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notesMasterIdLst>
    <p:notesMasterId r:id="rId42"/>
  </p:notesMasterIdLst>
  <p:sldIdLst>
    <p:sldId id="256" r:id="rId2"/>
    <p:sldId id="327" r:id="rId3"/>
    <p:sldId id="287" r:id="rId4"/>
    <p:sldId id="288" r:id="rId5"/>
    <p:sldId id="328" r:id="rId6"/>
    <p:sldId id="289" r:id="rId7"/>
    <p:sldId id="290" r:id="rId8"/>
    <p:sldId id="295" r:id="rId9"/>
    <p:sldId id="291" r:id="rId10"/>
    <p:sldId id="292" r:id="rId11"/>
    <p:sldId id="293" r:id="rId12"/>
    <p:sldId id="297" r:id="rId13"/>
    <p:sldId id="294" r:id="rId14"/>
    <p:sldId id="296" r:id="rId15"/>
    <p:sldId id="300" r:id="rId16"/>
    <p:sldId id="301" r:id="rId17"/>
    <p:sldId id="302" r:id="rId18"/>
    <p:sldId id="306" r:id="rId19"/>
    <p:sldId id="304" r:id="rId20"/>
    <p:sldId id="305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316" r:id="rId30"/>
    <p:sldId id="315" r:id="rId31"/>
    <p:sldId id="317" r:id="rId32"/>
    <p:sldId id="318" r:id="rId33"/>
    <p:sldId id="319" r:id="rId34"/>
    <p:sldId id="320" r:id="rId35"/>
    <p:sldId id="321" r:id="rId36"/>
    <p:sldId id="322" r:id="rId37"/>
    <p:sldId id="323" r:id="rId38"/>
    <p:sldId id="326" r:id="rId39"/>
    <p:sldId id="325" r:id="rId40"/>
    <p:sldId id="324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44" autoAdjust="0"/>
    <p:restoredTop sz="94660"/>
  </p:normalViewPr>
  <p:slideViewPr>
    <p:cSldViewPr>
      <p:cViewPr varScale="1">
        <p:scale>
          <a:sx n="117" d="100"/>
          <a:sy n="117" d="100"/>
        </p:scale>
        <p:origin x="-104" y="-6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76" d="100"/>
          <a:sy n="76" d="100"/>
        </p:scale>
        <p:origin x="-2056" y="-12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heme" Target="theme/theme1.xml"/><Relationship Id="rId47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notesMaster" Target="notesMasters/notesMaster1.xml"/><Relationship Id="rId43" Type="http://schemas.openxmlformats.org/officeDocument/2006/relationships/printerSettings" Target="printerSettings/printerSettings1.bin"/><Relationship Id="rId44" Type="http://schemas.openxmlformats.org/officeDocument/2006/relationships/presProps" Target="presProps.xml"/><Relationship Id="rId4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652889-7E82-4C15-B3F9-FE94BD10B7BD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63415C-2120-44EA-B4D5-CF87D5787A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549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3415C-2120-44EA-B4D5-CF87D5787ABA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3415C-2120-44EA-B4D5-CF87D5787ABA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8/28/14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4" Type="http://schemas.openxmlformats.org/officeDocument/2006/relationships/image" Target="../media/image41.png"/><Relationship Id="rId5" Type="http://schemas.openxmlformats.org/officeDocument/2006/relationships/image" Target="../media/image42.png"/><Relationship Id="rId6" Type="http://schemas.openxmlformats.org/officeDocument/2006/relationships/image" Target="../media/image43.png"/><Relationship Id="rId7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5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Relationship Id="rId3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Relationship Id="rId3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Relationship Id="rId3" Type="http://schemas.openxmlformats.org/officeDocument/2006/relationships/image" Target="../media/image7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74.png"/><Relationship Id="rId5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tiff"/><Relationship Id="rId4" Type="http://schemas.openxmlformats.org/officeDocument/2006/relationships/image" Target="../media/image80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4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4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4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0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4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4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5.png"/><Relationship Id="rId3" Type="http://schemas.openxmlformats.org/officeDocument/2006/relationships/image" Target="../media/image9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7.tif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4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1.png"/><Relationship Id="rId3" Type="http://schemas.openxmlformats.org/officeDocument/2006/relationships/image" Target="../media/image10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3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4" Type="http://schemas.openxmlformats.org/officeDocument/2006/relationships/image" Target="../media/image10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7.tif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8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4" Type="http://schemas.openxmlformats.org/officeDocument/2006/relationships/image" Target="../media/image17.tiff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tiff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8" Type="http://schemas.openxmlformats.org/officeDocument/2006/relationships/image" Target="../media/image25.png"/><Relationship Id="rId9" Type="http://schemas.openxmlformats.org/officeDocument/2006/relationships/image" Target="../media/image26.png"/><Relationship Id="rId10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6" Type="http://schemas.openxmlformats.org/officeDocument/2006/relationships/image" Target="../media/image30.png"/><Relationship Id="rId7" Type="http://schemas.openxmlformats.org/officeDocument/2006/relationships/image" Target="../media/image31.png"/><Relationship Id="rId8" Type="http://schemas.openxmlformats.org/officeDocument/2006/relationships/image" Target="../media/image32.png"/><Relationship Id="rId9" Type="http://schemas.openxmlformats.org/officeDocument/2006/relationships/image" Target="../media/image33.png"/><Relationship Id="rId10" Type="http://schemas.openxmlformats.org/officeDocument/2006/relationships/image" Target="../media/image34.png"/><Relationship Id="rId11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3600" y="4038600"/>
            <a:ext cx="6477000" cy="1828800"/>
          </a:xfrm>
        </p:spPr>
        <p:txBody>
          <a:bodyPr>
            <a:normAutofit/>
          </a:bodyPr>
          <a:lstStyle/>
          <a:p>
            <a:r>
              <a:rPr lang="en-US" dirty="0" smtClean="0"/>
              <a:t>3. Vector Analysis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7e Applied </a:t>
            </a:r>
            <a:r>
              <a:rPr lang="en-US" dirty="0" smtClean="0"/>
              <a:t>EM by </a:t>
            </a:r>
            <a:r>
              <a:rPr lang="en-US" dirty="0" smtClean="0"/>
              <a:t>Ulaby</a:t>
            </a:r>
            <a:r>
              <a:rPr lang="en-US" dirty="0"/>
              <a:t> </a:t>
            </a:r>
            <a:r>
              <a:rPr lang="en-US" dirty="0" smtClean="0"/>
              <a:t>and </a:t>
            </a:r>
            <a:r>
              <a:rPr lang="en-US" dirty="0" err="1" smtClean="0"/>
              <a:t>Ravaioli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9629" y="304800"/>
            <a:ext cx="5604743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73847" y="152400"/>
            <a:ext cx="4870153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Triple Products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5800" y="1600200"/>
            <a:ext cx="27275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Scalar Triple Product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4191000"/>
            <a:ext cx="31485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Vector Triple Product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12" name="Picture 11" descr="blank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9675" y="5245100"/>
            <a:ext cx="863600" cy="685800"/>
          </a:xfrm>
          <a:prstGeom prst="rect">
            <a:avLst/>
          </a:prstGeom>
        </p:spPr>
      </p:pic>
      <p:pic>
        <p:nvPicPr>
          <p:cNvPr id="13" name="Picture 12" descr="blank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712200" y="3733800"/>
            <a:ext cx="431800" cy="304800"/>
          </a:xfrm>
          <a:prstGeom prst="rect">
            <a:avLst/>
          </a:prstGeom>
        </p:spPr>
      </p:pic>
      <p:pic>
        <p:nvPicPr>
          <p:cNvPr id="9222" name="Picture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6388" y="2237282"/>
            <a:ext cx="3657600" cy="31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2819400"/>
            <a:ext cx="3429000" cy="1001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4976538"/>
            <a:ext cx="3886200" cy="8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0" y="4800600"/>
            <a:ext cx="2743200" cy="281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4953000" y="4267200"/>
            <a:ext cx="7954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Hence: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Cartesian Coordinate System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1524000"/>
            <a:ext cx="27232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Differential length vector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7" name="Picture 6" descr="blank.ti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3124200"/>
            <a:ext cx="4953000" cy="11449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4800" y="3733800"/>
            <a:ext cx="26852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Differential area vectors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2071744"/>
            <a:ext cx="5590568" cy="1052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199" y="4191000"/>
            <a:ext cx="5039361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5400" y="3048000"/>
            <a:ext cx="3948113" cy="297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718" y="0"/>
            <a:ext cx="874568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13" y="1066800"/>
            <a:ext cx="5586087" cy="359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Cylindrical Coordinate System</a:t>
            </a:r>
            <a:endParaRPr lang="en-US" dirty="0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4804170"/>
            <a:ext cx="5988320" cy="1901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2495204"/>
            <a:ext cx="4419600" cy="112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Cylindrical Coordinate System</a:t>
            </a:r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199" y="1524000"/>
            <a:ext cx="4873247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1" y="4840193"/>
            <a:ext cx="4876799" cy="1865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3986" y="1600200"/>
            <a:ext cx="378381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4" y="381000"/>
            <a:ext cx="4627251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1648232"/>
            <a:ext cx="4800600" cy="498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3" y="457200"/>
            <a:ext cx="5074276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2209800"/>
            <a:ext cx="4683937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52400"/>
            <a:ext cx="4949952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Spherical Coordinate System</a:t>
            </a:r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1362" y="0"/>
            <a:ext cx="3632638" cy="3276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23706" y="3276601"/>
            <a:ext cx="3759929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141" y="2389719"/>
            <a:ext cx="5125459" cy="3274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487" y="0"/>
            <a:ext cx="425411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0"/>
            <a:ext cx="4800600" cy="1819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1902563"/>
            <a:ext cx="4229951" cy="495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Technology Brief 5:  </a:t>
            </a:r>
            <a:r>
              <a:rPr lang="en-US" dirty="0" smtClean="0">
                <a:solidFill>
                  <a:srgbClr val="FF0000"/>
                </a:solidFill>
              </a:rPr>
              <a:t>GPS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45225" y="6324600"/>
            <a:ext cx="46535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How does a GPS receiver determine its location?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63" y="2195201"/>
            <a:ext cx="8982075" cy="3762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3 Overview</a:t>
            </a:r>
            <a:endParaRPr lang="en-US" dirty="0"/>
          </a:p>
        </p:txBody>
      </p:sp>
      <p:pic>
        <p:nvPicPr>
          <p:cNvPr id="4" name="Content Placeholder 3" descr="cont3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133" b="-25133"/>
          <a:stretch>
            <a:fillRect/>
          </a:stretch>
        </p:blipFill>
        <p:spPr>
          <a:xfrm>
            <a:off x="304800" y="1219200"/>
            <a:ext cx="8531352" cy="4704203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GPS: </a:t>
            </a:r>
            <a:r>
              <a:rPr lang="en-US" dirty="0" smtClean="0">
                <a:solidFill>
                  <a:srgbClr val="FF0000"/>
                </a:solidFill>
              </a:rPr>
              <a:t>Minimum of 4 Satellites Needed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2286000"/>
            <a:ext cx="4114800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Unknown</a:t>
            </a:r>
            <a:r>
              <a:rPr lang="en-US" dirty="0" smtClean="0"/>
              <a:t>: location of receiver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Also unknown</a:t>
            </a:r>
            <a:r>
              <a:rPr lang="en-US" dirty="0" smtClean="0"/>
              <a:t>: time offset of receiver clock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Quantities known with high precision</a:t>
            </a:r>
            <a:r>
              <a:rPr lang="en-US" dirty="0" smtClean="0"/>
              <a:t>: locations of satellites and their atomic clocks (satellites use expensive high precision clocks, whereas receivers do not)</a:t>
            </a:r>
          </a:p>
          <a:p>
            <a:endParaRPr lang="en-US" dirty="0" smtClean="0"/>
          </a:p>
          <a:p>
            <a:r>
              <a:rPr lang="en-US" dirty="0" smtClean="0"/>
              <a:t>Solving for 4 unknowns requires at least 4 equations ( four satellites)  </a:t>
            </a:r>
            <a:endParaRPr lang="en-US" dirty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2342479"/>
            <a:ext cx="1066800" cy="2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2667000"/>
            <a:ext cx="183854" cy="219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5334000"/>
            <a:ext cx="4648200" cy="12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15778" y="1600200"/>
            <a:ext cx="4313044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613648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Coordinate Transformations: </a:t>
            </a:r>
            <a:r>
              <a:rPr lang="en-US" dirty="0" smtClean="0">
                <a:solidFill>
                  <a:srgbClr val="FF0000"/>
                </a:solidFill>
              </a:rPr>
              <a:t>Coordinates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400" dirty="0" smtClean="0"/>
              <a:t>To solve a problem, we select the coordinate system that best fits its geometry</a:t>
            </a:r>
          </a:p>
          <a:p>
            <a:r>
              <a:rPr lang="en-US" sz="2400" dirty="0" smtClean="0"/>
              <a:t>Sometimes we need to transform between coordinate systems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199" y="3200400"/>
            <a:ext cx="4865428" cy="3581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3479713"/>
            <a:ext cx="4376738" cy="1456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613648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Coordinate Transformations: </a:t>
            </a:r>
            <a:r>
              <a:rPr lang="en-US" dirty="0" smtClean="0">
                <a:solidFill>
                  <a:srgbClr val="FF0000"/>
                </a:solidFill>
              </a:rPr>
              <a:t>Unit Vectors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043" y="1676400"/>
            <a:ext cx="4150814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1790700"/>
            <a:ext cx="2762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9725" y="2252404"/>
            <a:ext cx="2743200" cy="490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6400" y="3810000"/>
            <a:ext cx="2771775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294" y="457200"/>
            <a:ext cx="8735412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2025106"/>
            <a:ext cx="9144001" cy="3432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9600"/>
            <a:ext cx="4953000" cy="8302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ex8.3bc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9532" y="2590800"/>
            <a:ext cx="1671418" cy="10412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34000" y="1981200"/>
            <a:ext cx="1913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Using the relations: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410200" y="4038600"/>
            <a:ext cx="9745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leads to:</a:t>
            </a:r>
            <a:endParaRPr lang="en-US" dirty="0"/>
          </a:p>
        </p:txBody>
      </p:sp>
      <p:pic>
        <p:nvPicPr>
          <p:cNvPr id="6" name="Picture 5" descr="ex3.8b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7025" y="4495800"/>
            <a:ext cx="4211309" cy="2057400"/>
          </a:xfrm>
          <a:prstGeom prst="rect">
            <a:avLst/>
          </a:prstGeom>
          <a:solidFill>
            <a:srgbClr val="FF0000">
              <a:alpha val="0"/>
            </a:srgbClr>
          </a:solidFill>
          <a:ln w="254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Distance Between 2 Points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1612" y="1587500"/>
            <a:ext cx="65913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2667000"/>
            <a:ext cx="65246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0200" y="4953000"/>
            <a:ext cx="5857875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4419600" cy="990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Gradient of A Scalar Field</a:t>
            </a:r>
            <a:endParaRPr lang="en-US" sz="3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81" y="1600200"/>
            <a:ext cx="3871767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5517" y="76200"/>
            <a:ext cx="5218483" cy="3200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3411386"/>
            <a:ext cx="5114925" cy="3148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153400" cy="990600"/>
          </a:xfrm>
        </p:spPr>
        <p:txBody>
          <a:bodyPr/>
          <a:lstStyle/>
          <a:p>
            <a:r>
              <a:rPr lang="en-US" dirty="0" smtClean="0"/>
              <a:t>Gradient ( cont.)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" y="1524000"/>
            <a:ext cx="4567524" cy="3249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2647" y="152400"/>
            <a:ext cx="4601352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1" y="5356463"/>
            <a:ext cx="3886200" cy="104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mod32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86" r="-5686"/>
          <a:stretch>
            <a:fillRect/>
          </a:stretch>
        </p:blipFill>
        <p:spPr>
          <a:xfrm>
            <a:off x="-533400" y="914400"/>
            <a:ext cx="10134600" cy="5588238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Laws of Vector Algebra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524000"/>
            <a:ext cx="3352800" cy="148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1" y="3041529"/>
            <a:ext cx="1828800" cy="309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918204"/>
            <a:ext cx="2628900" cy="368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4572000"/>
            <a:ext cx="3209925" cy="576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5486400"/>
            <a:ext cx="316556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09424" y="381000"/>
            <a:ext cx="2734576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76200"/>
            <a:ext cx="8153400" cy="990600"/>
          </a:xfrm>
        </p:spPr>
        <p:txBody>
          <a:bodyPr/>
          <a:lstStyle/>
          <a:p>
            <a:r>
              <a:rPr lang="en-US" dirty="0" smtClean="0"/>
              <a:t>Divergence of a Vector Field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789369"/>
            <a:ext cx="3652775" cy="3249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05" y="4191000"/>
            <a:ext cx="4504695" cy="2554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600200"/>
            <a:ext cx="4495800" cy="446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Divergence Theorem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2000" y="4953000"/>
            <a:ext cx="723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Useful tool for converting integration over a volume to one over the surface enclosing that volume, and vice versa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6656" y="2249853"/>
            <a:ext cx="6770688" cy="1788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4724400" cy="4911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799" y="1905000"/>
            <a:ext cx="4648201" cy="484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mod33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712" r="-5712"/>
          <a:stretch>
            <a:fillRect/>
          </a:stretch>
        </p:blipFill>
        <p:spPr>
          <a:xfrm>
            <a:off x="-381000" y="609600"/>
            <a:ext cx="9982200" cy="5504204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5181600" cy="990600"/>
          </a:xfrm>
        </p:spPr>
        <p:txBody>
          <a:bodyPr/>
          <a:lstStyle/>
          <a:p>
            <a:r>
              <a:rPr lang="en-US" dirty="0" smtClean="0"/>
              <a:t>Curl of a Vector Field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199" y="1957310"/>
            <a:ext cx="2895601" cy="99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199" y="3981270"/>
            <a:ext cx="4876801" cy="2346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48285" y="-1"/>
            <a:ext cx="3643314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5063" y="3792676"/>
            <a:ext cx="5408938" cy="3065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Stokes’s Theorem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45" y="1600200"/>
            <a:ext cx="498175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mod34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08" r="-4008"/>
          <a:stretch>
            <a:fillRect/>
          </a:stretch>
        </p:blipFill>
        <p:spPr>
          <a:xfrm>
            <a:off x="-228600" y="762000"/>
            <a:ext cx="9673525" cy="5334000"/>
          </a:xfr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Laplacian</a:t>
            </a:r>
            <a:r>
              <a:rPr lang="en-US" dirty="0" smtClean="0"/>
              <a:t> Operator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04800" y="1676400"/>
            <a:ext cx="35209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FF0000"/>
                </a:solidFill>
              </a:rPr>
              <a:t>Laplacian</a:t>
            </a:r>
            <a:r>
              <a:rPr lang="en-US" sz="2400" dirty="0" smtClean="0">
                <a:solidFill>
                  <a:srgbClr val="FF0000"/>
                </a:solidFill>
              </a:rPr>
              <a:t> of a Scalar Field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" y="3581400"/>
            <a:ext cx="35185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FF0000"/>
                </a:solidFill>
              </a:rPr>
              <a:t>Laplacian</a:t>
            </a:r>
            <a:r>
              <a:rPr lang="en-US" sz="2400" dirty="0" smtClean="0">
                <a:solidFill>
                  <a:srgbClr val="FF0000"/>
                </a:solidFill>
              </a:rPr>
              <a:t> of a Vector Field</a:t>
            </a:r>
          </a:p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04800" y="5638800"/>
            <a:ext cx="1992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Useful Relation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6431" y="2171700"/>
            <a:ext cx="66770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4118388"/>
            <a:ext cx="4267200" cy="134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6172200"/>
            <a:ext cx="4572000" cy="51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Autofit/>
          </a:bodyPr>
          <a:lstStyle/>
          <a:p>
            <a:r>
              <a:rPr lang="en-US" sz="4000" dirty="0" smtClean="0"/>
              <a:t>Tech Brief 6: </a:t>
            </a:r>
            <a:r>
              <a:rPr lang="en-US" sz="4000" dirty="0" smtClean="0">
                <a:solidFill>
                  <a:srgbClr val="FF0000"/>
                </a:solidFill>
              </a:rPr>
              <a:t>X-Ray Computed Tomography</a:t>
            </a:r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1905000"/>
            <a:ext cx="6057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How does a CT scanner generate a 3-D image?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4" name="Content Placeholder 3" descr="ct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14" b="-4814"/>
          <a:stretch>
            <a:fillRect/>
          </a:stretch>
        </p:blipFill>
        <p:spPr>
          <a:xfrm>
            <a:off x="457200" y="2362200"/>
            <a:ext cx="8153400" cy="4495800"/>
          </a:xfr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28600"/>
            <a:ext cx="9144000" cy="990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Tech Brief 6: </a:t>
            </a:r>
            <a:r>
              <a:rPr lang="en-US" sz="4000" dirty="0" smtClean="0">
                <a:solidFill>
                  <a:srgbClr val="FF0000"/>
                </a:solidFill>
              </a:rPr>
              <a:t>X-Ray Computed Tomography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3505200" cy="44958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For each anatomical slice, the CT scanner generates on the order of 7 x 10</a:t>
            </a:r>
            <a:r>
              <a:rPr lang="en-US" sz="2000" baseline="30000" dirty="0" smtClean="0"/>
              <a:t>5</a:t>
            </a:r>
            <a:r>
              <a:rPr lang="en-US" sz="2000" dirty="0" smtClean="0"/>
              <a:t> measurements (1,000 angular orientations x 700 detector channels)</a:t>
            </a:r>
          </a:p>
          <a:p>
            <a:r>
              <a:rPr lang="en-US" sz="2000" dirty="0" smtClean="0"/>
              <a:t>Use of vector calculus allows the extraction of the 2-D image of a slice</a:t>
            </a:r>
          </a:p>
          <a:p>
            <a:r>
              <a:rPr lang="en-US" sz="2000" dirty="0" smtClean="0"/>
              <a:t>Combining multiple slices generates a 3-D scan </a:t>
            </a:r>
            <a:endParaRPr lang="en-US" sz="2000" dirty="0"/>
          </a:p>
        </p:txBody>
      </p:sp>
      <p:pic>
        <p:nvPicPr>
          <p:cNvPr id="4" name="Picture 3" descr="ct2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382" y="1981200"/>
            <a:ext cx="5574323" cy="460272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Properties of Vector Operations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04800" y="1524000"/>
            <a:ext cx="2326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Equality of Two Vectors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77000" y="1905000"/>
            <a:ext cx="22490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Commutative property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100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906193"/>
            <a:ext cx="4572000" cy="274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2362200"/>
            <a:ext cx="19812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5065" y="3886200"/>
            <a:ext cx="443893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84" y="571500"/>
            <a:ext cx="9056431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od31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370" r="-9370"/>
          <a:stretch>
            <a:fillRect/>
          </a:stretch>
        </p:blipFill>
        <p:spPr>
          <a:xfrm>
            <a:off x="-533400" y="304800"/>
            <a:ext cx="10226298" cy="5638800"/>
          </a:xfrm>
        </p:spPr>
      </p:pic>
    </p:spTree>
    <p:extLst>
      <p:ext uri="{BB962C8B-B14F-4D97-AF65-F5344CB8AC3E}">
        <p14:creationId xmlns:p14="http://schemas.microsoft.com/office/powerpoint/2010/main" val="35323622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410200"/>
            <a:ext cx="468451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Position &amp; Distance Vectors</a:t>
            </a:r>
            <a:endParaRPr lang="en-US" dirty="0"/>
          </a:p>
        </p:txBody>
      </p:sp>
      <p:pic>
        <p:nvPicPr>
          <p:cNvPr id="4" name="Content Placeholder 3" descr="eq3.10.tiff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 t="-31141" b="-31141"/>
          <a:stretch>
            <a:fillRect/>
          </a:stretch>
        </p:blipFill>
        <p:spPr>
          <a:xfrm>
            <a:off x="457200" y="1752600"/>
            <a:ext cx="3127248" cy="1724370"/>
          </a:xfrm>
        </p:spPr>
      </p:pic>
      <p:sp>
        <p:nvSpPr>
          <p:cNvPr id="5" name="TextBox 4"/>
          <p:cNvSpPr txBox="1"/>
          <p:nvPr/>
        </p:nvSpPr>
        <p:spPr>
          <a:xfrm>
            <a:off x="381000" y="1676400"/>
            <a:ext cx="39698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Position Vector: </a:t>
            </a:r>
            <a:r>
              <a:rPr lang="en-US" sz="2000" dirty="0" smtClean="0"/>
              <a:t>From origin to point P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381000" y="3505200"/>
            <a:ext cx="38380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Distance Vector: </a:t>
            </a:r>
            <a:r>
              <a:rPr lang="en-US" sz="2000" dirty="0" smtClean="0">
                <a:solidFill>
                  <a:srgbClr val="000000"/>
                </a:solidFill>
              </a:rPr>
              <a:t>Between two points</a:t>
            </a:r>
            <a:endParaRPr lang="en-US" sz="2000" dirty="0">
              <a:solidFill>
                <a:srgbClr val="000000"/>
              </a:solidFill>
            </a:endParaRPr>
          </a:p>
        </p:txBody>
      </p:sp>
      <p:pic>
        <p:nvPicPr>
          <p:cNvPr id="12" name="Picture 11" descr="blank.tif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181600"/>
            <a:ext cx="457200" cy="45720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4017015"/>
            <a:ext cx="4072387" cy="1164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76972" y="2209800"/>
            <a:ext cx="4227149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5029200"/>
            <a:ext cx="4267201" cy="1487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5715000"/>
            <a:ext cx="4066797" cy="63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991600" cy="1066800"/>
          </a:xfrm>
        </p:spPr>
        <p:txBody>
          <a:bodyPr>
            <a:normAutofit fontScale="90000"/>
          </a:bodyPr>
          <a:lstStyle/>
          <a:p>
            <a:r>
              <a:rPr lang="en-US" sz="3556" dirty="0" smtClean="0"/>
              <a:t>Vector Multiplication:  Scalar Product</a:t>
            </a:r>
            <a:r>
              <a:rPr lang="en-US" sz="3556" dirty="0" smtClean="0">
                <a:solidFill>
                  <a:srgbClr val="FF0000"/>
                </a:solidFill>
              </a:rPr>
              <a:t> or ”Dot Product”</a:t>
            </a:r>
            <a:r>
              <a:rPr lang="en-US" sz="3111" dirty="0" smtClean="0">
                <a:solidFill>
                  <a:srgbClr val="FF0000"/>
                </a:solidFill>
              </a:rPr>
              <a:t/>
            </a:r>
            <a:br>
              <a:rPr lang="en-US" sz="3111" dirty="0" smtClean="0">
                <a:solidFill>
                  <a:srgbClr val="FF0000"/>
                </a:solidFill>
              </a:rPr>
            </a:br>
            <a:endParaRPr lang="en-US" sz="3111" dirty="0"/>
          </a:p>
        </p:txBody>
      </p:sp>
      <p:pic>
        <p:nvPicPr>
          <p:cNvPr id="10" name="Picture 9" descr="blank.tif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62401" y="5715000"/>
            <a:ext cx="457200" cy="228601"/>
          </a:xfrm>
          <a:prstGeom prst="rect">
            <a:avLst/>
          </a:prstGeom>
        </p:spPr>
      </p:pic>
      <p:pic>
        <p:nvPicPr>
          <p:cNvPr id="11" name="Picture 10" descr="blank.tif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24400" y="5715000"/>
            <a:ext cx="4419600" cy="42703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386152" y="5715000"/>
            <a:ext cx="7954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Hence: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" y="1806468"/>
            <a:ext cx="2514600" cy="465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200" y="2895600"/>
            <a:ext cx="4313677" cy="2399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24600" y="1807860"/>
            <a:ext cx="2057400" cy="45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638800" y="2590800"/>
            <a:ext cx="3195582" cy="664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91200" y="3622157"/>
            <a:ext cx="2773377" cy="873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rmAutofit fontScale="90000"/>
          </a:bodyPr>
          <a:lstStyle/>
          <a:p>
            <a:r>
              <a:rPr lang="en-US" sz="3556" dirty="0" smtClean="0"/>
              <a:t>Vector Multiplication: Vector Product</a:t>
            </a:r>
            <a:r>
              <a:rPr lang="en-US" sz="3556" dirty="0" smtClean="0">
                <a:solidFill>
                  <a:srgbClr val="FF0000"/>
                </a:solidFill>
              </a:rPr>
              <a:t> or ”Cross Product”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endParaRPr lang="en-US" dirty="0"/>
          </a:p>
        </p:txBody>
      </p:sp>
      <p:pic>
        <p:nvPicPr>
          <p:cNvPr id="11" name="Picture 10" descr="blank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0800" y="5257800"/>
            <a:ext cx="4419600" cy="427038"/>
          </a:xfrm>
          <a:prstGeom prst="rect">
            <a:avLst/>
          </a:prstGeom>
        </p:spPr>
      </p:pic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707053"/>
            <a:ext cx="2590800" cy="407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2430658"/>
            <a:ext cx="3124200" cy="4427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43400" y="1630591"/>
            <a:ext cx="4038600" cy="322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38600" y="2078098"/>
            <a:ext cx="4648200" cy="284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53100" y="2644715"/>
            <a:ext cx="1219200" cy="287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33800" y="3200400"/>
            <a:ext cx="5265485" cy="1509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10000" y="4953000"/>
            <a:ext cx="466825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24400" y="5334000"/>
            <a:ext cx="3073924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95800" cy="3783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849296"/>
            <a:ext cx="3429000" cy="3008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635304"/>
            <a:ext cx="4648200" cy="5587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Media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3153</TotalTime>
  <Words>353</Words>
  <Application>Microsoft Macintosh PowerPoint</Application>
  <PresentationFormat>On-screen Show (4:3)</PresentationFormat>
  <Paragraphs>58</Paragraphs>
  <Slides>40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Median</vt:lpstr>
      <vt:lpstr>3. Vector Analysis</vt:lpstr>
      <vt:lpstr>Chapter 3 Overview</vt:lpstr>
      <vt:lpstr>Laws of Vector Algebra</vt:lpstr>
      <vt:lpstr>Properties of Vector Operations</vt:lpstr>
      <vt:lpstr>PowerPoint Presentation</vt:lpstr>
      <vt:lpstr>Position &amp; Distance Vectors</vt:lpstr>
      <vt:lpstr>Vector Multiplication:  Scalar Product or ”Dot Product” </vt:lpstr>
      <vt:lpstr>Vector Multiplication: Vector Product or ”Cross Product” </vt:lpstr>
      <vt:lpstr>PowerPoint Presentation</vt:lpstr>
      <vt:lpstr>Triple Products</vt:lpstr>
      <vt:lpstr>Cartesian Coordinate System</vt:lpstr>
      <vt:lpstr>PowerPoint Presentation</vt:lpstr>
      <vt:lpstr>Cylindrical Coordinate System</vt:lpstr>
      <vt:lpstr>Cylindrical Coordinate System</vt:lpstr>
      <vt:lpstr>PowerPoint Presentation</vt:lpstr>
      <vt:lpstr>PowerPoint Presentation</vt:lpstr>
      <vt:lpstr>Spherical Coordinate System</vt:lpstr>
      <vt:lpstr>PowerPoint Presentation</vt:lpstr>
      <vt:lpstr>Technology Brief 5:  GPS</vt:lpstr>
      <vt:lpstr>GPS: Minimum of 4 Satellites Needed</vt:lpstr>
      <vt:lpstr>Coordinate Transformations: Coordinates</vt:lpstr>
      <vt:lpstr>Coordinate Transformations: Unit Vectors</vt:lpstr>
      <vt:lpstr>PowerPoint Presentation</vt:lpstr>
      <vt:lpstr>PowerPoint Presentation</vt:lpstr>
      <vt:lpstr>PowerPoint Presentation</vt:lpstr>
      <vt:lpstr>Distance Between 2 Points</vt:lpstr>
      <vt:lpstr>Gradient of A Scalar Field</vt:lpstr>
      <vt:lpstr>Gradient ( cont.)</vt:lpstr>
      <vt:lpstr>PowerPoint Presentation</vt:lpstr>
      <vt:lpstr>Divergence of a Vector Field</vt:lpstr>
      <vt:lpstr>Divergence Theorem</vt:lpstr>
      <vt:lpstr>PowerPoint Presentation</vt:lpstr>
      <vt:lpstr>PowerPoint Presentation</vt:lpstr>
      <vt:lpstr>Curl of a Vector Field</vt:lpstr>
      <vt:lpstr>Stokes’s Theorem</vt:lpstr>
      <vt:lpstr>PowerPoint Presentation</vt:lpstr>
      <vt:lpstr>Laplacian Operator</vt:lpstr>
      <vt:lpstr>Tech Brief 6: X-Ray Computed Tomography</vt:lpstr>
      <vt:lpstr>Tech Brief 6: X-Ray Computed Tomography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EECS 215: Introduction to Circuits</dc:title>
  <dc:creator>jphilli</dc:creator>
  <cp:lastModifiedBy>Fawwaz Ulaby</cp:lastModifiedBy>
  <cp:revision>87</cp:revision>
  <cp:lastPrinted>2009-09-17T21:51:49Z</cp:lastPrinted>
  <dcterms:created xsi:type="dcterms:W3CDTF">2010-03-25T20:03:50Z</dcterms:created>
  <dcterms:modified xsi:type="dcterms:W3CDTF">2014-08-28T20:55:01Z</dcterms:modified>
</cp:coreProperties>
</file>