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notesMasterIdLst>
    <p:notesMasterId r:id="rId38"/>
  </p:notesMasterIdLst>
  <p:sldIdLst>
    <p:sldId id="256" r:id="rId2"/>
    <p:sldId id="326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56" r:id="rId14"/>
    <p:sldId id="337" r:id="rId15"/>
    <p:sldId id="338" r:id="rId16"/>
    <p:sldId id="339" r:id="rId17"/>
    <p:sldId id="357" r:id="rId18"/>
    <p:sldId id="343" r:id="rId19"/>
    <p:sldId id="341" r:id="rId20"/>
    <p:sldId id="344" r:id="rId21"/>
    <p:sldId id="342" r:id="rId22"/>
    <p:sldId id="345" r:id="rId23"/>
    <p:sldId id="358" r:id="rId24"/>
    <p:sldId id="346" r:id="rId25"/>
    <p:sldId id="347" r:id="rId26"/>
    <p:sldId id="349" r:id="rId27"/>
    <p:sldId id="348" r:id="rId28"/>
    <p:sldId id="350" r:id="rId29"/>
    <p:sldId id="359" r:id="rId30"/>
    <p:sldId id="351" r:id="rId31"/>
    <p:sldId id="352" r:id="rId32"/>
    <p:sldId id="353" r:id="rId33"/>
    <p:sldId id="360" r:id="rId34"/>
    <p:sldId id="354" r:id="rId35"/>
    <p:sldId id="361" r:id="rId36"/>
    <p:sldId id="355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04" y="-5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notesMaster" Target="notesMasters/notesMaster1.xml"/><Relationship Id="rId39" Type="http://schemas.openxmlformats.org/officeDocument/2006/relationships/printerSettings" Target="printerSettings/printerSettings1.bin"/><Relationship Id="rId40" Type="http://schemas.openxmlformats.org/officeDocument/2006/relationships/presProps" Target="presProps.xml"/><Relationship Id="rId41" Type="http://schemas.openxmlformats.org/officeDocument/2006/relationships/viewProps" Target="viewProps.xml"/><Relationship Id="rId42" Type="http://schemas.openxmlformats.org/officeDocument/2006/relationships/theme" Target="theme/theme1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652889-7E82-4C15-B3F9-FE94BD10B7BD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63415C-2120-44EA-B4D5-CF87D5787A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26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3415C-2120-44EA-B4D5-CF87D5787AB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9/5/14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6" Type="http://schemas.openxmlformats.org/officeDocument/2006/relationships/image" Target="../media/image29.png"/><Relationship Id="rId7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tiff"/><Relationship Id="rId6" Type="http://schemas.openxmlformats.org/officeDocument/2006/relationships/image" Target="../media/image35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tiff"/><Relationship Id="rId5" Type="http://schemas.openxmlformats.org/officeDocument/2006/relationships/image" Target="../media/image40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f"/><Relationship Id="rId4" Type="http://schemas.openxmlformats.org/officeDocument/2006/relationships/image" Target="../media/image43.tiff"/><Relationship Id="rId5" Type="http://schemas.openxmlformats.org/officeDocument/2006/relationships/image" Target="../media/image44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Relationship Id="rId3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tiff"/><Relationship Id="rId4" Type="http://schemas.openxmlformats.org/officeDocument/2006/relationships/image" Target="../media/image49.tiff"/><Relationship Id="rId5" Type="http://schemas.openxmlformats.org/officeDocument/2006/relationships/image" Target="../media/image50.tiff"/><Relationship Id="rId6" Type="http://schemas.openxmlformats.org/officeDocument/2006/relationships/image" Target="../media/image51.tiff"/><Relationship Id="rId7" Type="http://schemas.openxmlformats.org/officeDocument/2006/relationships/image" Target="../media/image52.tiff"/><Relationship Id="rId8" Type="http://schemas.openxmlformats.org/officeDocument/2006/relationships/image" Target="../media/image53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Relationship Id="rId6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Relationship Id="rId3" Type="http://schemas.openxmlformats.org/officeDocument/2006/relationships/image" Target="../media/image6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image" Target="../media/image73.png"/><Relationship Id="rId6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tiff"/><Relationship Id="rId3" Type="http://schemas.openxmlformats.org/officeDocument/2006/relationships/image" Target="../media/image76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tiff"/><Relationship Id="rId4" Type="http://schemas.openxmlformats.org/officeDocument/2006/relationships/image" Target="../media/image79.tiff"/><Relationship Id="rId5" Type="http://schemas.openxmlformats.org/officeDocument/2006/relationships/image" Target="../media/image76.tiff"/><Relationship Id="rId6" Type="http://schemas.openxmlformats.org/officeDocument/2006/relationships/image" Target="../media/image80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4" Type="http://schemas.openxmlformats.org/officeDocument/2006/relationships/image" Target="../media/image83.png"/><Relationship Id="rId5" Type="http://schemas.openxmlformats.org/officeDocument/2006/relationships/image" Target="../media/image84.png"/><Relationship Id="rId6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4" Type="http://schemas.openxmlformats.org/officeDocument/2006/relationships/image" Target="../media/image88.png"/><Relationship Id="rId5" Type="http://schemas.openxmlformats.org/officeDocument/2006/relationships/image" Target="../media/image89.png"/><Relationship Id="rId6" Type="http://schemas.openxmlformats.org/officeDocument/2006/relationships/image" Target="../media/image90.png"/><Relationship Id="rId7" Type="http://schemas.openxmlformats.org/officeDocument/2006/relationships/image" Target="../media/image91.png"/><Relationship Id="rId8" Type="http://schemas.openxmlformats.org/officeDocument/2006/relationships/image" Target="../media/image92.png"/><Relationship Id="rId9" Type="http://schemas.openxmlformats.org/officeDocument/2006/relationships/image" Target="../media/image93.png"/><Relationship Id="rId10" Type="http://schemas.openxmlformats.org/officeDocument/2006/relationships/image" Target="../media/image94.png"/><Relationship Id="rId11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6.png"/><Relationship Id="rId3" Type="http://schemas.openxmlformats.org/officeDocument/2006/relationships/image" Target="../media/image97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038600"/>
            <a:ext cx="9144000" cy="18288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6. Maxwell’s Equations In Time-Varying Fields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14600" y="6096000"/>
            <a:ext cx="6629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FFFF"/>
                </a:solidFill>
              </a:rPr>
              <a:t>7e Applied EM by Ulaby and </a:t>
            </a:r>
            <a:r>
              <a:rPr lang="en-US" sz="2800" dirty="0" err="1">
                <a:solidFill>
                  <a:srgbClr val="FFFFFF"/>
                </a:solidFill>
              </a:rPr>
              <a:t>Ravaioli</a:t>
            </a:r>
            <a:endParaRPr lang="en-US" sz="2800" dirty="0">
              <a:solidFill>
                <a:srgbClr val="FFFFFF"/>
              </a:solidFill>
            </a:endParaRPr>
          </a:p>
        </p:txBody>
      </p:sp>
      <p:pic>
        <p:nvPicPr>
          <p:cNvPr id="6" name="Picture 5" descr="ac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457200"/>
            <a:ext cx="4884735" cy="4739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32" y="0"/>
            <a:ext cx="5131351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72153" y="3581401"/>
            <a:ext cx="5271847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60996" y="0"/>
            <a:ext cx="4083004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Ideal Transformer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524000"/>
            <a:ext cx="4419600" cy="1651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200400"/>
            <a:ext cx="1158099" cy="688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7000" y="3200400"/>
            <a:ext cx="1143000" cy="730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9199" y="4038600"/>
            <a:ext cx="762001" cy="478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399" y="4512456"/>
            <a:ext cx="4648201" cy="2269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76800" y="876299"/>
            <a:ext cx="4179549" cy="580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Motional EMF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1524000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Magnetic force on charge </a:t>
            </a:r>
            <a:r>
              <a:rPr lang="en-US" sz="2000" i="1" dirty="0" err="1" smtClean="0">
                <a:solidFill>
                  <a:srgbClr val="FF0000"/>
                </a:solidFill>
              </a:rPr>
              <a:t>q</a:t>
            </a:r>
            <a:r>
              <a:rPr lang="en-US" sz="2000" dirty="0" smtClean="0">
                <a:solidFill>
                  <a:srgbClr val="FF0000"/>
                </a:solidFill>
              </a:rPr>
              <a:t> moving with velocity </a:t>
            </a:r>
            <a:r>
              <a:rPr lang="en-US" sz="2000" b="1" dirty="0" err="1" smtClean="0">
                <a:solidFill>
                  <a:srgbClr val="FF0000"/>
                </a:solidFill>
              </a:rPr>
              <a:t>u</a:t>
            </a:r>
            <a:r>
              <a:rPr lang="en-US" sz="2000" dirty="0" smtClean="0">
                <a:solidFill>
                  <a:srgbClr val="FF0000"/>
                </a:solidFill>
              </a:rPr>
              <a:t> in a magnetic field </a:t>
            </a:r>
            <a:r>
              <a:rPr lang="en-US" sz="2000" b="1" dirty="0" smtClean="0">
                <a:solidFill>
                  <a:srgbClr val="FF0000"/>
                </a:solidFill>
              </a:rPr>
              <a:t>B</a:t>
            </a:r>
            <a:r>
              <a:rPr lang="en-US" sz="2000" dirty="0" smtClean="0">
                <a:solidFill>
                  <a:srgbClr val="FF0000"/>
                </a:solidFill>
              </a:rPr>
              <a:t>: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2237311"/>
            <a:ext cx="1543828" cy="277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439348"/>
            <a:ext cx="4724400" cy="3523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6200" y="4254102"/>
            <a:ext cx="5257800" cy="1232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Connector 9"/>
          <p:cNvCxnSpPr/>
          <p:nvPr/>
        </p:nvCxnSpPr>
        <p:spPr>
          <a:xfrm>
            <a:off x="5486400" y="4038600"/>
            <a:ext cx="23622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2590800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This magnetic force is equivalent to the electrical force that would be exerted on the particle by the electric field </a:t>
            </a:r>
            <a:r>
              <a:rPr lang="en-US" sz="2000" dirty="0" err="1" smtClean="0">
                <a:solidFill>
                  <a:srgbClr val="FF0000"/>
                </a:solidFill>
              </a:rPr>
              <a:t>Em</a:t>
            </a:r>
            <a:r>
              <a:rPr lang="en-US" sz="2000" dirty="0" smtClean="0">
                <a:solidFill>
                  <a:srgbClr val="FF0000"/>
                </a:solidFill>
              </a:rPr>
              <a:t> given by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200" y="4343400"/>
            <a:ext cx="3733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This, in turn, induces a voltage difference between ends 1 and 2, with end 2 being at the higher potential. The induced voltage is called a </a:t>
            </a:r>
            <a:r>
              <a:rPr lang="en-US" sz="2000" b="1" i="1" dirty="0" smtClean="0">
                <a:solidFill>
                  <a:srgbClr val="FF0000"/>
                </a:solidFill>
              </a:rPr>
              <a:t>motional </a:t>
            </a:r>
            <a:r>
              <a:rPr lang="en-US" sz="2000" b="1" i="1" dirty="0" err="1" smtClean="0">
                <a:solidFill>
                  <a:srgbClr val="FF0000"/>
                </a:solidFill>
              </a:rPr>
              <a:t>emf</a:t>
            </a:r>
            <a:r>
              <a:rPr lang="en-US" sz="2000" b="1" i="1" dirty="0" smtClean="0">
                <a:solidFill>
                  <a:srgbClr val="FF0000"/>
                </a:solidFill>
              </a:rPr>
              <a:t>  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13" name="Picture 12" descr="eq6.23.tif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3581400"/>
            <a:ext cx="2209800" cy="871471"/>
          </a:xfrm>
          <a:prstGeom prst="rect">
            <a:avLst/>
          </a:prstGeom>
        </p:spPr>
      </p:pic>
      <p:pic>
        <p:nvPicPr>
          <p:cNvPr id="14" name="Picture 13" descr="eq6.24.tif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655781"/>
            <a:ext cx="4495800" cy="12022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Motional EMF</a:t>
            </a:r>
            <a:endParaRPr lang="en-US" dirty="0"/>
          </a:p>
        </p:txBody>
      </p:sp>
      <p:pic>
        <p:nvPicPr>
          <p:cNvPr id="4" name="Content Placeholder 3" descr="sta.tiff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-251" r="-251"/>
          <a:stretch>
            <a:fillRect/>
          </a:stretch>
        </p:blipFill>
        <p:spPr/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7027" y="3505200"/>
            <a:ext cx="5736973" cy="27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4800600" cy="9906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Example 6-3: </a:t>
            </a:r>
            <a:r>
              <a:rPr lang="en-US" sz="3600" dirty="0" smtClean="0">
                <a:solidFill>
                  <a:srgbClr val="FF0000"/>
                </a:solidFill>
              </a:rPr>
              <a:t>Sliding Bar</a:t>
            </a:r>
            <a:endParaRPr lang="en-US" sz="3600" dirty="0">
              <a:solidFill>
                <a:srgbClr val="FF0000"/>
              </a:solidFill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3186684"/>
            <a:ext cx="1009650" cy="242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eq6.27a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524000"/>
            <a:ext cx="4955769" cy="20821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4800" y="3733800"/>
            <a:ext cx="335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The length of the loop is related to </a:t>
            </a:r>
            <a:r>
              <a:rPr lang="en-US" sz="2000" i="1" dirty="0" err="1" smtClean="0">
                <a:solidFill>
                  <a:srgbClr val="FF0000"/>
                </a:solidFill>
              </a:rPr>
              <a:t>u</a:t>
            </a:r>
            <a:r>
              <a:rPr lang="en-US" sz="2000" i="1" dirty="0" smtClean="0">
                <a:solidFill>
                  <a:srgbClr val="FF0000"/>
                </a:solidFill>
              </a:rPr>
              <a:t> by x</a:t>
            </a:r>
            <a:r>
              <a:rPr lang="en-US" sz="1400" i="1" dirty="0" smtClean="0">
                <a:solidFill>
                  <a:srgbClr val="FF0000"/>
                </a:solidFill>
              </a:rPr>
              <a:t>0</a:t>
            </a:r>
            <a:r>
              <a:rPr lang="en-US" sz="2000" i="1" dirty="0" smtClean="0">
                <a:solidFill>
                  <a:srgbClr val="FF0000"/>
                </a:solidFill>
              </a:rPr>
              <a:t> = </a:t>
            </a:r>
            <a:r>
              <a:rPr lang="en-US" sz="2000" i="1" dirty="0" err="1" smtClean="0">
                <a:solidFill>
                  <a:srgbClr val="FF0000"/>
                </a:solidFill>
              </a:rPr>
              <a:t>ut</a:t>
            </a:r>
            <a:r>
              <a:rPr lang="en-US" sz="2000" i="1" dirty="0" smtClean="0">
                <a:solidFill>
                  <a:srgbClr val="FF0000"/>
                </a:solidFill>
              </a:rPr>
              <a:t>. Hence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10" name="Picture 9" descr="eq6.27.tif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4953000"/>
            <a:ext cx="3200399" cy="107420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791200" y="2495490"/>
            <a:ext cx="30154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Note that B increases with </a:t>
            </a:r>
            <a:r>
              <a:rPr lang="en-US" sz="2000" dirty="0" err="1" smtClean="0">
                <a:solidFill>
                  <a:srgbClr val="FF0000"/>
                </a:solidFill>
              </a:rPr>
              <a:t>x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" y="3886200"/>
            <a:ext cx="435864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ex6.5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9144001" cy="2343150"/>
          </a:xfrm>
          <a:prstGeom prst="rect">
            <a:avLst/>
          </a:prstGeom>
        </p:spPr>
      </p:pic>
      <p:pic>
        <p:nvPicPr>
          <p:cNvPr id="6" name="Picture 5" descr="bf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2753697"/>
            <a:ext cx="1524000" cy="900854"/>
          </a:xfrm>
          <a:prstGeom prst="rect">
            <a:avLst/>
          </a:prstGeom>
        </p:spPr>
      </p:pic>
      <p:pic>
        <p:nvPicPr>
          <p:cNvPr id="7" name="Picture 6" descr="v12.tif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6845" y="1981200"/>
            <a:ext cx="4617155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EM Motor/ Generator Reciprocity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85800" y="56388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Motor:  </a:t>
            </a:r>
            <a:r>
              <a:rPr lang="en-US" dirty="0" smtClean="0"/>
              <a:t>Electrical to mechanical energy conversion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715000" y="5638800"/>
            <a:ext cx="327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Generator</a:t>
            </a:r>
            <a:r>
              <a:rPr lang="en-US" dirty="0" smtClean="0"/>
              <a:t>:  Mechanical to electrical energy conversion</a:t>
            </a:r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441" y="1685925"/>
            <a:ext cx="4061959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600200"/>
            <a:ext cx="4024177" cy="34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153400" cy="990600"/>
          </a:xfrm>
        </p:spPr>
        <p:txBody>
          <a:bodyPr/>
          <a:lstStyle/>
          <a:p>
            <a:r>
              <a:rPr lang="en-US" dirty="0" smtClean="0"/>
              <a:t>EM Generator EMF</a:t>
            </a:r>
            <a:endParaRPr lang="en-US" dirty="0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0"/>
            <a:ext cx="3744317" cy="399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52400" y="1524000"/>
            <a:ext cx="4648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As the loop rotates with an angular velocity </a:t>
            </a:r>
            <a:r>
              <a:rPr lang="en-US" sz="2000" i="1" dirty="0" err="1" smtClean="0">
                <a:solidFill>
                  <a:srgbClr val="FF0000"/>
                </a:solidFill>
              </a:rPr>
              <a:t>ω</a:t>
            </a:r>
            <a:r>
              <a:rPr lang="en-US" sz="2000" i="1" dirty="0" smtClean="0">
                <a:solidFill>
                  <a:srgbClr val="FF0000"/>
                </a:solidFill>
              </a:rPr>
              <a:t> about its own </a:t>
            </a:r>
            <a:r>
              <a:rPr lang="en-US" sz="2000" dirty="0" smtClean="0">
                <a:solidFill>
                  <a:srgbClr val="FF0000"/>
                </a:solidFill>
              </a:rPr>
              <a:t>axis, segment 1–2 moves with velocity </a:t>
            </a:r>
            <a:r>
              <a:rPr lang="en-US" sz="2000" b="1" dirty="0" err="1" smtClean="0">
                <a:solidFill>
                  <a:srgbClr val="FF0000"/>
                </a:solidFill>
              </a:rPr>
              <a:t>u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dirty="0" smtClean="0">
                <a:solidFill>
                  <a:srgbClr val="FF0000"/>
                </a:solidFill>
              </a:rPr>
              <a:t>given by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7" name="Picture 6" descr="eq6.31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2514600"/>
            <a:ext cx="1142999" cy="786160"/>
          </a:xfrm>
          <a:prstGeom prst="rect">
            <a:avLst/>
          </a:prstGeom>
        </p:spPr>
      </p:pic>
      <p:pic>
        <p:nvPicPr>
          <p:cNvPr id="8" name="Picture 7" descr="eq6.32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7800" y="3200400"/>
            <a:ext cx="1676400" cy="60902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4800" y="3276600"/>
            <a:ext cx="6656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Also: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00" y="3810000"/>
            <a:ext cx="46341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Segment 3-4 moves with velocity –</a:t>
            </a:r>
            <a:r>
              <a:rPr lang="en-US" sz="2000" b="1" dirty="0" err="1" smtClean="0">
                <a:solidFill>
                  <a:srgbClr val="FF0000"/>
                </a:solidFill>
              </a:rPr>
              <a:t>u</a:t>
            </a:r>
            <a:r>
              <a:rPr lang="en-US" sz="2000" dirty="0" smtClean="0">
                <a:solidFill>
                  <a:srgbClr val="FF0000"/>
                </a:solidFill>
              </a:rPr>
              <a:t>. Hence: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11" name="Picture 10" descr="eq6.33.tif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4226719"/>
            <a:ext cx="3886200" cy="2631281"/>
          </a:xfrm>
          <a:prstGeom prst="rect">
            <a:avLst/>
          </a:prstGeom>
        </p:spPr>
      </p:pic>
      <p:pic>
        <p:nvPicPr>
          <p:cNvPr id="12" name="Picture 11" descr="eq6.34.tif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29200" y="4114800"/>
            <a:ext cx="3810000" cy="618884"/>
          </a:xfrm>
          <a:prstGeom prst="rect">
            <a:avLst/>
          </a:prstGeom>
        </p:spPr>
      </p:pic>
      <p:pic>
        <p:nvPicPr>
          <p:cNvPr id="13" name="Picture 12" descr="eq6.35.tif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19800" y="4724400"/>
            <a:ext cx="1676399" cy="631280"/>
          </a:xfrm>
          <a:prstGeom prst="rect">
            <a:avLst/>
          </a:prstGeom>
        </p:spPr>
      </p:pic>
      <p:pic>
        <p:nvPicPr>
          <p:cNvPr id="14" name="Picture 13" descr="eq6.36.tif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2000" y="5486400"/>
            <a:ext cx="4529138" cy="742602"/>
          </a:xfrm>
          <a:prstGeom prst="rect">
            <a:avLst/>
          </a:prstGeom>
          <a:ln w="28575">
            <a:solidFill>
              <a:schemeClr val="tx2"/>
            </a:solidFill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mod62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43" r="-5643"/>
          <a:stretch>
            <a:fillRect/>
          </a:stretch>
        </p:blipFill>
        <p:spPr>
          <a:xfrm>
            <a:off x="-228600" y="762000"/>
            <a:ext cx="9750552" cy="5376473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 Brief 12:  </a:t>
            </a:r>
            <a:r>
              <a:rPr lang="en-US" dirty="0" smtClean="0">
                <a:solidFill>
                  <a:srgbClr val="FF0000"/>
                </a:solidFill>
              </a:rPr>
              <a:t>EMF Sensors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4267200"/>
            <a:ext cx="73152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  <a:buFont typeface="Arial"/>
              <a:buChar char="•"/>
            </a:pPr>
            <a:r>
              <a:rPr lang="en-US" dirty="0" smtClean="0"/>
              <a:t> </a:t>
            </a:r>
            <a:r>
              <a:rPr lang="en-US" sz="2000" dirty="0" smtClean="0">
                <a:solidFill>
                  <a:srgbClr val="FF0000"/>
                </a:solidFill>
              </a:rPr>
              <a:t>Piezoelectric crystals </a:t>
            </a:r>
            <a:r>
              <a:rPr lang="en-US" sz="2000" dirty="0" smtClean="0"/>
              <a:t>generate a voltage across them proportional to the compression or tensile (stretching) force applied across them. </a:t>
            </a:r>
          </a:p>
          <a:p>
            <a:endParaRPr lang="en-US" dirty="0" smtClean="0"/>
          </a:p>
          <a:p>
            <a:pPr>
              <a:buClr>
                <a:srgbClr val="FF0000"/>
              </a:buClr>
              <a:buFont typeface="Arial"/>
              <a:buChar char="•"/>
            </a:pPr>
            <a:r>
              <a:rPr lang="en-US" dirty="0" smtClean="0"/>
              <a:t> </a:t>
            </a:r>
            <a:r>
              <a:rPr lang="en-US" sz="2000" dirty="0" smtClean="0">
                <a:solidFill>
                  <a:srgbClr val="FF0000"/>
                </a:solidFill>
              </a:rPr>
              <a:t>Piezoelectric transducers </a:t>
            </a:r>
            <a:r>
              <a:rPr lang="en-US" sz="2000" dirty="0" smtClean="0"/>
              <a:t>are used in medical ultrasound, microphones, loudspeakers, accelerometers, etc.</a:t>
            </a:r>
          </a:p>
          <a:p>
            <a:pPr>
              <a:buClr>
                <a:srgbClr val="FF0000"/>
              </a:buClr>
              <a:buFont typeface="Arial"/>
              <a:buChar char="•"/>
            </a:pPr>
            <a:endParaRPr lang="en-US" sz="2000" dirty="0" smtClean="0"/>
          </a:p>
          <a:p>
            <a:pPr>
              <a:buClr>
                <a:srgbClr val="FF0000"/>
              </a:buClr>
              <a:buFont typeface="Arial"/>
              <a:buChar char="•"/>
            </a:pPr>
            <a:r>
              <a:rPr lang="en-US" sz="2000" dirty="0" smtClean="0"/>
              <a:t> </a:t>
            </a:r>
            <a:r>
              <a:rPr lang="en-US" sz="2000" dirty="0" smtClean="0">
                <a:solidFill>
                  <a:srgbClr val="FF0000"/>
                </a:solidFill>
              </a:rPr>
              <a:t>Piezoelectric crystals are bidirectional: </a:t>
            </a:r>
            <a:r>
              <a:rPr lang="en-US" sz="2000" dirty="0" smtClean="0"/>
              <a:t>pressure generates </a:t>
            </a:r>
            <a:r>
              <a:rPr lang="en-US" sz="2000" dirty="0" err="1" smtClean="0"/>
              <a:t>emf</a:t>
            </a:r>
            <a:r>
              <a:rPr lang="en-US" sz="2000" dirty="0" smtClean="0"/>
              <a:t>, and conversely, </a:t>
            </a:r>
            <a:r>
              <a:rPr lang="en-US" sz="2000" dirty="0" err="1" smtClean="0"/>
              <a:t>emf</a:t>
            </a:r>
            <a:r>
              <a:rPr lang="en-US" sz="2000" dirty="0" smtClean="0"/>
              <a:t> generates pressure (through shape distortion).</a:t>
            </a:r>
            <a:endParaRPr lang="en-US" sz="20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699" y="1524001"/>
            <a:ext cx="8794603" cy="2819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6 Overview</a:t>
            </a:r>
            <a:endParaRPr lang="en-US" dirty="0"/>
          </a:p>
        </p:txBody>
      </p:sp>
      <p:pic>
        <p:nvPicPr>
          <p:cNvPr id="4" name="Content Placeholder 3" descr="ch6t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885" b="-12885"/>
          <a:stretch>
            <a:fillRect/>
          </a:stretch>
        </p:blipFill>
        <p:spPr>
          <a:xfrm>
            <a:off x="304800" y="1295400"/>
            <a:ext cx="8683752" cy="4788237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Faraday Accelerometer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438401" y="6096000"/>
            <a:ext cx="533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The acceleration </a:t>
            </a:r>
            <a:r>
              <a:rPr lang="en-US" sz="2000" b="1" dirty="0" smtClean="0">
                <a:solidFill>
                  <a:srgbClr val="FF0000"/>
                </a:solidFill>
              </a:rPr>
              <a:t>a</a:t>
            </a:r>
            <a:r>
              <a:rPr lang="en-US" sz="2000" dirty="0" smtClean="0">
                <a:solidFill>
                  <a:srgbClr val="FF0000"/>
                </a:solidFill>
              </a:rPr>
              <a:t> is determined by differentiating the velocity </a:t>
            </a:r>
            <a:r>
              <a:rPr lang="en-US" sz="2000" dirty="0" err="1" smtClean="0">
                <a:solidFill>
                  <a:srgbClr val="FF0000"/>
                </a:solidFill>
              </a:rPr>
              <a:t>u</a:t>
            </a:r>
            <a:r>
              <a:rPr lang="en-US" sz="2000" dirty="0" smtClean="0">
                <a:solidFill>
                  <a:srgbClr val="FF0000"/>
                </a:solidFill>
              </a:rPr>
              <a:t> with respect to time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8490" y="1600200"/>
            <a:ext cx="6381969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Thermocouple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143000" y="4876800"/>
            <a:ext cx="7155269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  <a:buFont typeface="Arial"/>
              <a:buChar char="•"/>
            </a:pPr>
            <a:r>
              <a:rPr lang="en-US" dirty="0" smtClean="0"/>
              <a:t> The </a:t>
            </a:r>
            <a:r>
              <a:rPr lang="en-US" dirty="0" smtClean="0">
                <a:solidFill>
                  <a:srgbClr val="FF0000"/>
                </a:solidFill>
              </a:rPr>
              <a:t>thermocouple</a:t>
            </a:r>
            <a:r>
              <a:rPr lang="en-US" dirty="0" smtClean="0"/>
              <a:t> measures the </a:t>
            </a:r>
            <a:r>
              <a:rPr lang="en-US" dirty="0" smtClean="0">
                <a:solidFill>
                  <a:srgbClr val="FF0000"/>
                </a:solidFill>
              </a:rPr>
              <a:t>unknown temperature </a:t>
            </a:r>
            <a:r>
              <a:rPr lang="en-US" i="1" dirty="0" smtClean="0">
                <a:solidFill>
                  <a:srgbClr val="FF0000"/>
                </a:solidFill>
              </a:rPr>
              <a:t>T</a:t>
            </a:r>
            <a:r>
              <a:rPr lang="en-US" baseline="-25000" dirty="0" smtClean="0">
                <a:solidFill>
                  <a:srgbClr val="FF0000"/>
                </a:solidFill>
              </a:rPr>
              <a:t>2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at a junction connecting two metals with different thermal conductivities, relative to a </a:t>
            </a:r>
            <a:r>
              <a:rPr lang="en-US" dirty="0" smtClean="0">
                <a:solidFill>
                  <a:srgbClr val="FF0000"/>
                </a:solidFill>
              </a:rPr>
              <a:t>reference temperature </a:t>
            </a:r>
            <a:r>
              <a:rPr lang="en-US" i="1" dirty="0" smtClean="0">
                <a:solidFill>
                  <a:srgbClr val="FF0000"/>
                </a:solidFill>
              </a:rPr>
              <a:t>T</a:t>
            </a:r>
            <a:r>
              <a:rPr lang="en-US" baseline="-25000" dirty="0" smtClean="0">
                <a:solidFill>
                  <a:srgbClr val="FF0000"/>
                </a:solidFill>
              </a:rPr>
              <a:t>1</a:t>
            </a:r>
            <a:r>
              <a:rPr lang="en-US" dirty="0" smtClean="0"/>
              <a:t>.</a:t>
            </a:r>
            <a:endParaRPr lang="en-US" sz="1200" dirty="0" smtClean="0"/>
          </a:p>
          <a:p>
            <a:pPr>
              <a:buClr>
                <a:srgbClr val="FF0000"/>
              </a:buClr>
              <a:buFont typeface="Arial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In today’s temperature sensor designs, an </a:t>
            </a:r>
            <a:r>
              <a:rPr lang="en-US" dirty="0" smtClean="0">
                <a:solidFill>
                  <a:srgbClr val="FF0000"/>
                </a:solidFill>
              </a:rPr>
              <a:t>artificial cold junction </a:t>
            </a:r>
            <a:r>
              <a:rPr lang="en-US" dirty="0" smtClean="0">
                <a:solidFill>
                  <a:srgbClr val="000000"/>
                </a:solidFill>
              </a:rPr>
              <a:t>is used instead.  The artificial junction is an electric circuit that generates a voltage equal to that expected from a reference junction at temperature </a:t>
            </a:r>
            <a:r>
              <a:rPr lang="en-US" i="1" dirty="0" smtClean="0">
                <a:solidFill>
                  <a:srgbClr val="000000"/>
                </a:solidFill>
              </a:rPr>
              <a:t>T</a:t>
            </a:r>
            <a:r>
              <a:rPr lang="en-US" baseline="-25000" dirty="0" smtClean="0">
                <a:solidFill>
                  <a:srgbClr val="000000"/>
                </a:solidFill>
              </a:rPr>
              <a:t>1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3825" y="1600200"/>
            <a:ext cx="6356350" cy="313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Displacement Current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752599" y="4715470"/>
            <a:ext cx="12192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term is conduction current </a:t>
            </a:r>
            <a:r>
              <a:rPr lang="en-US" i="1" dirty="0" smtClean="0"/>
              <a:t>I</a:t>
            </a:r>
            <a:r>
              <a:rPr lang="en-US" baseline="-25000" dirty="0" smtClean="0"/>
              <a:t>C</a:t>
            </a:r>
            <a:endParaRPr lang="en-US" baseline="-25000" dirty="0"/>
          </a:p>
        </p:txBody>
      </p:sp>
      <p:cxnSp>
        <p:nvCxnSpPr>
          <p:cNvPr id="7" name="Straight Arrow Connector 6"/>
          <p:cNvCxnSpPr/>
          <p:nvPr/>
        </p:nvCxnSpPr>
        <p:spPr>
          <a:xfrm rot="5400000" flipH="1" flipV="1">
            <a:off x="2399506" y="4533106"/>
            <a:ext cx="38100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124200" y="4639270"/>
            <a:ext cx="16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term must represent a current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 rot="5400000" flipH="1" flipV="1">
            <a:off x="3466306" y="4533106"/>
            <a:ext cx="38100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181600" y="1752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91531" y="5181600"/>
            <a:ext cx="36428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Application of Stokes’s theorem gives: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29201" y="4800600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600200"/>
            <a:ext cx="5466402" cy="2672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5715000"/>
            <a:ext cx="4190999" cy="810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8337830" y="64770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Displacement Current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447799" y="4267200"/>
            <a:ext cx="1219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endParaRPr lang="en-US" baseline="-25000" dirty="0"/>
          </a:p>
        </p:txBody>
      </p:sp>
      <p:sp>
        <p:nvSpPr>
          <p:cNvPr id="8" name="TextBox 7"/>
          <p:cNvSpPr txBox="1"/>
          <p:nvPr/>
        </p:nvSpPr>
        <p:spPr>
          <a:xfrm>
            <a:off x="2895600" y="42672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" y="2743200"/>
            <a:ext cx="33923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Define the displacement current as: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4800" y="54102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57800" y="3124200"/>
            <a:ext cx="3429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The displacement current does not involve real charges;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it is an equivalent current that depends on 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600200"/>
            <a:ext cx="4190999" cy="810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76600"/>
            <a:ext cx="5285851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0" y="4038600"/>
            <a:ext cx="609600" cy="250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Content Placeholder 15"/>
          <p:cNvSpPr>
            <a:spLocks noGrp="1"/>
          </p:cNvSpPr>
          <p:nvPr>
            <p:ph sz="quarter" idx="1"/>
          </p:nvPr>
        </p:nvSpPr>
        <p:spPr>
          <a:xfrm>
            <a:off x="8686800" y="1600200"/>
            <a:ext cx="79248" cy="449580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28600"/>
            <a:ext cx="8689848" cy="990600"/>
          </a:xfrm>
        </p:spPr>
        <p:txBody>
          <a:bodyPr/>
          <a:lstStyle/>
          <a:p>
            <a:r>
              <a:rPr lang="en-US" dirty="0" smtClean="0"/>
              <a:t>Capacitor Circuit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200" y="1676400"/>
            <a:ext cx="289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Given:</a:t>
            </a:r>
            <a:r>
              <a:rPr lang="en-US" dirty="0" smtClean="0"/>
              <a:t>  Wires are perfect conductors and capacitor insulator material is perfect dielectric.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971800"/>
            <a:ext cx="160786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For Surface </a:t>
            </a:r>
            <a:r>
              <a:rPr lang="en-US" i="1" dirty="0" smtClean="0">
                <a:solidFill>
                  <a:srgbClr val="FF0000"/>
                </a:solidFill>
              </a:rPr>
              <a:t>S</a:t>
            </a:r>
            <a:r>
              <a:rPr lang="en-US" baseline="-25000" dirty="0" smtClean="0">
                <a:solidFill>
                  <a:srgbClr val="FF0000"/>
                </a:solidFill>
              </a:rPr>
              <a:t>1</a:t>
            </a:r>
            <a:r>
              <a:rPr lang="en-US" dirty="0" smtClean="0">
                <a:solidFill>
                  <a:srgbClr val="FF0000"/>
                </a:solidFill>
              </a:rPr>
              <a:t>:</a:t>
            </a:r>
          </a:p>
          <a:p>
            <a:endParaRPr lang="en-US" dirty="0" smtClean="0"/>
          </a:p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 = I</a:t>
            </a:r>
            <a:r>
              <a:rPr lang="en-US" sz="2000" baseline="-25000" dirty="0" smtClean="0">
                <a:latin typeface="Times New Roman" pitchFamily="18" charset="0"/>
                <a:cs typeface="Times New Roman" pitchFamily="18" charset="0"/>
              </a:rPr>
              <a:t>1c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 + I</a:t>
            </a:r>
            <a:r>
              <a:rPr lang="en-US" sz="2000" baseline="-25000" dirty="0" smtClean="0">
                <a:latin typeface="Times New Roman" pitchFamily="18" charset="0"/>
                <a:cs typeface="Times New Roman" pitchFamily="18" charset="0"/>
              </a:rPr>
              <a:t>1d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600200" y="4876800"/>
            <a:ext cx="2739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</a:t>
            </a:r>
            <a:r>
              <a:rPr lang="en-US" b="1" dirty="0" smtClean="0"/>
              <a:t>D</a:t>
            </a:r>
            <a:r>
              <a:rPr lang="en-US" dirty="0" smtClean="0"/>
              <a:t> = 0 in perfect conductor)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410200" y="2133600"/>
            <a:ext cx="263405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For Surface </a:t>
            </a:r>
            <a:r>
              <a:rPr lang="en-US" i="1" dirty="0" smtClean="0">
                <a:solidFill>
                  <a:srgbClr val="FF0000"/>
                </a:solidFill>
              </a:rPr>
              <a:t>S</a:t>
            </a:r>
            <a:r>
              <a:rPr lang="en-US" baseline="-25000" dirty="0" smtClean="0">
                <a:solidFill>
                  <a:srgbClr val="FF0000"/>
                </a:solidFill>
              </a:rPr>
              <a:t>2</a:t>
            </a:r>
            <a:r>
              <a:rPr lang="en-US" dirty="0" smtClean="0">
                <a:solidFill>
                  <a:srgbClr val="FF0000"/>
                </a:solidFill>
              </a:rPr>
              <a:t>:</a:t>
            </a:r>
          </a:p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= I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2c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+ I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2d</a:t>
            </a:r>
          </a:p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2c</a:t>
            </a:r>
            <a:r>
              <a:rPr lang="en-US" i="1" dirty="0" smtClean="0"/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dirty="0" smtClean="0"/>
              <a:t> (perfect dielectric)</a:t>
            </a:r>
          </a:p>
          <a:p>
            <a:endParaRPr lang="en-US" i="1" dirty="0" smtClean="0"/>
          </a:p>
          <a:p>
            <a:endParaRPr lang="en-US" dirty="0" smtClean="0"/>
          </a:p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29200" y="6324600"/>
            <a:ext cx="1883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Conclusion: 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= I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149673"/>
            <a:ext cx="5181600" cy="1948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186686"/>
            <a:ext cx="4267200" cy="478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1" y="4976486"/>
            <a:ext cx="838200" cy="28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5400" y="3300146"/>
            <a:ext cx="2286000" cy="54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29200" y="3962400"/>
            <a:ext cx="3471863" cy="2106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0"/>
            <a:ext cx="5285002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4084875"/>
            <a:ext cx="5029200" cy="1249125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Boundary Conditions</a:t>
            </a:r>
            <a:endParaRPr lang="en-US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13" y="1722024"/>
            <a:ext cx="9121775" cy="2926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Charge Current Continuity Equation</a:t>
            </a:r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537" y="2815904"/>
            <a:ext cx="3200400" cy="917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537" y="3870171"/>
            <a:ext cx="2819400" cy="854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9537" y="4876800"/>
            <a:ext cx="4310063" cy="839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51713" y="1524000"/>
            <a:ext cx="442608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62400" y="5334000"/>
            <a:ext cx="5029200" cy="1367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52400" y="1828800"/>
            <a:ext cx="4571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Current I out of a volume is equal to rate of decrease of charge Q contained in that volume: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6096000"/>
            <a:ext cx="2572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Used Divergence Theorem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rot="5400000" flipH="1" flipV="1">
            <a:off x="1219200" y="58674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0"/>
            <a:ext cx="8153400" cy="990600"/>
          </a:xfrm>
        </p:spPr>
        <p:txBody>
          <a:bodyPr/>
          <a:lstStyle/>
          <a:p>
            <a:r>
              <a:rPr lang="en-US" dirty="0" smtClean="0"/>
              <a:t>Charge Dissipation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3200400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990600"/>
            <a:ext cx="8991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Question 1:</a:t>
            </a:r>
            <a:r>
              <a:rPr lang="en-US" dirty="0" smtClean="0"/>
              <a:t>  What happens if you place a certain amount of free charge inside of a material?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Answer:</a:t>
            </a:r>
            <a:r>
              <a:rPr lang="en-US" dirty="0" smtClean="0"/>
              <a:t>  The charge will move to the surface of the material, thereby returning its interior to a neutral state.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Question 2:</a:t>
            </a:r>
            <a:r>
              <a:rPr lang="en-US" dirty="0" smtClean="0"/>
              <a:t>  How fast will this happen?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Answer:</a:t>
            </a:r>
            <a:r>
              <a:rPr lang="en-US" dirty="0" smtClean="0"/>
              <a:t>  It depends on the material; in a good conductor, the charge dissipates in less than a </a:t>
            </a:r>
            <a:r>
              <a:rPr lang="en-US" dirty="0" err="1" smtClean="0"/>
              <a:t>femtosecond</a:t>
            </a:r>
            <a:r>
              <a:rPr lang="en-US" dirty="0" smtClean="0"/>
              <a:t>, whereas in a good dielectric, the process may take several hours.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876800" y="5181600"/>
            <a:ext cx="1846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 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11" name="Content Placeholder 10" descr="eq6.60.tiff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-3906" r="-3906"/>
          <a:stretch>
            <a:fillRect/>
          </a:stretch>
        </p:blipFill>
        <p:spPr>
          <a:xfrm>
            <a:off x="1321695" y="3429001"/>
            <a:ext cx="5993505" cy="3304830"/>
          </a:xfrm>
        </p:spPr>
      </p:pic>
      <p:sp>
        <p:nvSpPr>
          <p:cNvPr id="13" name="TextBox 12"/>
          <p:cNvSpPr txBox="1"/>
          <p:nvPr/>
        </p:nvSpPr>
        <p:spPr>
          <a:xfrm>
            <a:off x="2455392" y="3124200"/>
            <a:ext cx="3716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Derivation of charge density equation: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4" name="Picture 13" descr="blank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3962400"/>
            <a:ext cx="914400" cy="3048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6800" y="5867400"/>
            <a:ext cx="1846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 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924800" y="5867400"/>
            <a:ext cx="1846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 </a:t>
            </a:r>
            <a:endParaRPr lang="en-US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8382000" y="64008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Solution of Charge Dissipation Equation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3200400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52400"/>
            <a:ext cx="899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38200" y="5181600"/>
            <a:ext cx="15935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For copper:  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8" name="Picture 7" descr="tcop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5257800"/>
            <a:ext cx="2667000" cy="381000"/>
          </a:xfrm>
          <a:prstGeom prst="rect">
            <a:avLst/>
          </a:prstGeom>
        </p:spPr>
      </p:pic>
      <p:pic>
        <p:nvPicPr>
          <p:cNvPr id="9" name="Picture 8" descr="tmic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599" y="5943601"/>
            <a:ext cx="2293883" cy="457200"/>
          </a:xfrm>
          <a:prstGeom prst="rect">
            <a:avLst/>
          </a:prstGeom>
        </p:spPr>
      </p:pic>
      <p:pic>
        <p:nvPicPr>
          <p:cNvPr id="12" name="Picture 11" descr="eq6.61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3048000"/>
            <a:ext cx="6972674" cy="190538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6200" y="35052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4" name="Picture 13" descr="blank.tif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" y="3962400"/>
            <a:ext cx="914400" cy="3048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847371" y="5867400"/>
            <a:ext cx="12862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For mica: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00600" y="5943600"/>
            <a:ext cx="15278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= 15 hours</a:t>
            </a:r>
            <a:endParaRPr lang="en-US" sz="2400" dirty="0"/>
          </a:p>
        </p:txBody>
      </p:sp>
      <p:pic>
        <p:nvPicPr>
          <p:cNvPr id="18" name="Content Placeholder 17" descr="eq6.60.tiff"/>
          <p:cNvPicPr>
            <a:picLocks noGrp="1" noChangeAspect="1"/>
          </p:cNvPicPr>
          <p:nvPr>
            <p:ph sz="quarter" idx="1"/>
          </p:nvPr>
        </p:nvPicPr>
        <p:blipFill>
          <a:blip r:embed="rId6"/>
          <a:srcRect t="-4562" b="-4562"/>
          <a:stretch>
            <a:fillRect/>
          </a:stretch>
        </p:blipFill>
        <p:spPr>
          <a:xfrm>
            <a:off x="228601" y="1829512"/>
            <a:ext cx="2209800" cy="1218488"/>
          </a:xfrm>
        </p:spPr>
      </p:pic>
      <p:pic>
        <p:nvPicPr>
          <p:cNvPr id="19" name="Picture 18" descr="blank.tif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9400" y="3886200"/>
            <a:ext cx="9144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Maxwell’s Equations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5800" y="6248400"/>
            <a:ext cx="77484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In this chapter, we will examine Faraday’s and </a:t>
            </a:r>
            <a:r>
              <a:rPr lang="en-US" sz="2400" dirty="0" err="1" smtClean="0">
                <a:solidFill>
                  <a:srgbClr val="FF0000"/>
                </a:solidFill>
              </a:rPr>
              <a:t>Ampère’s</a:t>
            </a:r>
            <a:r>
              <a:rPr lang="en-US" sz="2400" dirty="0" smtClean="0">
                <a:solidFill>
                  <a:srgbClr val="FF0000"/>
                </a:solidFill>
              </a:rPr>
              <a:t> laws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4804" y="1600200"/>
            <a:ext cx="7234392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 Potentials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04801" y="2286000"/>
            <a:ext cx="48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1752600"/>
            <a:ext cx="17224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Static condition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3239869"/>
            <a:ext cx="2021732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Dynamic condition</a:t>
            </a: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2400" y="4724400"/>
            <a:ext cx="456725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Dynamic condition with propagation delay:</a:t>
            </a:r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648200" y="4736068"/>
            <a:ext cx="45612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Similarly, for the magnetic vector potential: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1" y="2209800"/>
            <a:ext cx="2666999" cy="792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581400"/>
            <a:ext cx="307749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8169" y="152400"/>
            <a:ext cx="5138596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5257800"/>
            <a:ext cx="4470696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5257800"/>
            <a:ext cx="4242953" cy="777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Harmonic Potentials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487269"/>
            <a:ext cx="531289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If charges and currents vary </a:t>
            </a:r>
            <a:r>
              <a:rPr lang="en-US" sz="2000" dirty="0" err="1" smtClean="0">
                <a:solidFill>
                  <a:srgbClr val="FF0000"/>
                </a:solidFill>
              </a:rPr>
              <a:t>sinusoidally</a:t>
            </a:r>
            <a:r>
              <a:rPr lang="en-US" sz="2000" dirty="0" smtClean="0">
                <a:solidFill>
                  <a:srgbClr val="FF0000"/>
                </a:solidFill>
              </a:rPr>
              <a:t> with time: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2286000"/>
            <a:ext cx="30089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we can use </a:t>
            </a:r>
            <a:r>
              <a:rPr lang="en-US" sz="2000" dirty="0" err="1" smtClean="0">
                <a:solidFill>
                  <a:srgbClr val="FF0000"/>
                </a:solidFill>
              </a:rPr>
              <a:t>phasor</a:t>
            </a:r>
            <a:r>
              <a:rPr lang="en-US" sz="2000" dirty="0" smtClean="0">
                <a:solidFill>
                  <a:srgbClr val="FF0000"/>
                </a:solidFill>
              </a:rPr>
              <a:t> notation: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3276600"/>
            <a:ext cx="59380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with</a:t>
            </a: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2400" y="4038600"/>
            <a:ext cx="3680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Expressions for potentials become: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34000" y="3212068"/>
            <a:ext cx="3164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Maxwell’s equations become: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00600" y="1828800"/>
            <a:ext cx="617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Also: </a:t>
            </a:r>
            <a:endParaRPr lang="en-US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1" y="1935846"/>
            <a:ext cx="3200399" cy="323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1" y="2667000"/>
            <a:ext cx="2973506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1" y="3657600"/>
            <a:ext cx="2161309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4419600"/>
            <a:ext cx="393859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5504034"/>
            <a:ext cx="3429000" cy="938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62600" y="1717484"/>
            <a:ext cx="3429000" cy="580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24601" y="2438400"/>
            <a:ext cx="1447800" cy="572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41069" y="3733801"/>
            <a:ext cx="289851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6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24400" y="5029200"/>
            <a:ext cx="4331853" cy="723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800600" y="6096000"/>
            <a:ext cx="762000" cy="564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61" y="-1"/>
            <a:ext cx="5397439" cy="6790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229600" y="61722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61" y="0"/>
            <a:ext cx="4300415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09600"/>
            <a:ext cx="6495089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229600" y="61722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-76200"/>
            <a:ext cx="8153400" cy="990600"/>
          </a:xfrm>
        </p:spPr>
        <p:txBody>
          <a:bodyPr/>
          <a:lstStyle/>
          <a:p>
            <a:r>
              <a:rPr lang="en-US" dirty="0" smtClean="0"/>
              <a:t>Example 6-8 cont.</a:t>
            </a:r>
            <a:endParaRPr lang="en-US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762000"/>
            <a:ext cx="5410200" cy="6059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382000" y="64770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6-8 cont.</a:t>
            </a:r>
            <a:endParaRPr lang="en-US" dirty="0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676400"/>
            <a:ext cx="720599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" y="1855258"/>
            <a:ext cx="9067800" cy="4338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Faraday’s Law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6200" y="1828800"/>
            <a:ext cx="441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Electromotive force (voltage) induced by time-varying magnetic flux: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1" y="2590800"/>
            <a:ext cx="4191000" cy="827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495800"/>
            <a:ext cx="74961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13972" y="228600"/>
            <a:ext cx="4499811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Three types of EMF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2303" y="1752600"/>
            <a:ext cx="7699394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4264152" cy="990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Stationary Loop in Time-Varying </a:t>
            </a:r>
            <a:r>
              <a:rPr lang="en-US" sz="3600" b="1" dirty="0" smtClean="0"/>
              <a:t>B</a:t>
            </a:r>
            <a:endParaRPr lang="en-US" sz="36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600200"/>
            <a:ext cx="4005262" cy="790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67000"/>
            <a:ext cx="4984712" cy="1474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1814328"/>
            <a:ext cx="4114800" cy="4896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419600"/>
            <a:ext cx="5042764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80531" y="685800"/>
            <a:ext cx="4963469" cy="522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3124200"/>
            <a:ext cx="5338336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562600" cy="266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2648040"/>
            <a:ext cx="5410200" cy="131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34400" y="6477000"/>
            <a:ext cx="666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-152400"/>
            <a:ext cx="8153400" cy="9906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Example 6-1 Solution</a:t>
            </a:r>
            <a:endParaRPr lang="en-US" sz="36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0"/>
            <a:ext cx="382967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14400"/>
            <a:ext cx="4691062" cy="4594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5817165"/>
            <a:ext cx="4572001" cy="104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05681" y="2667000"/>
            <a:ext cx="453832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mod61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733" r="-5733"/>
          <a:stretch>
            <a:fillRect/>
          </a:stretch>
        </p:blipFill>
        <p:spPr>
          <a:xfrm>
            <a:off x="-152400" y="762000"/>
            <a:ext cx="9445752" cy="5208405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Media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17601</TotalTime>
  <Words>704</Words>
  <Application>Microsoft Macintosh PowerPoint</Application>
  <PresentationFormat>On-screen Show (4:3)</PresentationFormat>
  <Paragraphs>109</Paragraphs>
  <Slides>36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Median</vt:lpstr>
      <vt:lpstr>6. Maxwell’s Equations In Time-Varying Fields</vt:lpstr>
      <vt:lpstr>Chapter 6 Overview</vt:lpstr>
      <vt:lpstr>Maxwell’s Equations</vt:lpstr>
      <vt:lpstr>Faraday’s Law</vt:lpstr>
      <vt:lpstr>Three types of EMF</vt:lpstr>
      <vt:lpstr>Stationary Loop in Time-Varying B</vt:lpstr>
      <vt:lpstr>PowerPoint Presentation</vt:lpstr>
      <vt:lpstr>Example 6-1 Solution</vt:lpstr>
      <vt:lpstr>PowerPoint Presentation</vt:lpstr>
      <vt:lpstr>PowerPoint Presentation</vt:lpstr>
      <vt:lpstr>Ideal Transformer</vt:lpstr>
      <vt:lpstr>Motional EMF</vt:lpstr>
      <vt:lpstr>Motional EMF</vt:lpstr>
      <vt:lpstr>Example 6-3: Sliding Bar</vt:lpstr>
      <vt:lpstr>PowerPoint Presentation</vt:lpstr>
      <vt:lpstr>  EM Motor/ Generator Reciprocity</vt:lpstr>
      <vt:lpstr>EM Generator EMF</vt:lpstr>
      <vt:lpstr>PowerPoint Presentation</vt:lpstr>
      <vt:lpstr>Tech Brief 12:  EMF Sensors</vt:lpstr>
      <vt:lpstr>Faraday Accelerometer</vt:lpstr>
      <vt:lpstr>The Thermocouple</vt:lpstr>
      <vt:lpstr>Displacement Current</vt:lpstr>
      <vt:lpstr>Displacement Current</vt:lpstr>
      <vt:lpstr>Capacitor Circuit</vt:lpstr>
      <vt:lpstr>PowerPoint Presentation</vt:lpstr>
      <vt:lpstr>Boundary Conditions</vt:lpstr>
      <vt:lpstr>Charge Current Continuity Equation</vt:lpstr>
      <vt:lpstr>Charge Dissipation</vt:lpstr>
      <vt:lpstr>Solution of Charge Dissipation Equation</vt:lpstr>
      <vt:lpstr>EM Potentials</vt:lpstr>
      <vt:lpstr>Time Harmonic Potentials</vt:lpstr>
      <vt:lpstr>PowerPoint Presentation</vt:lpstr>
      <vt:lpstr>PowerPoint Presentation</vt:lpstr>
      <vt:lpstr>Example 6-8 cont.</vt:lpstr>
      <vt:lpstr>Example 6-8 cont.</vt:lpstr>
      <vt:lpstr>Summary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EECS 215: Introduction to Circuits</dc:title>
  <dc:creator>jphilli</dc:creator>
  <cp:lastModifiedBy>Fawwaz Ulaby</cp:lastModifiedBy>
  <cp:revision>94</cp:revision>
  <dcterms:created xsi:type="dcterms:W3CDTF">2010-03-26T14:30:33Z</dcterms:created>
  <dcterms:modified xsi:type="dcterms:W3CDTF">2014-09-05T15:42:51Z</dcterms:modified>
</cp:coreProperties>
</file>