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61"/>
  </p:notesMasterIdLst>
  <p:sldIdLst>
    <p:sldId id="256" r:id="rId2"/>
    <p:sldId id="326" r:id="rId3"/>
    <p:sldId id="356" r:id="rId4"/>
    <p:sldId id="357" r:id="rId5"/>
    <p:sldId id="358" r:id="rId6"/>
    <p:sldId id="359" r:id="rId7"/>
    <p:sldId id="360" r:id="rId8"/>
    <p:sldId id="361" r:id="rId9"/>
    <p:sldId id="400" r:id="rId10"/>
    <p:sldId id="401" r:id="rId11"/>
    <p:sldId id="362" r:id="rId12"/>
    <p:sldId id="363" r:id="rId13"/>
    <p:sldId id="402" r:id="rId14"/>
    <p:sldId id="414" r:id="rId15"/>
    <p:sldId id="364" r:id="rId16"/>
    <p:sldId id="370" r:id="rId17"/>
    <p:sldId id="399" r:id="rId18"/>
    <p:sldId id="366" r:id="rId19"/>
    <p:sldId id="367" r:id="rId20"/>
    <p:sldId id="368" r:id="rId21"/>
    <p:sldId id="369" r:id="rId22"/>
    <p:sldId id="365" r:id="rId23"/>
    <p:sldId id="371" r:id="rId24"/>
    <p:sldId id="372" r:id="rId25"/>
    <p:sldId id="374" r:id="rId26"/>
    <p:sldId id="373" r:id="rId27"/>
    <p:sldId id="403" r:id="rId28"/>
    <p:sldId id="375" r:id="rId29"/>
    <p:sldId id="376" r:id="rId30"/>
    <p:sldId id="404" r:id="rId31"/>
    <p:sldId id="377" r:id="rId32"/>
    <p:sldId id="378" r:id="rId33"/>
    <p:sldId id="405" r:id="rId34"/>
    <p:sldId id="413" r:id="rId35"/>
    <p:sldId id="380" r:id="rId36"/>
    <p:sldId id="381" r:id="rId37"/>
    <p:sldId id="382" r:id="rId38"/>
    <p:sldId id="383" r:id="rId39"/>
    <p:sldId id="384" r:id="rId40"/>
    <p:sldId id="406" r:id="rId41"/>
    <p:sldId id="385" r:id="rId42"/>
    <p:sldId id="407" r:id="rId43"/>
    <p:sldId id="386" r:id="rId44"/>
    <p:sldId id="387" r:id="rId45"/>
    <p:sldId id="408" r:id="rId46"/>
    <p:sldId id="410" r:id="rId47"/>
    <p:sldId id="411" r:id="rId48"/>
    <p:sldId id="412" r:id="rId49"/>
    <p:sldId id="393" r:id="rId50"/>
    <p:sldId id="389" r:id="rId51"/>
    <p:sldId id="390" r:id="rId52"/>
    <p:sldId id="391" r:id="rId53"/>
    <p:sldId id="392" r:id="rId54"/>
    <p:sldId id="415" r:id="rId55"/>
    <p:sldId id="394" r:id="rId56"/>
    <p:sldId id="395" r:id="rId57"/>
    <p:sldId id="396" r:id="rId58"/>
    <p:sldId id="397" r:id="rId59"/>
    <p:sldId id="398"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04" y="-5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652889-7E82-4C15-B3F9-FE94BD10B7BD}" type="datetimeFigureOut">
              <a:rPr lang="en-US" smtClean="0"/>
              <a:pPr/>
              <a:t>9/5/14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63415C-2120-44EA-B4D5-CF87D5787ABA}" type="slidenum">
              <a:rPr lang="en-US" smtClean="0"/>
              <a:pPr/>
              <a:t>‹#›</a:t>
            </a:fld>
            <a:endParaRPr lang="en-US"/>
          </a:p>
        </p:txBody>
      </p:sp>
    </p:spTree>
    <p:extLst>
      <p:ext uri="{BB962C8B-B14F-4D97-AF65-F5344CB8AC3E}">
        <p14:creationId xmlns:p14="http://schemas.microsoft.com/office/powerpoint/2010/main" val="1582380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63415C-2120-44EA-B4D5-CF87D5787AB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63415C-2120-44EA-B4D5-CF87D5787ABA}"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68CB3A0-8F23-4335-BA18-2F858D2F9CEA}" type="datetimeFigureOut">
              <a:rPr lang="en-US" smtClean="0"/>
              <a:pPr/>
              <a:t>9/5/14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70DCC03-55F8-4B63-9C69-6FF9F41CE20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8CB3A0-8F23-4335-BA18-2F858D2F9CEA}" type="datetimeFigureOut">
              <a:rPr lang="en-US" smtClean="0"/>
              <a:pPr/>
              <a:t>9/5/14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DCC03-55F8-4B63-9C69-6FF9F41CE2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68CB3A0-8F23-4335-BA18-2F858D2F9CEA}" type="datetimeFigureOut">
              <a:rPr lang="en-US" smtClean="0"/>
              <a:pPr/>
              <a:t>9/5/14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70DCC03-55F8-4B63-9C69-6FF9F41CE20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68CB3A0-8F23-4335-BA18-2F858D2F9CEA}" type="datetimeFigureOut">
              <a:rPr lang="en-US" smtClean="0"/>
              <a:pPr/>
              <a:t>9/5/14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8CB3A0-8F23-4335-BA18-2F858D2F9CEA}" type="datetimeFigureOut">
              <a:rPr lang="en-US" smtClean="0"/>
              <a:pPr/>
              <a:t>9/5/14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70DCC03-55F8-4B63-9C69-6FF9F41CE20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68CB3A0-8F23-4335-BA18-2F858D2F9CEA}" type="datetimeFigureOut">
              <a:rPr lang="en-US" smtClean="0"/>
              <a:pPr/>
              <a:t>9/5/14</a:t>
            </a:fld>
            <a:endParaRPr lang="en-US"/>
          </a:p>
        </p:txBody>
      </p:sp>
      <p:sp>
        <p:nvSpPr>
          <p:cNvPr id="10" name="Slide Number Placeholder 9"/>
          <p:cNvSpPr>
            <a:spLocks noGrp="1"/>
          </p:cNvSpPr>
          <p:nvPr>
            <p:ph type="sldNum" sz="quarter" idx="16"/>
          </p:nvPr>
        </p:nvSpPr>
        <p:spPr/>
        <p:txBody>
          <a:bodyPr rtlCol="0"/>
          <a:lstStyle/>
          <a:p>
            <a:fld id="{F70DCC03-55F8-4B63-9C69-6FF9F41CE20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68CB3A0-8F23-4335-BA18-2F858D2F9CEA}" type="datetimeFigureOut">
              <a:rPr lang="en-US" smtClean="0"/>
              <a:pPr/>
              <a:t>9/5/14</a:t>
            </a:fld>
            <a:endParaRPr lang="en-US"/>
          </a:p>
        </p:txBody>
      </p:sp>
      <p:sp>
        <p:nvSpPr>
          <p:cNvPr id="12" name="Slide Number Placeholder 11"/>
          <p:cNvSpPr>
            <a:spLocks noGrp="1"/>
          </p:cNvSpPr>
          <p:nvPr>
            <p:ph type="sldNum" sz="quarter" idx="16"/>
          </p:nvPr>
        </p:nvSpPr>
        <p:spPr/>
        <p:txBody>
          <a:bodyPr rtlCol="0"/>
          <a:lstStyle/>
          <a:p>
            <a:fld id="{F70DCC03-55F8-4B63-9C69-6FF9F41CE20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68CB3A0-8F23-4335-BA18-2F858D2F9CEA}" type="datetimeFigureOut">
              <a:rPr lang="en-US" smtClean="0"/>
              <a:pPr/>
              <a:t>9/5/14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CB3A0-8F23-4335-BA18-2F858D2F9CEA}" type="datetimeFigureOut">
              <a:rPr lang="en-US" smtClean="0"/>
              <a:pPr/>
              <a:t>9/5/14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70DCC03-55F8-4B63-9C69-6FF9F41CE2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68CB3A0-8F23-4335-BA18-2F858D2F9CEA}" type="datetimeFigureOut">
              <a:rPr lang="en-US" smtClean="0"/>
              <a:pPr/>
              <a:t>9/5/14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68CB3A0-8F23-4335-BA18-2F858D2F9CEA}" type="datetimeFigureOut">
              <a:rPr lang="en-US" smtClean="0"/>
              <a:pPr/>
              <a:t>9/5/14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70DCC03-55F8-4B63-9C69-6FF9F41CE20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68CB3A0-8F23-4335-BA18-2F858D2F9CEA}" type="datetimeFigureOut">
              <a:rPr lang="en-US" smtClean="0"/>
              <a:pPr/>
              <a:t>9/5/14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70DCC03-55F8-4B63-9C69-6FF9F41CE2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 Id="rId3" Type="http://schemas.openxmlformats.org/officeDocument/2006/relationships/image" Target="../media/image36.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 Id="rId3"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tiff"/><Relationship Id="rId6" Type="http://schemas.openxmlformats.org/officeDocument/2006/relationships/image" Target="../media/image54.tiff"/><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tiff"/><Relationship Id="rId5" Type="http://schemas.openxmlformats.org/officeDocument/2006/relationships/image" Target="../media/image60.tiff"/><Relationship Id="rId6" Type="http://schemas.openxmlformats.org/officeDocument/2006/relationships/image" Target="../media/image6.tiff"/><Relationship Id="rId7" Type="http://schemas.openxmlformats.org/officeDocument/2006/relationships/image" Target="../media/image61.tiff"/><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9.tiff"/><Relationship Id="rId5" Type="http://schemas.openxmlformats.org/officeDocument/2006/relationships/image" Target="../media/image63.tiff"/><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tiff"/><Relationship Id="rId5"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tiff"/><Relationship Id="rId3" Type="http://schemas.openxmlformats.org/officeDocument/2006/relationships/image" Target="../media/image68.tiff"/></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70.tiff"/><Relationship Id="rId4" Type="http://schemas.openxmlformats.org/officeDocument/2006/relationships/image" Target="../media/image71.tiff"/><Relationship Id="rId1" Type="http://schemas.openxmlformats.org/officeDocument/2006/relationships/slideLayout" Target="../slideLayouts/slideLayout2.xml"/><Relationship Id="rId2" Type="http://schemas.openxmlformats.org/officeDocument/2006/relationships/image" Target="../media/image69.tiff"/></Relationships>
</file>

<file path=ppt/slides/_rels/slide31.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 Id="rId3" Type="http://schemas.openxmlformats.org/officeDocument/2006/relationships/image" Target="../media/image8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png"/><Relationship Id="rId3" Type="http://schemas.openxmlformats.org/officeDocument/2006/relationships/image" Target="../media/image10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 Id="rId3" Type="http://schemas.openxmlformats.org/officeDocument/2006/relationships/image" Target="../media/image10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tiff"/></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png"/><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png"/><Relationship Id="rId3" Type="http://schemas.openxmlformats.org/officeDocument/2006/relationships/image" Target="../media/image111.png"/></Relationships>
</file>

<file path=ppt/slides/_rels/slide57.xml.rels><?xml version="1.0" encoding="UTF-8" standalone="yes"?>
<Relationships xmlns="http://schemas.openxmlformats.org/package/2006/relationships"><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58.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tiff"/><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tiff"/><Relationship Id="rId1" Type="http://schemas.openxmlformats.org/officeDocument/2006/relationships/slideLayout" Target="../slideLayouts/slideLayout2.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4038600"/>
            <a:ext cx="7239000" cy="1828800"/>
          </a:xfrm>
        </p:spPr>
        <p:txBody>
          <a:bodyPr>
            <a:normAutofit/>
          </a:bodyPr>
          <a:lstStyle/>
          <a:p>
            <a:r>
              <a:rPr lang="en-US" sz="3200" dirty="0" smtClean="0"/>
              <a:t>7. Plane Wave Propagation</a:t>
            </a:r>
            <a:endParaRPr lang="en-US" sz="3200" dirty="0"/>
          </a:p>
        </p:txBody>
      </p:sp>
      <p:sp>
        <p:nvSpPr>
          <p:cNvPr id="3" name="Subtitle 2"/>
          <p:cNvSpPr>
            <a:spLocks noGrp="1"/>
          </p:cNvSpPr>
          <p:nvPr>
            <p:ph type="subTitle" idx="1"/>
          </p:nvPr>
        </p:nvSpPr>
        <p:spPr/>
        <p:txBody>
          <a:bodyPr>
            <a:normAutofit/>
          </a:bodyPr>
          <a:lstStyle/>
          <a:p>
            <a:r>
              <a:rPr lang="en-US" dirty="0" smtClean="0"/>
              <a:t>  </a:t>
            </a:r>
          </a:p>
        </p:txBody>
      </p:sp>
      <p:sp>
        <p:nvSpPr>
          <p:cNvPr id="8" name="TextBox 7"/>
          <p:cNvSpPr txBox="1"/>
          <p:nvPr/>
        </p:nvSpPr>
        <p:spPr>
          <a:xfrm>
            <a:off x="2514600" y="6096000"/>
            <a:ext cx="6629400" cy="738664"/>
          </a:xfrm>
          <a:prstGeom prst="rect">
            <a:avLst/>
          </a:prstGeom>
          <a:noFill/>
        </p:spPr>
        <p:txBody>
          <a:bodyPr wrap="square" rtlCol="0">
            <a:spAutoFit/>
          </a:bodyPr>
          <a:lstStyle/>
          <a:p>
            <a:r>
              <a:rPr lang="en-US" sz="2400" dirty="0">
                <a:solidFill>
                  <a:srgbClr val="FFFFFF"/>
                </a:solidFill>
              </a:rPr>
              <a:t>7e Applied EM by Ulaby and </a:t>
            </a:r>
            <a:r>
              <a:rPr lang="en-US" sz="2400" dirty="0" err="1">
                <a:solidFill>
                  <a:srgbClr val="FFFFFF"/>
                </a:solidFill>
              </a:rPr>
              <a:t>Ravaioli</a:t>
            </a:r>
            <a:endParaRPr lang="en-US" sz="2400" dirty="0">
              <a:solidFill>
                <a:srgbClr val="FFFFFF"/>
              </a:solidFill>
            </a:endParaRPr>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07010" y="381000"/>
            <a:ext cx="8729980" cy="4800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lstStyle/>
          <a:p>
            <a:r>
              <a:rPr lang="en-US" dirty="0" smtClean="0"/>
              <a:t>   </a:t>
            </a:r>
            <a:endParaRPr lang="en-US" dirty="0"/>
          </a:p>
        </p:txBody>
      </p:sp>
      <p:sp>
        <p:nvSpPr>
          <p:cNvPr id="6" name="TextBox 5"/>
          <p:cNvSpPr txBox="1"/>
          <p:nvPr/>
        </p:nvSpPr>
        <p:spPr>
          <a:xfrm>
            <a:off x="49530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9530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8006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9248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304800" y="228600"/>
            <a:ext cx="3173390" cy="400110"/>
          </a:xfrm>
          <a:prstGeom prst="rect">
            <a:avLst/>
          </a:prstGeom>
          <a:noFill/>
        </p:spPr>
        <p:txBody>
          <a:bodyPr wrap="none" rtlCol="0">
            <a:spAutoFit/>
          </a:bodyPr>
          <a:lstStyle/>
          <a:p>
            <a:r>
              <a:rPr lang="en-US" sz="2000" dirty="0" smtClean="0">
                <a:solidFill>
                  <a:srgbClr val="FF0000"/>
                </a:solidFill>
              </a:rPr>
              <a:t>Summary from previous slide:</a:t>
            </a:r>
            <a:endParaRPr lang="en-US" sz="2000" dirty="0">
              <a:solidFill>
                <a:srgbClr val="FF0000"/>
              </a:solidFill>
            </a:endParaRPr>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sp>
        <p:nvSpPr>
          <p:cNvPr id="19" name="TextBox 18"/>
          <p:cNvSpPr txBox="1"/>
          <p:nvPr/>
        </p:nvSpPr>
        <p:spPr>
          <a:xfrm>
            <a:off x="152400" y="1981200"/>
            <a:ext cx="2800316" cy="461665"/>
          </a:xfrm>
          <a:prstGeom prst="rect">
            <a:avLst/>
          </a:prstGeom>
          <a:noFill/>
        </p:spPr>
        <p:txBody>
          <a:bodyPr wrap="none" rtlCol="0">
            <a:spAutoFit/>
          </a:bodyPr>
          <a:lstStyle/>
          <a:p>
            <a:r>
              <a:rPr lang="en-US" sz="2400" dirty="0" smtClean="0">
                <a:solidFill>
                  <a:srgbClr val="FF0000"/>
                </a:solidFill>
              </a:rPr>
              <a:t>Time-Domain Solution</a:t>
            </a:r>
            <a:endParaRPr lang="en-US" sz="2400" dirty="0">
              <a:solidFill>
                <a:srgbClr val="FF0000"/>
              </a:solidFill>
            </a:endParaRPr>
          </a:p>
        </p:txBody>
      </p:sp>
      <p:sp>
        <p:nvSpPr>
          <p:cNvPr id="23" name="TextBox 22"/>
          <p:cNvSpPr txBox="1"/>
          <p:nvPr/>
        </p:nvSpPr>
        <p:spPr>
          <a:xfrm>
            <a:off x="4648200" y="19812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pic>
        <p:nvPicPr>
          <p:cNvPr id="16" name="Picture 7"/>
          <p:cNvPicPr>
            <a:picLocks noChangeAspect="1" noChangeArrowheads="1"/>
          </p:cNvPicPr>
          <p:nvPr/>
        </p:nvPicPr>
        <p:blipFill>
          <a:blip r:embed="rId2" cstate="print"/>
          <a:srcRect/>
          <a:stretch>
            <a:fillRect/>
          </a:stretch>
        </p:blipFill>
        <p:spPr bwMode="auto">
          <a:xfrm>
            <a:off x="304800" y="762000"/>
            <a:ext cx="3200400" cy="1117158"/>
          </a:xfrm>
          <a:prstGeom prst="rect">
            <a:avLst/>
          </a:prstGeom>
          <a:noFill/>
          <a:ln w="9525">
            <a:noFill/>
            <a:miter lim="800000"/>
            <a:headEnd/>
            <a:tailEnd/>
          </a:ln>
        </p:spPr>
      </p:pic>
      <p:pic>
        <p:nvPicPr>
          <p:cNvPr id="9218" name="Picture 2"/>
          <p:cNvPicPr>
            <a:picLocks noChangeAspect="1" noChangeArrowheads="1"/>
          </p:cNvPicPr>
          <p:nvPr/>
        </p:nvPicPr>
        <p:blipFill>
          <a:blip r:embed="rId3" cstate="print"/>
          <a:srcRect/>
          <a:stretch>
            <a:fillRect/>
          </a:stretch>
        </p:blipFill>
        <p:spPr bwMode="auto">
          <a:xfrm>
            <a:off x="66770" y="2438400"/>
            <a:ext cx="5662424" cy="2576513"/>
          </a:xfrm>
          <a:prstGeom prst="rect">
            <a:avLst/>
          </a:prstGeom>
          <a:noFill/>
          <a:ln w="9525">
            <a:noFill/>
            <a:miter lim="800000"/>
            <a:headEnd/>
            <a:tailEnd/>
          </a:ln>
        </p:spPr>
      </p:pic>
      <p:pic>
        <p:nvPicPr>
          <p:cNvPr id="9219" name="Picture 3"/>
          <p:cNvPicPr>
            <a:picLocks noChangeAspect="1" noChangeArrowheads="1"/>
          </p:cNvPicPr>
          <p:nvPr/>
        </p:nvPicPr>
        <p:blipFill>
          <a:blip r:embed="rId4" cstate="print"/>
          <a:srcRect/>
          <a:stretch>
            <a:fillRect/>
          </a:stretch>
        </p:blipFill>
        <p:spPr bwMode="auto">
          <a:xfrm>
            <a:off x="76199" y="5219600"/>
            <a:ext cx="5562601" cy="1562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lstStyle/>
          <a:p>
            <a:r>
              <a:rPr lang="en-US" dirty="0" smtClean="0"/>
              <a:t>   </a:t>
            </a:r>
            <a:endParaRPr lang="en-US" dirty="0"/>
          </a:p>
        </p:txBody>
      </p:sp>
      <p:sp>
        <p:nvSpPr>
          <p:cNvPr id="6" name="TextBox 5"/>
          <p:cNvSpPr txBox="1"/>
          <p:nvPr/>
        </p:nvSpPr>
        <p:spPr>
          <a:xfrm>
            <a:off x="49530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9530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8006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9248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304800" y="8382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sp>
        <p:nvSpPr>
          <p:cNvPr id="19" name="TextBox 18"/>
          <p:cNvSpPr txBox="1"/>
          <p:nvPr/>
        </p:nvSpPr>
        <p:spPr>
          <a:xfrm>
            <a:off x="152400" y="2433935"/>
            <a:ext cx="184666" cy="461665"/>
          </a:xfrm>
          <a:prstGeom prst="rect">
            <a:avLst/>
          </a:prstGeom>
          <a:noFill/>
        </p:spPr>
        <p:txBody>
          <a:bodyPr wrap="none" rtlCol="0">
            <a:spAutoFit/>
          </a:bodyPr>
          <a:lstStyle/>
          <a:p>
            <a:r>
              <a:rPr lang="en-US" sz="2400" dirty="0" smtClean="0">
                <a:solidFill>
                  <a:srgbClr val="FF0000"/>
                </a:solidFill>
              </a:rPr>
              <a:t> </a:t>
            </a:r>
            <a:endParaRPr lang="en-US" sz="2400" dirty="0">
              <a:solidFill>
                <a:srgbClr val="FF0000"/>
              </a:solidFill>
            </a:endParaRPr>
          </a:p>
        </p:txBody>
      </p:sp>
      <p:sp>
        <p:nvSpPr>
          <p:cNvPr id="23" name="TextBox 22"/>
          <p:cNvSpPr txBox="1"/>
          <p:nvPr/>
        </p:nvSpPr>
        <p:spPr>
          <a:xfrm>
            <a:off x="685800" y="457200"/>
            <a:ext cx="4238160" cy="646331"/>
          </a:xfrm>
          <a:prstGeom prst="rect">
            <a:avLst/>
          </a:prstGeom>
          <a:noFill/>
        </p:spPr>
        <p:txBody>
          <a:bodyPr wrap="none" rtlCol="0">
            <a:spAutoFit/>
          </a:bodyPr>
          <a:lstStyle/>
          <a:p>
            <a:r>
              <a:rPr lang="en-US" sz="3200" dirty="0" smtClean="0">
                <a:solidFill>
                  <a:srgbClr val="1F497D"/>
                </a:solidFill>
              </a:rPr>
              <a:t>Wa</a:t>
            </a:r>
            <a:r>
              <a:rPr lang="en-US" sz="3600" dirty="0" smtClean="0">
                <a:solidFill>
                  <a:srgbClr val="1F497D"/>
                </a:solidFill>
              </a:rPr>
              <a:t>ve’s Phase Velocity  </a:t>
            </a:r>
            <a:endParaRPr lang="en-US" sz="3600" dirty="0">
              <a:solidFill>
                <a:srgbClr val="1F497D"/>
              </a:solidFill>
            </a:endParaRPr>
          </a:p>
        </p:txBody>
      </p:sp>
      <p:pic>
        <p:nvPicPr>
          <p:cNvPr id="9220" name="Picture 4"/>
          <p:cNvPicPr>
            <a:picLocks noChangeAspect="1" noChangeArrowheads="1"/>
          </p:cNvPicPr>
          <p:nvPr/>
        </p:nvPicPr>
        <p:blipFill>
          <a:blip r:embed="rId2" cstate="print"/>
          <a:srcRect/>
          <a:stretch>
            <a:fillRect/>
          </a:stretch>
        </p:blipFill>
        <p:spPr bwMode="auto">
          <a:xfrm>
            <a:off x="1676400" y="1752600"/>
            <a:ext cx="6079634" cy="4648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quarter" idx="1"/>
          </p:nvPr>
        </p:nvPicPr>
        <p:blipFill>
          <a:blip r:embed="rId2" cstate="print"/>
          <a:srcRect/>
          <a:stretch>
            <a:fillRect/>
          </a:stretch>
        </p:blipFill>
        <p:spPr bwMode="auto">
          <a:xfrm>
            <a:off x="-27236" y="0"/>
            <a:ext cx="5208836" cy="3279394"/>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3581400" y="3169630"/>
            <a:ext cx="5486399" cy="3546666"/>
          </a:xfrm>
          <a:prstGeom prst="rect">
            <a:avLst/>
          </a:prstGeom>
          <a:noFill/>
          <a:ln w="9525">
            <a:noFill/>
            <a:miter lim="800000"/>
            <a:headEnd/>
            <a:tailEnd/>
          </a:ln>
        </p:spPr>
      </p:pic>
      <p:sp>
        <p:nvSpPr>
          <p:cNvPr id="6" name="TextBox 5"/>
          <p:cNvSpPr txBox="1"/>
          <p:nvPr/>
        </p:nvSpPr>
        <p:spPr>
          <a:xfrm>
            <a:off x="84582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cstate="print"/>
          <a:srcRect/>
          <a:stretch>
            <a:fillRect/>
          </a:stretch>
        </p:blipFill>
        <p:spPr bwMode="auto">
          <a:xfrm>
            <a:off x="4267200" y="457200"/>
            <a:ext cx="4303888" cy="3810000"/>
          </a:xfrm>
          <a:prstGeom prst="rect">
            <a:avLst/>
          </a:prstGeom>
          <a:noFill/>
          <a:ln w="9525">
            <a:noFill/>
            <a:miter lim="800000"/>
            <a:headEnd/>
            <a:tailEnd/>
          </a:ln>
        </p:spPr>
      </p:pic>
      <p:pic>
        <p:nvPicPr>
          <p:cNvPr id="10245" name="Picture 5"/>
          <p:cNvPicPr>
            <a:picLocks noChangeAspect="1" noChangeArrowheads="1"/>
          </p:cNvPicPr>
          <p:nvPr/>
        </p:nvPicPr>
        <p:blipFill>
          <a:blip r:embed="rId3" cstate="print"/>
          <a:srcRect/>
          <a:stretch>
            <a:fillRect/>
          </a:stretch>
        </p:blipFill>
        <p:spPr bwMode="auto">
          <a:xfrm>
            <a:off x="304800" y="3581400"/>
            <a:ext cx="5874233" cy="2994604"/>
          </a:xfrm>
          <a:prstGeom prst="rect">
            <a:avLst/>
          </a:prstGeom>
          <a:noFill/>
          <a:ln w="9525">
            <a:noFill/>
            <a:miter lim="800000"/>
            <a:headEnd/>
            <a:tailEnd/>
          </a:ln>
        </p:spPr>
      </p:pic>
      <p:sp>
        <p:nvSpPr>
          <p:cNvPr id="6" name="Content Placeholder 5"/>
          <p:cNvSpPr>
            <a:spLocks noGrp="1"/>
          </p:cNvSpPr>
          <p:nvPr>
            <p:ph sz="quarter" idx="1"/>
          </p:nvPr>
        </p:nvSpPr>
        <p:spPr/>
        <p:txBody>
          <a:bodyPr/>
          <a:lstStyle/>
          <a:p>
            <a:endParaRPr lang="en-US" dirty="0"/>
          </a:p>
        </p:txBody>
      </p:sp>
      <p:sp>
        <p:nvSpPr>
          <p:cNvPr id="7" name="TextBox 6"/>
          <p:cNvSpPr txBox="1"/>
          <p:nvPr/>
        </p:nvSpPr>
        <p:spPr>
          <a:xfrm>
            <a:off x="533400" y="533400"/>
            <a:ext cx="3151223" cy="584776"/>
          </a:xfrm>
          <a:prstGeom prst="rect">
            <a:avLst/>
          </a:prstGeom>
          <a:noFill/>
        </p:spPr>
        <p:txBody>
          <a:bodyPr wrap="none" rtlCol="0">
            <a:spAutoFit/>
          </a:bodyPr>
          <a:lstStyle/>
          <a:p>
            <a:r>
              <a:rPr lang="en-US" sz="3200" dirty="0" smtClean="0">
                <a:solidFill>
                  <a:schemeClr val="tx2"/>
                </a:solidFill>
              </a:rPr>
              <a:t>Example 7-1 cont.</a:t>
            </a:r>
            <a:endParaRPr lang="en-US" sz="3200" dirty="0">
              <a:solidFill>
                <a:schemeClr val="tx2"/>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m72q.tiff"/>
          <p:cNvPicPr>
            <a:picLocks noGrp="1" noChangeAspect="1"/>
          </p:cNvPicPr>
          <p:nvPr>
            <p:ph sz="quarter" idx="1"/>
          </p:nvPr>
        </p:nvPicPr>
        <p:blipFill>
          <a:blip r:embed="rId2">
            <a:extLst>
              <a:ext uri="{28A0092B-C50C-407E-A947-70E740481C1C}">
                <a14:useLocalDpi xmlns:a14="http://schemas.microsoft.com/office/drawing/2010/main" val="0"/>
              </a:ext>
            </a:extLst>
          </a:blip>
          <a:srcRect t="-3704" b="-3704"/>
          <a:stretch>
            <a:fillRect/>
          </a:stretch>
        </p:blipFill>
        <p:spPr>
          <a:xfrm>
            <a:off x="0" y="609600"/>
            <a:ext cx="9120752" cy="5029200"/>
          </a:xfrm>
        </p:spPr>
      </p:pic>
    </p:spTree>
    <p:extLst>
      <p:ext uri="{BB962C8B-B14F-4D97-AF65-F5344CB8AC3E}">
        <p14:creationId xmlns:p14="http://schemas.microsoft.com/office/powerpoint/2010/main" val="2196503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Directional Relation Between </a:t>
            </a:r>
            <a:r>
              <a:rPr lang="en-US" b="1" dirty="0" smtClean="0"/>
              <a:t>E</a:t>
            </a:r>
            <a:r>
              <a:rPr lang="en-US" dirty="0" smtClean="0"/>
              <a:t> and </a:t>
            </a:r>
            <a:r>
              <a:rPr lang="en-US" b="1" dirty="0" smtClean="0"/>
              <a:t>H</a:t>
            </a:r>
            <a:endParaRPr lang="en-US" b="1" dirty="0"/>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3087075" y="3352800"/>
            <a:ext cx="6056925" cy="2438400"/>
          </a:xfrm>
          <a:prstGeom prst="rect">
            <a:avLst/>
          </a:prstGeom>
          <a:noFill/>
          <a:ln w="9525">
            <a:noFill/>
            <a:miter lim="800000"/>
            <a:headEnd/>
            <a:tailEnd/>
          </a:ln>
        </p:spPr>
      </p:pic>
      <p:sp>
        <p:nvSpPr>
          <p:cNvPr id="8" name="TextBox 7"/>
          <p:cNvSpPr txBox="1"/>
          <p:nvPr/>
        </p:nvSpPr>
        <p:spPr>
          <a:xfrm>
            <a:off x="0" y="3135868"/>
            <a:ext cx="2268459" cy="369332"/>
          </a:xfrm>
          <a:prstGeom prst="rect">
            <a:avLst/>
          </a:prstGeom>
          <a:noFill/>
        </p:spPr>
        <p:txBody>
          <a:bodyPr wrap="square" rtlCol="0">
            <a:spAutoFit/>
          </a:bodyPr>
          <a:lstStyle/>
          <a:p>
            <a:r>
              <a:rPr lang="en-US" dirty="0" smtClean="0">
                <a:solidFill>
                  <a:srgbClr val="FF0000"/>
                </a:solidFill>
              </a:rPr>
              <a:t> </a:t>
            </a:r>
            <a:endParaRPr lang="en-US" dirty="0">
              <a:solidFill>
                <a:srgbClr val="FF0000"/>
              </a:solidFill>
            </a:endParaRPr>
          </a:p>
        </p:txBody>
      </p:sp>
      <p:pic>
        <p:nvPicPr>
          <p:cNvPr id="9" name="Picture 8" descr="7.4.tiff"/>
          <p:cNvPicPr>
            <a:picLocks noChangeAspect="1"/>
          </p:cNvPicPr>
          <p:nvPr/>
        </p:nvPicPr>
        <p:blipFill>
          <a:blip r:embed="rId3"/>
          <a:stretch>
            <a:fillRect/>
          </a:stretch>
        </p:blipFill>
        <p:spPr>
          <a:xfrm>
            <a:off x="-62645" y="1553386"/>
            <a:ext cx="4558445" cy="2942413"/>
          </a:xfrm>
          <a:prstGeom prst="rect">
            <a:avLst/>
          </a:prstGeom>
        </p:spPr>
      </p:pic>
      <p:sp>
        <p:nvSpPr>
          <p:cNvPr id="10" name="TextBox 9"/>
          <p:cNvSpPr txBox="1"/>
          <p:nvPr/>
        </p:nvSpPr>
        <p:spPr>
          <a:xfrm>
            <a:off x="4419600" y="2743200"/>
            <a:ext cx="3458686" cy="461665"/>
          </a:xfrm>
          <a:prstGeom prst="rect">
            <a:avLst/>
          </a:prstGeom>
          <a:noFill/>
        </p:spPr>
        <p:txBody>
          <a:bodyPr wrap="square" rtlCol="0">
            <a:spAutoFit/>
          </a:bodyPr>
          <a:lstStyle/>
          <a:p>
            <a:r>
              <a:rPr lang="en-US" sz="2400" dirty="0" smtClean="0">
                <a:solidFill>
                  <a:srgbClr val="FF0000"/>
                </a:solidFill>
              </a:rPr>
              <a:t>For Any TEM Wave </a:t>
            </a:r>
            <a:endParaRPr lang="en-US" sz="2400"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od71.tiff"/>
          <p:cNvPicPr>
            <a:picLocks noGrp="1" noChangeAspect="1"/>
          </p:cNvPicPr>
          <p:nvPr>
            <p:ph sz="quarter" idx="1"/>
          </p:nvPr>
        </p:nvPicPr>
        <p:blipFill>
          <a:blip r:embed="rId2">
            <a:extLst>
              <a:ext uri="{28A0092B-C50C-407E-A947-70E740481C1C}">
                <a14:useLocalDpi xmlns:a14="http://schemas.microsoft.com/office/drawing/2010/main" val="0"/>
              </a:ext>
            </a:extLst>
          </a:blip>
          <a:srcRect l="-10710" r="-10710"/>
          <a:stretch>
            <a:fillRect/>
          </a:stretch>
        </p:blipFill>
        <p:spPr>
          <a:xfrm>
            <a:off x="-381000" y="685800"/>
            <a:ext cx="9673525" cy="53340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Wave decomposition</a:t>
            </a:r>
            <a:r>
              <a:rPr lang="en-US" dirty="0" smtClean="0">
                <a:solidFill>
                  <a:srgbClr val="FF0000"/>
                </a:solidFill>
              </a:rPr>
              <a:t/>
            </a:r>
            <a:br>
              <a:rPr lang="en-US" dirty="0" smtClean="0">
                <a:solidFill>
                  <a:srgbClr val="FF0000"/>
                </a:solidFill>
              </a:rPr>
            </a:br>
            <a:endParaRPr lang="en-US" b="1" dirty="0"/>
          </a:p>
        </p:txBody>
      </p:sp>
      <p:pic>
        <p:nvPicPr>
          <p:cNvPr id="1027" name="Picture 3"/>
          <p:cNvPicPr>
            <a:picLocks noChangeAspect="1" noChangeArrowheads="1"/>
          </p:cNvPicPr>
          <p:nvPr/>
        </p:nvPicPr>
        <p:blipFill>
          <a:blip r:embed="rId2" cstate="print"/>
          <a:srcRect/>
          <a:stretch>
            <a:fillRect/>
          </a:stretch>
        </p:blipFill>
        <p:spPr bwMode="auto">
          <a:xfrm>
            <a:off x="76200" y="1505902"/>
            <a:ext cx="4273550" cy="384619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191000" y="1001401"/>
            <a:ext cx="4923698" cy="5627999"/>
          </a:xfrm>
          <a:prstGeom prst="rect">
            <a:avLst/>
          </a:prstGeom>
          <a:noFill/>
          <a:ln w="9525">
            <a:noFill/>
            <a:miter lim="800000"/>
            <a:headEnd/>
            <a:tailEnd/>
          </a:ln>
        </p:spPr>
      </p:pic>
      <p:sp>
        <p:nvSpPr>
          <p:cNvPr id="8" name="TextBox 7"/>
          <p:cNvSpPr txBox="1"/>
          <p:nvPr/>
        </p:nvSpPr>
        <p:spPr>
          <a:xfrm>
            <a:off x="0" y="3135868"/>
            <a:ext cx="2268459" cy="369332"/>
          </a:xfrm>
          <a:prstGeom prst="rect">
            <a:avLst/>
          </a:prstGeom>
          <a:noFill/>
        </p:spPr>
        <p:txBody>
          <a:bodyPr wrap="square" rtlCol="0">
            <a:spAutoFit/>
          </a:bodyPr>
          <a:lstStyle/>
          <a:p>
            <a:r>
              <a:rPr lang="en-US" dirty="0" smtClean="0">
                <a:solidFill>
                  <a:srgbClr val="FF0000"/>
                </a:solidFill>
              </a:rPr>
              <a:t> </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 Brief 13:  </a:t>
            </a:r>
            <a:r>
              <a:rPr lang="en-US" dirty="0" smtClean="0">
                <a:solidFill>
                  <a:srgbClr val="FF0000"/>
                </a:solidFill>
              </a:rPr>
              <a:t>RFID Tags</a:t>
            </a:r>
            <a:endParaRPr lang="en-US" dirty="0">
              <a:solidFill>
                <a:srgbClr val="FF0000"/>
              </a:solidFill>
            </a:endParaRPr>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783655" y="1600200"/>
            <a:ext cx="7811639" cy="44958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System View</a:t>
            </a:r>
            <a:endParaRPr lang="en-US" dirty="0"/>
          </a:p>
        </p:txBody>
      </p:sp>
      <p:pic>
        <p:nvPicPr>
          <p:cNvPr id="3" name="Picture 2" descr="ta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0197"/>
            <a:ext cx="9144000" cy="46542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7 Overview</a:t>
            </a:r>
            <a:endParaRPr lang="en-US" dirty="0"/>
          </a:p>
        </p:txBody>
      </p:sp>
      <p:pic>
        <p:nvPicPr>
          <p:cNvPr id="4" name="Content Placeholder 3" descr="ch7t.tiff"/>
          <p:cNvPicPr>
            <a:picLocks noGrp="1" noChangeAspect="1"/>
          </p:cNvPicPr>
          <p:nvPr>
            <p:ph sz="quarter" idx="1"/>
          </p:nvPr>
        </p:nvPicPr>
        <p:blipFill>
          <a:blip r:embed="rId2">
            <a:extLst>
              <a:ext uri="{28A0092B-C50C-407E-A947-70E740481C1C}">
                <a14:useLocalDpi xmlns:a14="http://schemas.microsoft.com/office/drawing/2010/main" val="0"/>
              </a:ext>
            </a:extLst>
          </a:blip>
          <a:srcRect t="-24066" b="-24066"/>
          <a:stretch>
            <a:fillRect/>
          </a:stretch>
        </p:blipFill>
        <p:spPr>
          <a:xfrm>
            <a:off x="76200" y="1219200"/>
            <a:ext cx="8836152" cy="4872271"/>
          </a:xfr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Tag Communication</a:t>
            </a:r>
            <a:endParaRPr lang="en-US" dirty="0"/>
          </a:p>
        </p:txBody>
      </p:sp>
      <p:pic>
        <p:nvPicPr>
          <p:cNvPr id="3074" name="Picture 2"/>
          <p:cNvPicPr>
            <a:picLocks noGrp="1" noChangeAspect="1" noChangeArrowheads="1"/>
          </p:cNvPicPr>
          <p:nvPr>
            <p:ph sz="quarter" idx="1"/>
          </p:nvPr>
        </p:nvPicPr>
        <p:blipFill>
          <a:blip r:embed="rId2" cstate="print"/>
          <a:srcRect/>
          <a:stretch>
            <a:fillRect/>
          </a:stretch>
        </p:blipFill>
        <p:spPr bwMode="auto">
          <a:xfrm>
            <a:off x="80963" y="2253174"/>
            <a:ext cx="8982075" cy="288505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Tag Frequencies</a:t>
            </a:r>
            <a:endParaRPr lang="en-US" dirty="0"/>
          </a:p>
        </p:txBody>
      </p:sp>
      <p:pic>
        <p:nvPicPr>
          <p:cNvPr id="4099" name="Picture 3"/>
          <p:cNvPicPr>
            <a:picLocks noGrp="1" noChangeAspect="1" noChangeArrowheads="1"/>
          </p:cNvPicPr>
          <p:nvPr>
            <p:ph sz="quarter" idx="1"/>
          </p:nvPr>
        </p:nvPicPr>
        <p:blipFill>
          <a:blip r:embed="rId2" cstate="print"/>
          <a:srcRect/>
          <a:stretch>
            <a:fillRect/>
          </a:stretch>
        </p:blipFill>
        <p:spPr bwMode="auto">
          <a:xfrm>
            <a:off x="30163" y="1762234"/>
            <a:ext cx="9083675" cy="255089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quarter" idx="1"/>
          </p:nvPr>
        </p:nvPicPr>
        <p:blipFill>
          <a:blip r:embed="rId2" cstate="print"/>
          <a:srcRect/>
          <a:stretch>
            <a:fillRect/>
          </a:stretch>
        </p:blipFill>
        <p:spPr bwMode="auto">
          <a:xfrm>
            <a:off x="152400" y="1664281"/>
            <a:ext cx="5961063" cy="11783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Wave Polarization</a:t>
            </a:r>
            <a:endParaRPr lang="en-US" dirty="0"/>
          </a:p>
        </p:txBody>
      </p:sp>
      <p:sp>
        <p:nvSpPr>
          <p:cNvPr id="7" name="TextBox 6"/>
          <p:cNvSpPr txBox="1"/>
          <p:nvPr/>
        </p:nvSpPr>
        <p:spPr>
          <a:xfrm>
            <a:off x="228600" y="3200400"/>
            <a:ext cx="3917283" cy="400110"/>
          </a:xfrm>
          <a:prstGeom prst="rect">
            <a:avLst/>
          </a:prstGeom>
          <a:noFill/>
        </p:spPr>
        <p:txBody>
          <a:bodyPr wrap="none" rtlCol="0">
            <a:spAutoFit/>
          </a:bodyPr>
          <a:lstStyle/>
          <a:p>
            <a:r>
              <a:rPr lang="en-US" sz="2000" dirty="0" smtClean="0">
                <a:solidFill>
                  <a:schemeClr val="tx2"/>
                </a:solidFill>
              </a:rPr>
              <a:t>Plane wave propagating along +</a:t>
            </a:r>
            <a:r>
              <a:rPr lang="en-US" sz="2000" i="1" dirty="0" smtClean="0">
                <a:solidFill>
                  <a:schemeClr val="tx2"/>
                </a:solidFill>
              </a:rPr>
              <a:t>z</a:t>
            </a:r>
            <a:r>
              <a:rPr lang="en-US" sz="2000" dirty="0" smtClean="0">
                <a:solidFill>
                  <a:schemeClr val="tx2"/>
                </a:solidFill>
              </a:rPr>
              <a:t> :</a:t>
            </a:r>
            <a:endParaRPr lang="en-US" sz="2000" dirty="0">
              <a:solidFill>
                <a:schemeClr val="tx2"/>
              </a:solidFill>
            </a:endParaRPr>
          </a:p>
        </p:txBody>
      </p:sp>
      <p:sp>
        <p:nvSpPr>
          <p:cNvPr id="9" name="TextBox 8"/>
          <p:cNvSpPr txBox="1"/>
          <p:nvPr/>
        </p:nvSpPr>
        <p:spPr>
          <a:xfrm>
            <a:off x="5562600" y="2667000"/>
            <a:ext cx="362750" cy="369332"/>
          </a:xfrm>
          <a:prstGeom prst="rect">
            <a:avLst/>
          </a:prstGeom>
          <a:noFill/>
        </p:spPr>
        <p:txBody>
          <a:bodyPr wrap="none" rtlCol="0">
            <a:spAutoFit/>
          </a:bodyPr>
          <a:lstStyle/>
          <a:p>
            <a:r>
              <a:rPr lang="en-US" dirty="0" smtClean="0">
                <a:solidFill>
                  <a:srgbClr val="1F497D"/>
                </a:solidFill>
              </a:rPr>
              <a:t>If: </a:t>
            </a:r>
            <a:endParaRPr lang="en-US" dirty="0">
              <a:solidFill>
                <a:srgbClr val="1F497D"/>
              </a:solidFill>
            </a:endParaRPr>
          </a:p>
        </p:txBody>
      </p:sp>
      <p:sp>
        <p:nvSpPr>
          <p:cNvPr id="10" name="TextBox 9"/>
          <p:cNvSpPr txBox="1"/>
          <p:nvPr/>
        </p:nvSpPr>
        <p:spPr>
          <a:xfrm>
            <a:off x="5562600" y="3505200"/>
            <a:ext cx="564841" cy="369332"/>
          </a:xfrm>
          <a:prstGeom prst="rect">
            <a:avLst/>
          </a:prstGeom>
          <a:noFill/>
        </p:spPr>
        <p:txBody>
          <a:bodyPr wrap="none" rtlCol="0">
            <a:spAutoFit/>
          </a:bodyPr>
          <a:lstStyle/>
          <a:p>
            <a:r>
              <a:rPr lang="en-US" dirty="0" smtClean="0">
                <a:solidFill>
                  <a:srgbClr val="1F497D"/>
                </a:solidFill>
              </a:rPr>
              <a:t>then</a:t>
            </a:r>
            <a:endParaRPr lang="en-US" dirty="0">
              <a:solidFill>
                <a:srgbClr val="1F497D"/>
              </a:solidFill>
            </a:endParaRPr>
          </a:p>
        </p:txBody>
      </p:sp>
      <p:pic>
        <p:nvPicPr>
          <p:cNvPr id="6147" name="Picture 3"/>
          <p:cNvPicPr>
            <a:picLocks noChangeAspect="1" noChangeArrowheads="1"/>
          </p:cNvPicPr>
          <p:nvPr/>
        </p:nvPicPr>
        <p:blipFill>
          <a:blip r:embed="rId3" cstate="print"/>
          <a:srcRect/>
          <a:stretch>
            <a:fillRect/>
          </a:stretch>
        </p:blipFill>
        <p:spPr bwMode="auto">
          <a:xfrm>
            <a:off x="76199" y="3657600"/>
            <a:ext cx="4335417" cy="2209800"/>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6019800" y="2743200"/>
            <a:ext cx="1447799" cy="813305"/>
          </a:xfrm>
          <a:prstGeom prst="rect">
            <a:avLst/>
          </a:prstGeom>
          <a:noFill/>
          <a:ln w="9525">
            <a:noFill/>
            <a:miter lim="800000"/>
            <a:headEnd/>
            <a:tailEnd/>
          </a:ln>
        </p:spPr>
      </p:pic>
      <p:pic>
        <p:nvPicPr>
          <p:cNvPr id="6149" name="Picture 5"/>
          <p:cNvPicPr>
            <a:picLocks noChangeAspect="1" noChangeArrowheads="1"/>
          </p:cNvPicPr>
          <p:nvPr/>
        </p:nvPicPr>
        <p:blipFill>
          <a:blip r:embed="rId5" cstate="print"/>
          <a:srcRect/>
          <a:stretch>
            <a:fillRect/>
          </a:stretch>
        </p:blipFill>
        <p:spPr bwMode="auto">
          <a:xfrm>
            <a:off x="4546189" y="3962400"/>
            <a:ext cx="4521611" cy="287054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Polarization State</a:t>
            </a:r>
            <a:endParaRPr lang="en-US" dirty="0"/>
          </a:p>
        </p:txBody>
      </p:sp>
      <p:sp>
        <p:nvSpPr>
          <p:cNvPr id="5" name="TextBox 4"/>
          <p:cNvSpPr txBox="1"/>
          <p:nvPr/>
        </p:nvSpPr>
        <p:spPr>
          <a:xfrm>
            <a:off x="304801" y="1905000"/>
            <a:ext cx="8534400" cy="830997"/>
          </a:xfrm>
          <a:prstGeom prst="rect">
            <a:avLst/>
          </a:prstGeom>
          <a:noFill/>
        </p:spPr>
        <p:txBody>
          <a:bodyPr wrap="square" rtlCol="0">
            <a:spAutoFit/>
          </a:bodyPr>
          <a:lstStyle/>
          <a:p>
            <a:r>
              <a:rPr lang="en-US" sz="2400" dirty="0" smtClean="0">
                <a:solidFill>
                  <a:srgbClr val="3366FF"/>
                </a:solidFill>
              </a:rPr>
              <a:t>Polarization </a:t>
            </a:r>
            <a:r>
              <a:rPr lang="en-US" sz="2400" dirty="0" smtClean="0">
                <a:solidFill>
                  <a:srgbClr val="FF0000"/>
                </a:solidFill>
              </a:rPr>
              <a:t>state</a:t>
            </a:r>
            <a:r>
              <a:rPr lang="en-US" sz="2400" dirty="0" smtClean="0">
                <a:solidFill>
                  <a:srgbClr val="3366FF"/>
                </a:solidFill>
              </a:rPr>
              <a:t> describes the trace of </a:t>
            </a:r>
            <a:r>
              <a:rPr lang="en-US" sz="2400" b="1" dirty="0" smtClean="0">
                <a:solidFill>
                  <a:srgbClr val="3366FF"/>
                </a:solidFill>
              </a:rPr>
              <a:t>E</a:t>
            </a:r>
            <a:r>
              <a:rPr lang="en-US" sz="2400" dirty="0" smtClean="0">
                <a:solidFill>
                  <a:srgbClr val="3366FF"/>
                </a:solidFill>
              </a:rPr>
              <a:t> as a function of time </a:t>
            </a:r>
          </a:p>
          <a:p>
            <a:r>
              <a:rPr lang="en-US" sz="2400" dirty="0" smtClean="0">
                <a:solidFill>
                  <a:srgbClr val="3366FF"/>
                </a:solidFill>
              </a:rPr>
              <a:t>at a fixed </a:t>
            </a:r>
            <a:r>
              <a:rPr lang="en-US" sz="2400" i="1" dirty="0" err="1" smtClean="0">
                <a:solidFill>
                  <a:srgbClr val="3366FF"/>
                </a:solidFill>
              </a:rPr>
              <a:t>z</a:t>
            </a:r>
            <a:r>
              <a:rPr lang="en-US" sz="2400" dirty="0" smtClean="0">
                <a:solidFill>
                  <a:srgbClr val="3366FF"/>
                </a:solidFill>
              </a:rPr>
              <a:t> </a:t>
            </a:r>
            <a:endParaRPr lang="en-US" sz="2400" dirty="0">
              <a:solidFill>
                <a:srgbClr val="3366FF"/>
              </a:solidFill>
            </a:endParaRPr>
          </a:p>
        </p:txBody>
      </p:sp>
      <p:sp>
        <p:nvSpPr>
          <p:cNvPr id="6" name="TextBox 5"/>
          <p:cNvSpPr txBox="1"/>
          <p:nvPr/>
        </p:nvSpPr>
        <p:spPr>
          <a:xfrm>
            <a:off x="152400" y="3276600"/>
            <a:ext cx="2088583" cy="461665"/>
          </a:xfrm>
          <a:prstGeom prst="rect">
            <a:avLst/>
          </a:prstGeom>
          <a:noFill/>
        </p:spPr>
        <p:txBody>
          <a:bodyPr wrap="none" rtlCol="0">
            <a:spAutoFit/>
          </a:bodyPr>
          <a:lstStyle/>
          <a:p>
            <a:r>
              <a:rPr lang="en-US" sz="2400" dirty="0" smtClean="0">
                <a:solidFill>
                  <a:srgbClr val="FF0000"/>
                </a:solidFill>
              </a:rPr>
              <a:t>Magnitude of </a:t>
            </a:r>
            <a:r>
              <a:rPr lang="en-US" sz="2400" b="1" dirty="0" smtClean="0">
                <a:solidFill>
                  <a:srgbClr val="FF0000"/>
                </a:solidFill>
              </a:rPr>
              <a:t>E</a:t>
            </a:r>
            <a:endParaRPr lang="en-US" sz="2400" b="1" dirty="0">
              <a:solidFill>
                <a:srgbClr val="FF0000"/>
              </a:solidFill>
            </a:endParaRPr>
          </a:p>
        </p:txBody>
      </p:sp>
      <p:sp>
        <p:nvSpPr>
          <p:cNvPr id="7" name="TextBox 6"/>
          <p:cNvSpPr txBox="1"/>
          <p:nvPr/>
        </p:nvSpPr>
        <p:spPr>
          <a:xfrm>
            <a:off x="5791200" y="3352800"/>
            <a:ext cx="2185214" cy="461665"/>
          </a:xfrm>
          <a:prstGeom prst="rect">
            <a:avLst/>
          </a:prstGeom>
          <a:noFill/>
        </p:spPr>
        <p:txBody>
          <a:bodyPr wrap="none" rtlCol="0">
            <a:spAutoFit/>
          </a:bodyPr>
          <a:lstStyle/>
          <a:p>
            <a:r>
              <a:rPr lang="en-US" sz="2400" dirty="0" smtClean="0">
                <a:solidFill>
                  <a:srgbClr val="FF0000"/>
                </a:solidFill>
              </a:rPr>
              <a:t>Inclination Angle</a:t>
            </a:r>
            <a:endParaRPr lang="en-US" sz="2400" dirty="0">
              <a:solidFill>
                <a:srgbClr val="FF0000"/>
              </a:solidFill>
            </a:endParaRPr>
          </a:p>
        </p:txBody>
      </p:sp>
      <p:pic>
        <p:nvPicPr>
          <p:cNvPr id="7170" name="Picture 2"/>
          <p:cNvPicPr>
            <a:picLocks noGrp="1" noChangeAspect="1" noChangeArrowheads="1"/>
          </p:cNvPicPr>
          <p:nvPr>
            <p:ph sz="quarter" idx="1"/>
          </p:nvPr>
        </p:nvPicPr>
        <p:blipFill>
          <a:blip r:embed="rId2" cstate="print"/>
          <a:srcRect/>
          <a:stretch>
            <a:fillRect/>
          </a:stretch>
        </p:blipFill>
        <p:spPr bwMode="auto">
          <a:xfrm>
            <a:off x="228600" y="4082559"/>
            <a:ext cx="4498975" cy="1478945"/>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5486399" y="3886200"/>
            <a:ext cx="3217331" cy="762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5715000" cy="990600"/>
          </a:xfrm>
        </p:spPr>
        <p:txBody>
          <a:bodyPr>
            <a:normAutofit fontScale="90000"/>
          </a:bodyPr>
          <a:lstStyle/>
          <a:p>
            <a:r>
              <a:rPr lang="en-US" dirty="0" smtClean="0"/>
              <a:t>Linear Polarization:</a:t>
            </a:r>
            <a:br>
              <a:rPr lang="en-US" dirty="0" smtClean="0"/>
            </a:br>
            <a:endParaRPr lang="en-US" dirty="0"/>
          </a:p>
        </p:txBody>
      </p:sp>
      <p:pic>
        <p:nvPicPr>
          <p:cNvPr id="8194" name="Picture 2"/>
          <p:cNvPicPr>
            <a:picLocks noGrp="1" noChangeAspect="1" noChangeArrowheads="1"/>
          </p:cNvPicPr>
          <p:nvPr>
            <p:ph sz="quarter" idx="1"/>
          </p:nvPr>
        </p:nvPicPr>
        <p:blipFill>
          <a:blip r:embed="rId2" cstate="print"/>
          <a:srcRect/>
          <a:stretch>
            <a:fillRect/>
          </a:stretch>
        </p:blipFill>
        <p:spPr bwMode="auto">
          <a:xfrm>
            <a:off x="0" y="1142999"/>
            <a:ext cx="5105400" cy="5098787"/>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5088682" y="152400"/>
            <a:ext cx="3934797" cy="4419600"/>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3886200" y="6096000"/>
            <a:ext cx="5172150" cy="762000"/>
          </a:xfrm>
          <a:prstGeom prst="rect">
            <a:avLst/>
          </a:prstGeom>
          <a:noFill/>
          <a:ln w="9525">
            <a:noFill/>
            <a:miter lim="800000"/>
            <a:headEnd/>
            <a:tailEnd/>
          </a:ln>
        </p:spPr>
      </p:pic>
      <p:sp>
        <p:nvSpPr>
          <p:cNvPr id="6" name="TextBox 5"/>
          <p:cNvSpPr txBox="1"/>
          <p:nvPr/>
        </p:nvSpPr>
        <p:spPr>
          <a:xfrm>
            <a:off x="6858000" y="3810000"/>
            <a:ext cx="2286001" cy="923330"/>
          </a:xfrm>
          <a:prstGeom prst="rect">
            <a:avLst/>
          </a:prstGeom>
          <a:noFill/>
        </p:spPr>
        <p:txBody>
          <a:bodyPr wrap="square" rtlCol="0">
            <a:spAutoFit/>
          </a:bodyPr>
          <a:lstStyle/>
          <a:p>
            <a:r>
              <a:rPr lang="en-US" dirty="0" smtClean="0">
                <a:solidFill>
                  <a:srgbClr val="FF0000"/>
                </a:solidFill>
              </a:rPr>
              <a:t>E traces a line</a:t>
            </a:r>
            <a:r>
              <a:rPr lang="en-US" dirty="0" smtClean="0"/>
              <a:t>( </a:t>
            </a:r>
            <a:r>
              <a:rPr lang="en-US" dirty="0" smtClean="0">
                <a:solidFill>
                  <a:schemeClr val="tx2"/>
                </a:solidFill>
              </a:rPr>
              <a:t>in blue) </a:t>
            </a:r>
            <a:r>
              <a:rPr lang="en-US" dirty="0" smtClean="0">
                <a:solidFill>
                  <a:srgbClr val="FF0000"/>
                </a:solidFill>
              </a:rPr>
              <a:t>as the wave traverses a fixed plane </a:t>
            </a:r>
            <a:endParaRPr lang="en-US" dirty="0">
              <a:solidFill>
                <a:srgbClr val="FF0000"/>
              </a:solidFill>
            </a:endParaRPr>
          </a:p>
        </p:txBody>
      </p:sp>
      <p:pic>
        <p:nvPicPr>
          <p:cNvPr id="7" name="Picture 6" descr="del0.tiff"/>
          <p:cNvPicPr>
            <a:picLocks noChangeAspect="1"/>
          </p:cNvPicPr>
          <p:nvPr/>
        </p:nvPicPr>
        <p:blipFill>
          <a:blip r:embed="rId5"/>
          <a:stretch>
            <a:fillRect/>
          </a:stretch>
        </p:blipFill>
        <p:spPr>
          <a:xfrm>
            <a:off x="146050" y="666750"/>
            <a:ext cx="977900" cy="444500"/>
          </a:xfrm>
          <a:prstGeom prst="rect">
            <a:avLst/>
          </a:prstGeom>
        </p:spPr>
      </p:pic>
      <p:sp>
        <p:nvSpPr>
          <p:cNvPr id="8" name="TextBox 7"/>
          <p:cNvSpPr txBox="1"/>
          <p:nvPr/>
        </p:nvSpPr>
        <p:spPr>
          <a:xfrm>
            <a:off x="1219200" y="609600"/>
            <a:ext cx="441146" cy="461665"/>
          </a:xfrm>
          <a:prstGeom prst="rect">
            <a:avLst/>
          </a:prstGeom>
          <a:noFill/>
        </p:spPr>
        <p:txBody>
          <a:bodyPr wrap="none" rtlCol="0">
            <a:spAutoFit/>
          </a:bodyPr>
          <a:lstStyle/>
          <a:p>
            <a:r>
              <a:rPr lang="en-US" sz="2400" dirty="0" smtClean="0"/>
              <a:t>or</a:t>
            </a:r>
            <a:endParaRPr lang="en-US" sz="2400" dirty="0"/>
          </a:p>
        </p:txBody>
      </p:sp>
      <p:pic>
        <p:nvPicPr>
          <p:cNvPr id="9" name="Picture 8" descr="delpi.tiff"/>
          <p:cNvPicPr>
            <a:picLocks noChangeAspect="1"/>
          </p:cNvPicPr>
          <p:nvPr/>
        </p:nvPicPr>
        <p:blipFill>
          <a:blip r:embed="rId6"/>
          <a:stretch>
            <a:fillRect/>
          </a:stretch>
        </p:blipFill>
        <p:spPr>
          <a:xfrm>
            <a:off x="1874838" y="647700"/>
            <a:ext cx="939800" cy="419100"/>
          </a:xfrm>
          <a:prstGeom prst="rect">
            <a:avLst/>
          </a:prstGeom>
        </p:spPr>
      </p:pic>
      <p:sp>
        <p:nvSpPr>
          <p:cNvPr id="10" name="Rectangle 9"/>
          <p:cNvSpPr/>
          <p:nvPr/>
        </p:nvSpPr>
        <p:spPr>
          <a:xfrm>
            <a:off x="3810000" y="6096000"/>
            <a:ext cx="5334000" cy="7620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153400" cy="990600"/>
          </a:xfrm>
        </p:spPr>
        <p:txBody>
          <a:bodyPr/>
          <a:lstStyle/>
          <a:p>
            <a:r>
              <a:rPr lang="en-US" dirty="0" smtClean="0"/>
              <a:t>Polarization Handedness</a:t>
            </a:r>
            <a:endParaRPr lang="en-US" dirty="0"/>
          </a:p>
        </p:txBody>
      </p:sp>
      <p:pic>
        <p:nvPicPr>
          <p:cNvPr id="10242" name="Picture 2"/>
          <p:cNvPicPr>
            <a:picLocks noGrp="1" noChangeAspect="1" noChangeArrowheads="1"/>
          </p:cNvPicPr>
          <p:nvPr>
            <p:ph sz="quarter" idx="1"/>
          </p:nvPr>
        </p:nvPicPr>
        <p:blipFill>
          <a:blip r:embed="rId2" cstate="print"/>
          <a:srcRect/>
          <a:stretch>
            <a:fillRect/>
          </a:stretch>
        </p:blipFill>
        <p:spPr bwMode="auto">
          <a:xfrm>
            <a:off x="76200" y="2900470"/>
            <a:ext cx="5486400" cy="1384085"/>
          </a:xfrm>
          <a:prstGeom prst="rect">
            <a:avLst/>
          </a:prstGeom>
          <a:noFill/>
          <a:ln w="9525">
            <a:noFill/>
            <a:miter lim="800000"/>
            <a:headEnd/>
            <a:tailEnd/>
          </a:ln>
        </p:spPr>
      </p:pic>
      <p:pic>
        <p:nvPicPr>
          <p:cNvPr id="6" name="Picture 5"/>
          <p:cNvPicPr>
            <a:picLocks noChangeAspect="1" noChangeArrowheads="1"/>
          </p:cNvPicPr>
          <p:nvPr/>
        </p:nvPicPr>
        <p:blipFill>
          <a:blip r:embed="rId3" cstate="print"/>
          <a:srcRect/>
          <a:stretch>
            <a:fillRect/>
          </a:stretch>
        </p:blipFill>
        <p:spPr bwMode="auto">
          <a:xfrm>
            <a:off x="5943599" y="228600"/>
            <a:ext cx="3117310" cy="6543704"/>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normAutofit fontScale="90000"/>
          </a:bodyPr>
          <a:lstStyle/>
          <a:p>
            <a:r>
              <a:rPr lang="en-US" dirty="0" smtClean="0"/>
              <a:t>LH Circular Polarization:</a:t>
            </a:r>
            <a:br>
              <a:rPr lang="en-US" dirty="0" smtClean="0"/>
            </a:br>
            <a:r>
              <a:rPr lang="en-US" dirty="0" smtClean="0"/>
              <a:t> </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152399" y="1045521"/>
            <a:ext cx="5715001" cy="1773878"/>
          </a:xfrm>
          <a:prstGeom prst="rect">
            <a:avLst/>
          </a:prstGeom>
          <a:noFill/>
          <a:ln w="9525">
            <a:noFill/>
            <a:miter lim="800000"/>
            <a:headEnd/>
            <a:tailEnd/>
          </a:ln>
        </p:spPr>
      </p:pic>
      <p:pic>
        <p:nvPicPr>
          <p:cNvPr id="9219" name="Picture 3"/>
          <p:cNvPicPr>
            <a:picLocks noGrp="1" noChangeAspect="1" noChangeArrowheads="1"/>
          </p:cNvPicPr>
          <p:nvPr>
            <p:ph sz="quarter" idx="1"/>
          </p:nvPr>
        </p:nvPicPr>
        <p:blipFill>
          <a:blip r:embed="rId3" cstate="print"/>
          <a:srcRect/>
          <a:stretch>
            <a:fillRect/>
          </a:stretch>
        </p:blipFill>
        <p:spPr bwMode="auto">
          <a:xfrm>
            <a:off x="0" y="3048000"/>
            <a:ext cx="5804382" cy="6159599"/>
          </a:xfrm>
          <a:prstGeom prst="rect">
            <a:avLst/>
          </a:prstGeom>
          <a:noFill/>
          <a:ln w="9525">
            <a:noFill/>
            <a:miter lim="800000"/>
            <a:headEnd/>
            <a:tailEnd/>
          </a:ln>
        </p:spPr>
      </p:pic>
      <p:pic>
        <p:nvPicPr>
          <p:cNvPr id="7" name="Picture 6" descr="crc.tiff"/>
          <p:cNvPicPr>
            <a:picLocks noChangeAspect="1"/>
          </p:cNvPicPr>
          <p:nvPr/>
        </p:nvPicPr>
        <p:blipFill>
          <a:blip r:embed="rId4"/>
          <a:stretch>
            <a:fillRect/>
          </a:stretch>
        </p:blipFill>
        <p:spPr>
          <a:xfrm>
            <a:off x="228600" y="409816"/>
            <a:ext cx="3505200" cy="568084"/>
          </a:xfrm>
          <a:prstGeom prst="rect">
            <a:avLst/>
          </a:prstGeom>
        </p:spPr>
      </p:pic>
      <p:sp>
        <p:nvSpPr>
          <p:cNvPr id="8" name="TextBox 7"/>
          <p:cNvSpPr txBox="1"/>
          <p:nvPr/>
        </p:nvSpPr>
        <p:spPr>
          <a:xfrm>
            <a:off x="4038600" y="381000"/>
            <a:ext cx="184666" cy="461665"/>
          </a:xfrm>
          <a:prstGeom prst="rect">
            <a:avLst/>
          </a:prstGeom>
          <a:noFill/>
        </p:spPr>
        <p:txBody>
          <a:bodyPr wrap="none" rtlCol="0">
            <a:spAutoFit/>
          </a:bodyPr>
          <a:lstStyle/>
          <a:p>
            <a:r>
              <a:rPr lang="en-US" sz="2400" dirty="0" smtClean="0"/>
              <a:t> </a:t>
            </a:r>
            <a:endParaRPr lang="en-US" sz="2400" dirty="0"/>
          </a:p>
        </p:txBody>
      </p:sp>
      <p:pic>
        <p:nvPicPr>
          <p:cNvPr id="10" name="Picture 9" descr="7.21a.tiff"/>
          <p:cNvPicPr>
            <a:picLocks noChangeAspect="1"/>
          </p:cNvPicPr>
          <p:nvPr/>
        </p:nvPicPr>
        <p:blipFill>
          <a:blip r:embed="rId5"/>
          <a:stretch>
            <a:fillRect/>
          </a:stretch>
        </p:blipFill>
        <p:spPr>
          <a:xfrm>
            <a:off x="5992354" y="838200"/>
            <a:ext cx="3151646" cy="2895600"/>
          </a:xfrm>
          <a:prstGeom prst="rect">
            <a:avLst/>
          </a:prstGeom>
        </p:spPr>
      </p:pic>
      <p:pic>
        <p:nvPicPr>
          <p:cNvPr id="11" name="Picture 10" descr="blank.tiff"/>
          <p:cNvPicPr>
            <a:picLocks noChangeAspect="1"/>
          </p:cNvPicPr>
          <p:nvPr/>
        </p:nvPicPr>
        <p:blipFill>
          <a:blip r:embed="rId6"/>
          <a:stretch>
            <a:fillRect/>
          </a:stretch>
        </p:blipFill>
        <p:spPr>
          <a:xfrm>
            <a:off x="5105400" y="2209800"/>
            <a:ext cx="838200" cy="533400"/>
          </a:xfrm>
          <a:prstGeom prst="rect">
            <a:avLst/>
          </a:prstGeom>
        </p:spPr>
      </p:pic>
      <p:pic>
        <p:nvPicPr>
          <p:cNvPr id="12" name="Picture 11" descr="blank.tiff"/>
          <p:cNvPicPr>
            <a:picLocks noChangeAspect="1"/>
          </p:cNvPicPr>
          <p:nvPr/>
        </p:nvPicPr>
        <p:blipFill>
          <a:blip r:embed="rId6"/>
          <a:stretch>
            <a:fillRect/>
          </a:stretch>
        </p:blipFill>
        <p:spPr>
          <a:xfrm>
            <a:off x="5105400" y="4038599"/>
            <a:ext cx="838200" cy="381001"/>
          </a:xfrm>
          <a:prstGeom prst="rect">
            <a:avLst/>
          </a:prstGeom>
        </p:spPr>
      </p:pic>
      <p:pic>
        <p:nvPicPr>
          <p:cNvPr id="13" name="Picture 12" descr="blank.tiff"/>
          <p:cNvPicPr>
            <a:picLocks noChangeAspect="1"/>
          </p:cNvPicPr>
          <p:nvPr/>
        </p:nvPicPr>
        <p:blipFill>
          <a:blip r:embed="rId6"/>
          <a:stretch>
            <a:fillRect/>
          </a:stretch>
        </p:blipFill>
        <p:spPr>
          <a:xfrm>
            <a:off x="5033963" y="6324600"/>
            <a:ext cx="1062037" cy="749300"/>
          </a:xfrm>
          <a:prstGeom prst="rect">
            <a:avLst/>
          </a:prstGeom>
        </p:spPr>
      </p:pic>
      <p:pic>
        <p:nvPicPr>
          <p:cNvPr id="14" name="Picture 13" descr="eq7.56b.tiff"/>
          <p:cNvPicPr>
            <a:picLocks noChangeAspect="1"/>
          </p:cNvPicPr>
          <p:nvPr/>
        </p:nvPicPr>
        <p:blipFill>
          <a:blip r:embed="rId7"/>
          <a:stretch>
            <a:fillRect/>
          </a:stretch>
        </p:blipFill>
        <p:spPr>
          <a:xfrm>
            <a:off x="5767182" y="4800600"/>
            <a:ext cx="3376818" cy="1746250"/>
          </a:xfrm>
          <a:prstGeom prst="rect">
            <a:avLst/>
          </a:prstGeom>
        </p:spPr>
      </p:pic>
      <p:sp>
        <p:nvSpPr>
          <p:cNvPr id="15" name="Rectangle 14"/>
          <p:cNvSpPr/>
          <p:nvPr/>
        </p:nvSpPr>
        <p:spPr>
          <a:xfrm>
            <a:off x="6781800" y="6248400"/>
            <a:ext cx="1143000" cy="304800"/>
          </a:xfrm>
          <a:prstGeom prst="rect">
            <a:avLst/>
          </a:prstGeom>
          <a:solidFill>
            <a:schemeClr val="accent1">
              <a:alpha val="0"/>
            </a:schemeClr>
          </a:solidFill>
          <a:ln w="25908"/>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506720" y="6324600"/>
            <a:ext cx="228600" cy="3048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normAutofit fontScale="90000"/>
          </a:bodyPr>
          <a:lstStyle/>
          <a:p>
            <a:r>
              <a:rPr lang="en-US" dirty="0" smtClean="0"/>
              <a:t>RH Circular Polarization:</a:t>
            </a:r>
            <a:br>
              <a:rPr lang="en-US" dirty="0" smtClean="0"/>
            </a:br>
            <a:r>
              <a:rPr lang="en-US" dirty="0" smtClean="0"/>
              <a:t> </a:t>
            </a:r>
            <a:endParaRPr lang="en-US" dirty="0"/>
          </a:p>
        </p:txBody>
      </p:sp>
      <p:pic>
        <p:nvPicPr>
          <p:cNvPr id="9220" name="Picture 4"/>
          <p:cNvPicPr>
            <a:picLocks noChangeAspect="1" noChangeArrowheads="1"/>
          </p:cNvPicPr>
          <p:nvPr/>
        </p:nvPicPr>
        <p:blipFill>
          <a:blip r:embed="rId2" cstate="print"/>
          <a:srcRect/>
          <a:stretch>
            <a:fillRect/>
          </a:stretch>
        </p:blipFill>
        <p:spPr bwMode="auto">
          <a:xfrm>
            <a:off x="228600" y="1676400"/>
            <a:ext cx="5275383" cy="1752600"/>
          </a:xfrm>
          <a:prstGeom prst="rect">
            <a:avLst/>
          </a:prstGeom>
          <a:noFill/>
          <a:ln w="9525">
            <a:noFill/>
            <a:miter lim="800000"/>
            <a:headEnd/>
            <a:tailEnd/>
          </a:ln>
        </p:spPr>
      </p:pic>
      <p:pic>
        <p:nvPicPr>
          <p:cNvPr id="9221" name="Picture 5"/>
          <p:cNvPicPr>
            <a:picLocks noChangeAspect="1" noChangeArrowheads="1"/>
          </p:cNvPicPr>
          <p:nvPr/>
        </p:nvPicPr>
        <p:blipFill>
          <a:blip r:embed="rId3" cstate="print"/>
          <a:srcRect/>
          <a:stretch>
            <a:fillRect/>
          </a:stretch>
        </p:blipFill>
        <p:spPr bwMode="auto">
          <a:xfrm>
            <a:off x="5943600" y="549804"/>
            <a:ext cx="3048000" cy="6398212"/>
          </a:xfrm>
          <a:prstGeom prst="rect">
            <a:avLst/>
          </a:prstGeom>
          <a:noFill/>
          <a:ln w="9525">
            <a:noFill/>
            <a:miter lim="800000"/>
            <a:headEnd/>
            <a:tailEnd/>
          </a:ln>
        </p:spPr>
      </p:pic>
      <p:pic>
        <p:nvPicPr>
          <p:cNvPr id="7" name="Picture 6" descr="crc.tiff"/>
          <p:cNvPicPr>
            <a:picLocks noChangeAspect="1"/>
          </p:cNvPicPr>
          <p:nvPr/>
        </p:nvPicPr>
        <p:blipFill>
          <a:blip r:embed="rId4"/>
          <a:stretch>
            <a:fillRect/>
          </a:stretch>
        </p:blipFill>
        <p:spPr>
          <a:xfrm>
            <a:off x="228600" y="409816"/>
            <a:ext cx="3505200" cy="568084"/>
          </a:xfrm>
          <a:prstGeom prst="rect">
            <a:avLst/>
          </a:prstGeom>
        </p:spPr>
      </p:pic>
      <p:pic>
        <p:nvPicPr>
          <p:cNvPr id="9" name="Picture 8" descr="del-pi.tiff"/>
          <p:cNvPicPr>
            <a:picLocks noChangeAspect="1"/>
          </p:cNvPicPr>
          <p:nvPr/>
        </p:nvPicPr>
        <p:blipFill>
          <a:blip r:embed="rId5"/>
          <a:stretch>
            <a:fillRect/>
          </a:stretch>
        </p:blipFill>
        <p:spPr>
          <a:xfrm>
            <a:off x="2514600" y="457200"/>
            <a:ext cx="1467853" cy="457200"/>
          </a:xfrm>
          <a:prstGeom prst="rect">
            <a:avLst/>
          </a:prstGeom>
        </p:spPr>
      </p:pic>
      <p:sp>
        <p:nvSpPr>
          <p:cNvPr id="10" name="Content Placeholder 9"/>
          <p:cNvSpPr>
            <a:spLocks noGrp="1"/>
          </p:cNvSpPr>
          <p:nvPr>
            <p:ph sz="quarter" idx="1"/>
          </p:nvPr>
        </p:nvSpPr>
        <p:spPr>
          <a:xfrm>
            <a:off x="612648" y="1600200"/>
            <a:ext cx="8150352" cy="4495800"/>
          </a:xfrm>
        </p:spPr>
        <p:txBody>
          <a:bodyPr/>
          <a:lstStyle/>
          <a:p>
            <a:endParaRPr lang="en-US" dirty="0"/>
          </a:p>
        </p:txBody>
      </p:sp>
      <p:sp>
        <p:nvSpPr>
          <p:cNvPr id="11" name="Rectangle 10"/>
          <p:cNvSpPr/>
          <p:nvPr/>
        </p:nvSpPr>
        <p:spPr>
          <a:xfrm>
            <a:off x="1676400" y="3048000"/>
            <a:ext cx="3886200" cy="5334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2" cstate="print"/>
          <a:srcRect/>
          <a:stretch>
            <a:fillRect/>
          </a:stretch>
        </p:blipFill>
        <p:spPr bwMode="auto">
          <a:xfrm>
            <a:off x="6324600" y="1"/>
            <a:ext cx="2819400" cy="2930236"/>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152399" y="3869057"/>
            <a:ext cx="6858001" cy="2791359"/>
          </a:xfrm>
          <a:prstGeom prst="rect">
            <a:avLst/>
          </a:prstGeom>
          <a:noFill/>
          <a:ln w="9525">
            <a:noFill/>
            <a:miter lim="800000"/>
            <a:headEnd/>
            <a:tailEnd/>
          </a:ln>
        </p:spPr>
      </p:pic>
      <p:pic>
        <p:nvPicPr>
          <p:cNvPr id="7" name="Picture 6" descr="blank.tiff"/>
          <p:cNvPicPr>
            <a:picLocks noChangeAspect="1"/>
          </p:cNvPicPr>
          <p:nvPr/>
        </p:nvPicPr>
        <p:blipFill>
          <a:blip r:embed="rId4" cstate="print"/>
          <a:stretch>
            <a:fillRect/>
          </a:stretch>
        </p:blipFill>
        <p:spPr>
          <a:xfrm>
            <a:off x="6400800" y="6324600"/>
            <a:ext cx="762000" cy="381000"/>
          </a:xfrm>
          <a:prstGeom prst="rect">
            <a:avLst/>
          </a:prstGeom>
        </p:spPr>
      </p:pic>
      <p:pic>
        <p:nvPicPr>
          <p:cNvPr id="11266" name="Picture 2"/>
          <p:cNvPicPr>
            <a:picLocks noGrp="1" noChangeAspect="1" noChangeArrowheads="1"/>
          </p:cNvPicPr>
          <p:nvPr>
            <p:ph sz="quarter" idx="1"/>
          </p:nvPr>
        </p:nvPicPr>
        <p:blipFill>
          <a:blip r:embed="rId5" cstate="print"/>
          <a:srcRect/>
          <a:stretch>
            <a:fillRect/>
          </a:stretch>
        </p:blipFill>
        <p:spPr bwMode="auto">
          <a:xfrm>
            <a:off x="0" y="2578261"/>
            <a:ext cx="7048500" cy="1320478"/>
          </a:xfrm>
          <a:prstGeom prst="rect">
            <a:avLst/>
          </a:prstGeom>
          <a:noFill/>
          <a:ln w="9525">
            <a:noFill/>
            <a:miter lim="800000"/>
            <a:headEnd/>
            <a:tailEnd/>
          </a:ln>
        </p:spPr>
      </p:pic>
      <p:sp>
        <p:nvSpPr>
          <p:cNvPr id="6" name="TextBox 5"/>
          <p:cNvSpPr txBox="1"/>
          <p:nvPr/>
        </p:nvSpPr>
        <p:spPr>
          <a:xfrm>
            <a:off x="80772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90600"/>
          </a:xfrm>
        </p:spPr>
        <p:txBody>
          <a:bodyPr/>
          <a:lstStyle/>
          <a:p>
            <a:r>
              <a:rPr lang="en-US" dirty="0" smtClean="0"/>
              <a:t>Example 7-2 cont.</a:t>
            </a:r>
            <a:endParaRPr lang="en-US" dirty="0"/>
          </a:p>
        </p:txBody>
      </p:sp>
      <p:sp>
        <p:nvSpPr>
          <p:cNvPr id="6" name="TextBox 5"/>
          <p:cNvSpPr txBox="1"/>
          <p:nvPr/>
        </p:nvSpPr>
        <p:spPr>
          <a:xfrm>
            <a:off x="76200" y="1447800"/>
            <a:ext cx="4191000" cy="1015663"/>
          </a:xfrm>
          <a:prstGeom prst="rect">
            <a:avLst/>
          </a:prstGeom>
          <a:noFill/>
        </p:spPr>
        <p:txBody>
          <a:bodyPr wrap="square" rtlCol="0">
            <a:spAutoFit/>
          </a:bodyPr>
          <a:lstStyle/>
          <a:p>
            <a:r>
              <a:rPr lang="en-US" sz="2000" dirty="0" smtClean="0">
                <a:solidFill>
                  <a:srgbClr val="FF0000"/>
                </a:solidFill>
              </a:rPr>
              <a:t>Wave with electric field magnitude</a:t>
            </a:r>
          </a:p>
          <a:p>
            <a:r>
              <a:rPr lang="en-US" sz="2000" dirty="0" smtClean="0">
                <a:solidFill>
                  <a:srgbClr val="FF0000"/>
                </a:solidFill>
              </a:rPr>
              <a:t>of 3 (mV/</a:t>
            </a:r>
            <a:r>
              <a:rPr lang="en-US" sz="2000" dirty="0" err="1" smtClean="0">
                <a:solidFill>
                  <a:srgbClr val="FF0000"/>
                </a:solidFill>
              </a:rPr>
              <a:t>m</a:t>
            </a:r>
            <a:r>
              <a:rPr lang="en-US" sz="2000" dirty="0" smtClean="0">
                <a:solidFill>
                  <a:srgbClr val="FF0000"/>
                </a:solidFill>
              </a:rPr>
              <a:t>)  traveling in the +</a:t>
            </a:r>
            <a:r>
              <a:rPr lang="en-US" sz="2000" i="1" dirty="0" err="1" smtClean="0">
                <a:solidFill>
                  <a:srgbClr val="FF0000"/>
                </a:solidFill>
              </a:rPr>
              <a:t>y</a:t>
            </a:r>
            <a:r>
              <a:rPr lang="en-US" sz="2000" i="1" dirty="0" smtClean="0">
                <a:solidFill>
                  <a:srgbClr val="FF0000"/>
                </a:solidFill>
              </a:rPr>
              <a:t>-direction</a:t>
            </a:r>
            <a:endParaRPr lang="en-US" sz="2000" dirty="0">
              <a:solidFill>
                <a:srgbClr val="FF0000"/>
              </a:solidFill>
            </a:endParaRPr>
          </a:p>
        </p:txBody>
      </p:sp>
      <p:pic>
        <p:nvPicPr>
          <p:cNvPr id="9" name="Content Placeholder 8" descr="ex7.3b.tiff"/>
          <p:cNvPicPr>
            <a:picLocks noGrp="1" noChangeAspect="1"/>
          </p:cNvPicPr>
          <p:nvPr>
            <p:ph sz="quarter" idx="1"/>
          </p:nvPr>
        </p:nvPicPr>
        <p:blipFill>
          <a:blip r:embed="rId2"/>
          <a:srcRect t="-3736" b="-3736"/>
          <a:stretch>
            <a:fillRect/>
          </a:stretch>
        </p:blipFill>
        <p:spPr>
          <a:xfrm>
            <a:off x="4019229" y="1600200"/>
            <a:ext cx="5113148" cy="2819400"/>
          </a:xfrm>
        </p:spPr>
      </p:pic>
      <p:pic>
        <p:nvPicPr>
          <p:cNvPr id="10" name="Picture 9" descr="ex7.3a.tiff"/>
          <p:cNvPicPr>
            <a:picLocks noChangeAspect="1"/>
          </p:cNvPicPr>
          <p:nvPr/>
        </p:nvPicPr>
        <p:blipFill>
          <a:blip r:embed="rId3"/>
          <a:stretch>
            <a:fillRect/>
          </a:stretch>
        </p:blipFill>
        <p:spPr>
          <a:xfrm>
            <a:off x="0" y="2403924"/>
            <a:ext cx="4876800" cy="4454076"/>
          </a:xfrm>
          <a:prstGeom prst="rect">
            <a:avLst/>
          </a:prstGeom>
        </p:spPr>
      </p:pic>
      <p:sp>
        <p:nvSpPr>
          <p:cNvPr id="11" name="TextBox 10"/>
          <p:cNvSpPr txBox="1"/>
          <p:nvPr/>
        </p:nvSpPr>
        <p:spPr>
          <a:xfrm>
            <a:off x="8001000" y="62484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52400" y="858328"/>
            <a:ext cx="4314825" cy="4704272"/>
          </a:xfrm>
          <a:prstGeom prst="rect">
            <a:avLst/>
          </a:prstGeom>
          <a:noFill/>
          <a:ln w="9525">
            <a:noFill/>
            <a:miter lim="800000"/>
            <a:headEnd/>
            <a:tailEnd/>
          </a:ln>
        </p:spPr>
      </p:pic>
      <p:sp>
        <p:nvSpPr>
          <p:cNvPr id="6" name="TextBox 5"/>
          <p:cNvSpPr txBox="1"/>
          <p:nvPr/>
        </p:nvSpPr>
        <p:spPr>
          <a:xfrm>
            <a:off x="928195" y="6015335"/>
            <a:ext cx="2500805" cy="461665"/>
          </a:xfrm>
          <a:prstGeom prst="rect">
            <a:avLst/>
          </a:prstGeom>
          <a:noFill/>
        </p:spPr>
        <p:txBody>
          <a:bodyPr wrap="none" rtlCol="0">
            <a:spAutoFit/>
          </a:bodyPr>
          <a:lstStyle/>
          <a:p>
            <a:r>
              <a:rPr lang="en-US" sz="2400" dirty="0" smtClean="0">
                <a:solidFill>
                  <a:srgbClr val="FF0000"/>
                </a:solidFill>
              </a:rPr>
              <a:t>Guided EM Waves</a:t>
            </a:r>
            <a:endParaRPr lang="en-US" sz="2400" dirty="0">
              <a:solidFill>
                <a:srgbClr val="FF0000"/>
              </a:solidFill>
            </a:endParaRPr>
          </a:p>
        </p:txBody>
      </p:sp>
      <p:sp>
        <p:nvSpPr>
          <p:cNvPr id="7" name="TextBox 6"/>
          <p:cNvSpPr txBox="1"/>
          <p:nvPr/>
        </p:nvSpPr>
        <p:spPr>
          <a:xfrm>
            <a:off x="6477000" y="6324600"/>
            <a:ext cx="184666" cy="461665"/>
          </a:xfrm>
          <a:prstGeom prst="rect">
            <a:avLst/>
          </a:prstGeom>
          <a:noFill/>
        </p:spPr>
        <p:txBody>
          <a:bodyPr wrap="none" rtlCol="0">
            <a:spAutoFit/>
          </a:bodyPr>
          <a:lstStyle/>
          <a:p>
            <a:r>
              <a:rPr lang="en-US" sz="2400" dirty="0" smtClean="0">
                <a:solidFill>
                  <a:srgbClr val="FF0000"/>
                </a:solidFill>
              </a:rPr>
              <a:t> </a:t>
            </a:r>
            <a:endParaRPr lang="en-US" sz="2400" dirty="0">
              <a:solidFill>
                <a:srgbClr val="FF0000"/>
              </a:solidFill>
            </a:endParaRPr>
          </a:p>
        </p:txBody>
      </p:sp>
      <p:sp>
        <p:nvSpPr>
          <p:cNvPr id="8" name="Rectangle 7"/>
          <p:cNvSpPr/>
          <p:nvPr/>
        </p:nvSpPr>
        <p:spPr>
          <a:xfrm>
            <a:off x="5203825" y="6015335"/>
            <a:ext cx="3178175" cy="461665"/>
          </a:xfrm>
          <a:prstGeom prst="rect">
            <a:avLst/>
          </a:prstGeom>
        </p:spPr>
        <p:txBody>
          <a:bodyPr wrap="square">
            <a:spAutoFit/>
          </a:bodyPr>
          <a:lstStyle/>
          <a:p>
            <a:pPr lvl="0"/>
            <a:r>
              <a:rPr lang="en-US" sz="2400" dirty="0" smtClean="0">
                <a:solidFill>
                  <a:srgbClr val="FF0000"/>
                </a:solidFill>
              </a:rPr>
              <a:t>Unbounded EM Waves</a:t>
            </a:r>
            <a:endParaRPr lang="en-US" sz="2400" dirty="0">
              <a:solidFill>
                <a:srgbClr val="FF0000"/>
              </a:solidFill>
            </a:endParaRPr>
          </a:p>
        </p:txBody>
      </p:sp>
      <p:pic>
        <p:nvPicPr>
          <p:cNvPr id="9" name="Picture 8" descr="blank.tiff"/>
          <p:cNvPicPr>
            <a:picLocks noChangeAspect="1"/>
          </p:cNvPicPr>
          <p:nvPr/>
        </p:nvPicPr>
        <p:blipFill>
          <a:blip r:embed="rId3" cstate="print"/>
          <a:stretch>
            <a:fillRect/>
          </a:stretch>
        </p:blipFill>
        <p:spPr>
          <a:xfrm>
            <a:off x="152400" y="2743200"/>
            <a:ext cx="4419600" cy="838200"/>
          </a:xfrm>
          <a:prstGeom prst="rect">
            <a:avLst/>
          </a:prstGeom>
        </p:spPr>
      </p:pic>
      <p:pic>
        <p:nvPicPr>
          <p:cNvPr id="3075" name="Picture 3"/>
          <p:cNvPicPr>
            <a:picLocks noGrp="1" noChangeAspect="1" noChangeArrowheads="1"/>
          </p:cNvPicPr>
          <p:nvPr>
            <p:ph sz="quarter" idx="1"/>
          </p:nvPr>
        </p:nvPicPr>
        <p:blipFill>
          <a:blip r:embed="rId4" cstate="print"/>
          <a:srcRect/>
          <a:stretch>
            <a:fillRect/>
          </a:stretch>
        </p:blipFill>
        <p:spPr bwMode="auto">
          <a:xfrm>
            <a:off x="5029200" y="106980"/>
            <a:ext cx="3429000" cy="5903906"/>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90600"/>
          </a:xfrm>
        </p:spPr>
        <p:txBody>
          <a:bodyPr/>
          <a:lstStyle/>
          <a:p>
            <a:r>
              <a:rPr lang="en-US" dirty="0" smtClean="0"/>
              <a:t>Example 7-2 cont.</a:t>
            </a:r>
            <a:endParaRPr lang="en-US" dirty="0"/>
          </a:p>
        </p:txBody>
      </p:sp>
      <p:pic>
        <p:nvPicPr>
          <p:cNvPr id="7" name="Content Placeholder 6" descr="ex7.3c.tiff"/>
          <p:cNvPicPr>
            <a:picLocks noGrp="1" noChangeAspect="1"/>
          </p:cNvPicPr>
          <p:nvPr>
            <p:ph sz="quarter" idx="1"/>
          </p:nvPr>
        </p:nvPicPr>
        <p:blipFill>
          <a:blip r:embed="rId2"/>
          <a:srcRect l="-37665" r="-37665"/>
          <a:stretch>
            <a:fillRect/>
          </a:stretch>
        </p:blipFill>
        <p:spPr>
          <a:xfrm>
            <a:off x="-762000" y="1850620"/>
            <a:ext cx="4191000" cy="2310925"/>
          </a:xfrm>
        </p:spPr>
      </p:pic>
      <p:pic>
        <p:nvPicPr>
          <p:cNvPr id="8" name="Picture 7" descr="ex7.3e.tiff"/>
          <p:cNvPicPr>
            <a:picLocks noChangeAspect="1"/>
          </p:cNvPicPr>
          <p:nvPr/>
        </p:nvPicPr>
        <p:blipFill>
          <a:blip r:embed="rId3"/>
          <a:stretch>
            <a:fillRect/>
          </a:stretch>
        </p:blipFill>
        <p:spPr>
          <a:xfrm>
            <a:off x="3048000" y="1524000"/>
            <a:ext cx="6096000" cy="2478617"/>
          </a:xfrm>
          <a:prstGeom prst="rect">
            <a:avLst/>
          </a:prstGeom>
        </p:spPr>
      </p:pic>
      <p:pic>
        <p:nvPicPr>
          <p:cNvPr id="9" name="Picture 8" descr="ex7.3f.tiff"/>
          <p:cNvPicPr>
            <a:picLocks noChangeAspect="1"/>
          </p:cNvPicPr>
          <p:nvPr/>
        </p:nvPicPr>
        <p:blipFill>
          <a:blip r:embed="rId4"/>
          <a:stretch>
            <a:fillRect/>
          </a:stretch>
        </p:blipFill>
        <p:spPr>
          <a:xfrm>
            <a:off x="3170281" y="4191000"/>
            <a:ext cx="5973719" cy="245586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2" cstate="print"/>
          <a:srcRect/>
          <a:stretch>
            <a:fillRect/>
          </a:stretch>
        </p:blipFill>
        <p:spPr bwMode="auto">
          <a:xfrm>
            <a:off x="10837" y="5499887"/>
            <a:ext cx="6923363" cy="1358114"/>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Elliptical Polarization: </a:t>
            </a:r>
            <a:r>
              <a:rPr lang="en-US" dirty="0" smtClean="0">
                <a:solidFill>
                  <a:srgbClr val="FF0000"/>
                </a:solidFill>
              </a:rPr>
              <a:t>General Case</a:t>
            </a:r>
            <a:endParaRPr lang="en-US" dirty="0">
              <a:solidFill>
                <a:srgbClr val="FF0000"/>
              </a:solidFill>
            </a:endParaRPr>
          </a:p>
        </p:txBody>
      </p:sp>
      <p:pic>
        <p:nvPicPr>
          <p:cNvPr id="8" name="Picture 7" descr="blank.tiff"/>
          <p:cNvPicPr>
            <a:picLocks noChangeAspect="1"/>
          </p:cNvPicPr>
          <p:nvPr/>
        </p:nvPicPr>
        <p:blipFill>
          <a:blip r:embed="rId3" cstate="print"/>
          <a:stretch>
            <a:fillRect/>
          </a:stretch>
        </p:blipFill>
        <p:spPr>
          <a:xfrm>
            <a:off x="0" y="5410200"/>
            <a:ext cx="5867400" cy="457200"/>
          </a:xfrm>
          <a:prstGeom prst="rect">
            <a:avLst/>
          </a:prstGeom>
        </p:spPr>
      </p:pic>
      <p:pic>
        <p:nvPicPr>
          <p:cNvPr id="13314" name="Picture 2"/>
          <p:cNvPicPr>
            <a:picLocks noChangeAspect="1" noChangeArrowheads="1"/>
          </p:cNvPicPr>
          <p:nvPr/>
        </p:nvPicPr>
        <p:blipFill>
          <a:blip r:embed="rId4" cstate="print"/>
          <a:srcRect/>
          <a:stretch>
            <a:fillRect/>
          </a:stretch>
        </p:blipFill>
        <p:spPr bwMode="auto">
          <a:xfrm>
            <a:off x="76200" y="2786568"/>
            <a:ext cx="4343400" cy="2090232"/>
          </a:xfrm>
          <a:prstGeom prst="rect">
            <a:avLst/>
          </a:prstGeom>
          <a:noFill/>
          <a:ln w="9525">
            <a:noFill/>
            <a:miter lim="800000"/>
            <a:headEnd/>
            <a:tailEnd/>
          </a:ln>
        </p:spPr>
      </p:pic>
      <p:pic>
        <p:nvPicPr>
          <p:cNvPr id="13315" name="Picture 3"/>
          <p:cNvPicPr>
            <a:picLocks noChangeAspect="1" noChangeArrowheads="1"/>
          </p:cNvPicPr>
          <p:nvPr/>
        </p:nvPicPr>
        <p:blipFill>
          <a:blip r:embed="rId5" cstate="print"/>
          <a:srcRect/>
          <a:stretch>
            <a:fillRect/>
          </a:stretch>
        </p:blipFill>
        <p:spPr bwMode="auto">
          <a:xfrm>
            <a:off x="1495077" y="4950625"/>
            <a:ext cx="1933923" cy="688175"/>
          </a:xfrm>
          <a:prstGeom prst="rect">
            <a:avLst/>
          </a:prstGeom>
          <a:noFill/>
          <a:ln w="9525">
            <a:noFill/>
            <a:miter lim="800000"/>
            <a:headEnd/>
            <a:tailEnd/>
          </a:ln>
        </p:spPr>
      </p:pic>
      <p:pic>
        <p:nvPicPr>
          <p:cNvPr id="13317" name="Picture 5"/>
          <p:cNvPicPr>
            <a:picLocks noGrp="1" noChangeAspect="1" noChangeArrowheads="1"/>
          </p:cNvPicPr>
          <p:nvPr>
            <p:ph sz="quarter" idx="1"/>
          </p:nvPr>
        </p:nvPicPr>
        <p:blipFill>
          <a:blip r:embed="rId6" cstate="print"/>
          <a:srcRect/>
          <a:stretch>
            <a:fillRect/>
          </a:stretch>
        </p:blipFill>
        <p:spPr bwMode="auto">
          <a:xfrm>
            <a:off x="4431583" y="2057400"/>
            <a:ext cx="4636217" cy="3043237"/>
          </a:xfrm>
          <a:prstGeom prst="rect">
            <a:avLst/>
          </a:prstGeom>
          <a:noFill/>
          <a:ln w="9525">
            <a:noFill/>
            <a:miter lim="800000"/>
            <a:headEnd/>
            <a:tailEnd/>
          </a:ln>
        </p:spPr>
      </p:pic>
      <p:sp>
        <p:nvSpPr>
          <p:cNvPr id="9" name="TextBox 8"/>
          <p:cNvSpPr txBox="1"/>
          <p:nvPr/>
        </p:nvSpPr>
        <p:spPr>
          <a:xfrm>
            <a:off x="76200" y="1752600"/>
            <a:ext cx="6501875" cy="400110"/>
          </a:xfrm>
          <a:prstGeom prst="rect">
            <a:avLst/>
          </a:prstGeom>
          <a:noFill/>
        </p:spPr>
        <p:txBody>
          <a:bodyPr wrap="none" rtlCol="0">
            <a:spAutoFit/>
          </a:bodyPr>
          <a:lstStyle/>
          <a:p>
            <a:r>
              <a:rPr lang="en-US" sz="2000" dirty="0" smtClean="0">
                <a:solidFill>
                  <a:srgbClr val="FF0000"/>
                </a:solidFill>
              </a:rPr>
              <a:t>Linear and circular polarizations are special cases of elliptical</a:t>
            </a:r>
            <a:endParaRPr lang="en-US" sz="2000" dirty="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p:cNvPicPr>
            <a:picLocks noGrp="1" noChangeAspect="1" noChangeArrowheads="1"/>
          </p:cNvPicPr>
          <p:nvPr>
            <p:ph sz="quarter" idx="1"/>
          </p:nvPr>
        </p:nvPicPr>
        <p:blipFill>
          <a:blip r:embed="rId2" cstate="print"/>
          <a:srcRect/>
          <a:stretch>
            <a:fillRect/>
          </a:stretch>
        </p:blipFill>
        <p:spPr bwMode="auto">
          <a:xfrm>
            <a:off x="0" y="152401"/>
            <a:ext cx="6172200" cy="6688506"/>
          </a:xfrm>
          <a:prstGeom prst="rect">
            <a:avLst/>
          </a:prstGeom>
          <a:noFill/>
          <a:ln w="9525">
            <a:noFill/>
            <a:miter lim="800000"/>
            <a:headEnd/>
            <a:tailEnd/>
          </a:ln>
        </p:spPr>
      </p:pic>
      <p:sp>
        <p:nvSpPr>
          <p:cNvPr id="5" name="TextBox 4"/>
          <p:cNvSpPr txBox="1"/>
          <p:nvPr/>
        </p:nvSpPr>
        <p:spPr>
          <a:xfrm>
            <a:off x="77724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1295400" y="1600200"/>
            <a:ext cx="4097729" cy="3505200"/>
          </a:xfrm>
          <a:prstGeom prst="rect">
            <a:avLst/>
          </a:prstGeom>
          <a:noFill/>
          <a:ln w="9525">
            <a:noFill/>
            <a:miter lim="800000"/>
            <a:headEnd/>
            <a:tailEnd/>
          </a:ln>
        </p:spPr>
      </p:pic>
      <p:pic>
        <p:nvPicPr>
          <p:cNvPr id="14340" name="Picture 4"/>
          <p:cNvPicPr>
            <a:picLocks noChangeAspect="1" noChangeArrowheads="1"/>
          </p:cNvPicPr>
          <p:nvPr/>
        </p:nvPicPr>
        <p:blipFill>
          <a:blip r:embed="rId3" cstate="print"/>
          <a:srcRect/>
          <a:stretch>
            <a:fillRect/>
          </a:stretch>
        </p:blipFill>
        <p:spPr bwMode="auto">
          <a:xfrm>
            <a:off x="3322721" y="1676400"/>
            <a:ext cx="5745079" cy="3358662"/>
          </a:xfrm>
          <a:prstGeom prst="rect">
            <a:avLst/>
          </a:prstGeom>
          <a:noFill/>
          <a:ln w="9525">
            <a:noFill/>
            <a:miter lim="800000"/>
            <a:headEnd/>
            <a:tailEnd/>
          </a:ln>
        </p:spPr>
      </p:pic>
      <p:sp>
        <p:nvSpPr>
          <p:cNvPr id="5" name="Content Placeholder 4"/>
          <p:cNvSpPr>
            <a:spLocks noGrp="1"/>
          </p:cNvSpPr>
          <p:nvPr>
            <p:ph sz="quarter" idx="1"/>
          </p:nvPr>
        </p:nvSpPr>
        <p:spPr>
          <a:xfrm flipH="1">
            <a:off x="9326880" y="1600200"/>
            <a:ext cx="45719" cy="4495800"/>
          </a:xfrm>
        </p:spPr>
        <p:txBody>
          <a:bodyPr/>
          <a:lstStyle/>
          <a:p>
            <a:endParaRPr lang="en-US" dirty="0"/>
          </a:p>
        </p:txBody>
      </p:sp>
      <p:sp>
        <p:nvSpPr>
          <p:cNvPr id="6" name="TextBox 5"/>
          <p:cNvSpPr txBox="1"/>
          <p:nvPr/>
        </p:nvSpPr>
        <p:spPr>
          <a:xfrm>
            <a:off x="457200" y="228600"/>
            <a:ext cx="3522043" cy="646331"/>
          </a:xfrm>
          <a:prstGeom prst="rect">
            <a:avLst/>
          </a:prstGeom>
          <a:noFill/>
        </p:spPr>
        <p:txBody>
          <a:bodyPr wrap="none" rtlCol="0">
            <a:spAutoFit/>
          </a:bodyPr>
          <a:lstStyle/>
          <a:p>
            <a:r>
              <a:rPr lang="en-US" sz="3600" dirty="0" smtClean="0">
                <a:solidFill>
                  <a:schemeClr val="tx2"/>
                </a:solidFill>
              </a:rPr>
              <a:t>Example 7-3 cont.</a:t>
            </a:r>
            <a:endParaRPr lang="en-US" sz="3600" dirty="0">
              <a:solidFill>
                <a:schemeClr val="tx2"/>
              </a:solidFill>
            </a:endParaRPr>
          </a:p>
        </p:txBody>
      </p:sp>
      <p:pic>
        <p:nvPicPr>
          <p:cNvPr id="7" name="Picture 6" descr="blank.tiff"/>
          <p:cNvPicPr>
            <a:picLocks noChangeAspect="1"/>
          </p:cNvPicPr>
          <p:nvPr/>
        </p:nvPicPr>
        <p:blipFill>
          <a:blip r:embed="rId4"/>
          <a:stretch>
            <a:fillRect/>
          </a:stretch>
        </p:blipFill>
        <p:spPr>
          <a:xfrm>
            <a:off x="-1219200" y="3016250"/>
            <a:ext cx="1676400" cy="79375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od73.tiff"/>
          <p:cNvPicPr>
            <a:picLocks noGrp="1" noChangeAspect="1"/>
          </p:cNvPicPr>
          <p:nvPr>
            <p:ph sz="quarter" idx="1"/>
          </p:nvPr>
        </p:nvPicPr>
        <p:blipFill>
          <a:blip r:embed="rId2">
            <a:extLst>
              <a:ext uri="{28A0092B-C50C-407E-A947-70E740481C1C}">
                <a14:useLocalDpi xmlns:a14="http://schemas.microsoft.com/office/drawing/2010/main" val="0"/>
              </a:ext>
            </a:extLst>
          </a:blip>
          <a:srcRect l="-16658" r="-16658"/>
          <a:stretch>
            <a:fillRect/>
          </a:stretch>
        </p:blipFill>
        <p:spPr>
          <a:xfrm>
            <a:off x="-1219200" y="304800"/>
            <a:ext cx="11532857" cy="6359239"/>
          </a:xfrm>
        </p:spPr>
      </p:pic>
    </p:spTree>
    <p:extLst>
      <p:ext uri="{BB962C8B-B14F-4D97-AF65-F5344CB8AC3E}">
        <p14:creationId xmlns:p14="http://schemas.microsoft.com/office/powerpoint/2010/main" val="8471986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mod74.tiff"/>
          <p:cNvPicPr>
            <a:picLocks noGrp="1" noChangeAspect="1"/>
          </p:cNvPicPr>
          <p:nvPr>
            <p:ph sz="quarter" idx="1"/>
          </p:nvPr>
        </p:nvPicPr>
        <p:blipFill>
          <a:blip r:embed="rId2">
            <a:extLst>
              <a:ext uri="{28A0092B-C50C-407E-A947-70E740481C1C}">
                <a14:useLocalDpi xmlns:a14="http://schemas.microsoft.com/office/drawing/2010/main" val="0"/>
              </a:ext>
            </a:extLst>
          </a:blip>
          <a:srcRect t="-3647" b="-3647"/>
          <a:stretch>
            <a:fillRect/>
          </a:stretch>
        </p:blipFill>
        <p:spPr>
          <a:xfrm>
            <a:off x="228600" y="1524000"/>
            <a:ext cx="8763000" cy="4831934"/>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4572000" cy="990600"/>
          </a:xfrm>
        </p:spPr>
        <p:txBody>
          <a:bodyPr/>
          <a:lstStyle/>
          <a:p>
            <a:r>
              <a:rPr lang="en-US" dirty="0" smtClean="0"/>
              <a:t>Tech Brief 7:  </a:t>
            </a:r>
            <a:r>
              <a:rPr lang="en-US" dirty="0" smtClean="0">
                <a:solidFill>
                  <a:srgbClr val="FF0000"/>
                </a:solidFill>
              </a:rPr>
              <a:t>LCD</a:t>
            </a:r>
            <a:endParaRPr lang="en-US" dirty="0">
              <a:solidFill>
                <a:srgbClr val="FF0000"/>
              </a:solidFill>
            </a:endParaRPr>
          </a:p>
        </p:txBody>
      </p:sp>
      <p:sp>
        <p:nvSpPr>
          <p:cNvPr id="5" name="TextBox 4"/>
          <p:cNvSpPr txBox="1"/>
          <p:nvPr/>
        </p:nvSpPr>
        <p:spPr>
          <a:xfrm>
            <a:off x="76200" y="1905000"/>
            <a:ext cx="5029200" cy="3416320"/>
          </a:xfrm>
          <a:prstGeom prst="rect">
            <a:avLst/>
          </a:prstGeom>
          <a:noFill/>
        </p:spPr>
        <p:txBody>
          <a:bodyPr wrap="square" rtlCol="0">
            <a:spAutoFit/>
          </a:bodyPr>
          <a:lstStyle/>
          <a:p>
            <a:r>
              <a:rPr lang="en-US" sz="2400" b="1" i="1" dirty="0" smtClean="0">
                <a:solidFill>
                  <a:schemeClr val="tx2"/>
                </a:solidFill>
              </a:rPr>
              <a:t>Liquid crystals are neither a pure solid nor a pure liquid, but rather a hybrid of both. One particular variety of interest is the twisted </a:t>
            </a:r>
            <a:r>
              <a:rPr lang="en-US" sz="2400" b="1" i="1" dirty="0" err="1" smtClean="0">
                <a:solidFill>
                  <a:srgbClr val="FF0000"/>
                </a:solidFill>
              </a:rPr>
              <a:t>nematic</a:t>
            </a:r>
            <a:r>
              <a:rPr lang="en-US" sz="2400" b="1" i="1" dirty="0" smtClean="0">
                <a:solidFill>
                  <a:schemeClr val="tx2"/>
                </a:solidFill>
              </a:rPr>
              <a:t> liquid crystal whose rod-shaped molecules have a natural tendency to assume a </a:t>
            </a:r>
            <a:r>
              <a:rPr lang="en-US" sz="2400" b="1" i="1" dirty="0" smtClean="0">
                <a:solidFill>
                  <a:srgbClr val="FF0000"/>
                </a:solidFill>
              </a:rPr>
              <a:t>twisted spiral </a:t>
            </a:r>
            <a:r>
              <a:rPr lang="en-US" sz="2400" b="1" i="1" dirty="0" smtClean="0">
                <a:solidFill>
                  <a:schemeClr val="tx2"/>
                </a:solidFill>
              </a:rPr>
              <a:t>structure when the material is sandwiched between finely grooved glass substrates with orthogonal orientations.</a:t>
            </a:r>
            <a:endParaRPr lang="en-US" sz="2400" dirty="0">
              <a:solidFill>
                <a:schemeClr val="tx2"/>
              </a:solidFill>
            </a:endParaRPr>
          </a:p>
        </p:txBody>
      </p:sp>
      <p:pic>
        <p:nvPicPr>
          <p:cNvPr id="17410" name="Picture 2"/>
          <p:cNvPicPr>
            <a:picLocks noGrp="1" noChangeAspect="1" noChangeArrowheads="1"/>
          </p:cNvPicPr>
          <p:nvPr>
            <p:ph sz="quarter" idx="1"/>
          </p:nvPr>
        </p:nvPicPr>
        <p:blipFill>
          <a:blip r:embed="rId2" cstate="print"/>
          <a:srcRect/>
          <a:stretch>
            <a:fillRect/>
          </a:stretch>
        </p:blipFill>
        <p:spPr bwMode="auto">
          <a:xfrm>
            <a:off x="5109372" y="76200"/>
            <a:ext cx="3617905" cy="67056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of a Single Pixel</a:t>
            </a:r>
            <a:endParaRPr lang="en-US" dirty="0"/>
          </a:p>
        </p:txBody>
      </p:sp>
      <p:pic>
        <p:nvPicPr>
          <p:cNvPr id="18434" name="Picture 2"/>
          <p:cNvPicPr>
            <a:picLocks noGrp="1" noChangeAspect="1" noChangeArrowheads="1"/>
          </p:cNvPicPr>
          <p:nvPr>
            <p:ph sz="quarter" idx="1"/>
          </p:nvPr>
        </p:nvPicPr>
        <p:blipFill>
          <a:blip r:embed="rId2" cstate="print"/>
          <a:srcRect/>
          <a:stretch>
            <a:fillRect/>
          </a:stretch>
        </p:blipFill>
        <p:spPr bwMode="auto">
          <a:xfrm>
            <a:off x="1614626" y="1600200"/>
            <a:ext cx="5914748" cy="4953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LCD 2-D Array</a:t>
            </a:r>
            <a:endParaRPr lang="en-US" dirty="0"/>
          </a:p>
        </p:txBody>
      </p:sp>
      <p:pic>
        <p:nvPicPr>
          <p:cNvPr id="19458" name="Picture 2"/>
          <p:cNvPicPr>
            <a:picLocks noGrp="1" noChangeAspect="1" noChangeArrowheads="1"/>
          </p:cNvPicPr>
          <p:nvPr>
            <p:ph sz="quarter" idx="1"/>
          </p:nvPr>
        </p:nvPicPr>
        <p:blipFill>
          <a:blip r:embed="rId2" cstate="print"/>
          <a:srcRect/>
          <a:stretch>
            <a:fillRect/>
          </a:stretch>
        </p:blipFill>
        <p:spPr bwMode="auto">
          <a:xfrm>
            <a:off x="288132" y="1902627"/>
            <a:ext cx="8567737" cy="411954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Grp="1" noChangeAspect="1" noChangeArrowheads="1"/>
          </p:cNvPicPr>
          <p:nvPr>
            <p:ph sz="quarter" idx="1"/>
          </p:nvPr>
        </p:nvPicPr>
        <p:blipFill>
          <a:blip r:embed="rId2" cstate="print"/>
          <a:srcRect/>
          <a:stretch>
            <a:fillRect/>
          </a:stretch>
        </p:blipFill>
        <p:spPr bwMode="auto">
          <a:xfrm>
            <a:off x="76199" y="1604975"/>
            <a:ext cx="5988063" cy="174782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Lossy</a:t>
            </a:r>
            <a:r>
              <a:rPr lang="en-US" dirty="0" smtClean="0"/>
              <a:t> Media</a:t>
            </a:r>
            <a:endParaRPr lang="en-US" dirty="0"/>
          </a:p>
        </p:txBody>
      </p:sp>
      <p:pic>
        <p:nvPicPr>
          <p:cNvPr id="7" name="Picture 6" descr="blank.tiff"/>
          <p:cNvPicPr>
            <a:picLocks noChangeAspect="1"/>
          </p:cNvPicPr>
          <p:nvPr/>
        </p:nvPicPr>
        <p:blipFill>
          <a:blip r:embed="rId3" cstate="print"/>
          <a:stretch>
            <a:fillRect/>
          </a:stretch>
        </p:blipFill>
        <p:spPr>
          <a:xfrm>
            <a:off x="3377160" y="2438400"/>
            <a:ext cx="1347240" cy="533400"/>
          </a:xfrm>
          <a:prstGeom prst="rect">
            <a:avLst/>
          </a:prstGeom>
        </p:spPr>
      </p:pic>
      <p:pic>
        <p:nvPicPr>
          <p:cNvPr id="20483" name="Picture 3"/>
          <p:cNvPicPr>
            <a:picLocks noChangeAspect="1" noChangeArrowheads="1"/>
          </p:cNvPicPr>
          <p:nvPr/>
        </p:nvPicPr>
        <p:blipFill>
          <a:blip r:embed="rId4" cstate="print"/>
          <a:srcRect/>
          <a:stretch>
            <a:fillRect/>
          </a:stretch>
        </p:blipFill>
        <p:spPr bwMode="auto">
          <a:xfrm>
            <a:off x="76200" y="3581401"/>
            <a:ext cx="6041232" cy="3276600"/>
          </a:xfrm>
          <a:prstGeom prst="rect">
            <a:avLst/>
          </a:prstGeom>
          <a:noFill/>
          <a:ln w="9525">
            <a:noFill/>
            <a:miter lim="800000"/>
            <a:headEnd/>
            <a:tailEnd/>
          </a:ln>
        </p:spPr>
      </p:pic>
      <p:sp>
        <p:nvSpPr>
          <p:cNvPr id="8" name="TextBox 7"/>
          <p:cNvSpPr txBox="1"/>
          <p:nvPr/>
        </p:nvSpPr>
        <p:spPr>
          <a:xfrm>
            <a:off x="7696200" y="6096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Maxwell’s Equations</a:t>
            </a:r>
            <a:endParaRPr lang="en-US" dirty="0"/>
          </a:p>
        </p:txBody>
      </p:sp>
      <p:sp>
        <p:nvSpPr>
          <p:cNvPr id="5" name="TextBox 4"/>
          <p:cNvSpPr txBox="1"/>
          <p:nvPr/>
        </p:nvSpPr>
        <p:spPr>
          <a:xfrm>
            <a:off x="152400" y="1447800"/>
            <a:ext cx="3755956" cy="461665"/>
          </a:xfrm>
          <a:prstGeom prst="rect">
            <a:avLst/>
          </a:prstGeom>
          <a:noFill/>
        </p:spPr>
        <p:txBody>
          <a:bodyPr wrap="none" rtlCol="0">
            <a:spAutoFit/>
          </a:bodyPr>
          <a:lstStyle/>
          <a:p>
            <a:r>
              <a:rPr lang="en-US" sz="2400" dirty="0" smtClean="0">
                <a:solidFill>
                  <a:srgbClr val="FF0000"/>
                </a:solidFill>
              </a:rPr>
              <a:t>For sinusoidal time variations:</a:t>
            </a:r>
            <a:endParaRPr lang="en-US" sz="2400" dirty="0">
              <a:solidFill>
                <a:srgbClr val="FF0000"/>
              </a:solidFill>
            </a:endParaRPr>
          </a:p>
        </p:txBody>
      </p:sp>
      <p:sp>
        <p:nvSpPr>
          <p:cNvPr id="8" name="TextBox 7"/>
          <p:cNvSpPr txBox="1"/>
          <p:nvPr/>
        </p:nvSpPr>
        <p:spPr>
          <a:xfrm>
            <a:off x="4800600" y="1600200"/>
            <a:ext cx="2236009" cy="400110"/>
          </a:xfrm>
          <a:prstGeom prst="rect">
            <a:avLst/>
          </a:prstGeom>
          <a:noFill/>
        </p:spPr>
        <p:txBody>
          <a:bodyPr wrap="none" rtlCol="0">
            <a:spAutoFit/>
          </a:bodyPr>
          <a:lstStyle/>
          <a:p>
            <a:r>
              <a:rPr lang="en-US" sz="2000" dirty="0" smtClean="0">
                <a:solidFill>
                  <a:srgbClr val="FF0000"/>
                </a:solidFill>
              </a:rPr>
              <a:t>For any vector field:</a:t>
            </a:r>
            <a:endParaRPr lang="en-US" sz="2000" dirty="0">
              <a:solidFill>
                <a:srgbClr val="FF0000"/>
              </a:solidFill>
            </a:endParaRPr>
          </a:p>
        </p:txBody>
      </p:sp>
      <p:sp>
        <p:nvSpPr>
          <p:cNvPr id="10" name="TextBox 9"/>
          <p:cNvSpPr txBox="1"/>
          <p:nvPr/>
        </p:nvSpPr>
        <p:spPr>
          <a:xfrm>
            <a:off x="4953000" y="2667000"/>
            <a:ext cx="863312" cy="400110"/>
          </a:xfrm>
          <a:prstGeom prst="rect">
            <a:avLst/>
          </a:prstGeom>
          <a:noFill/>
        </p:spPr>
        <p:txBody>
          <a:bodyPr wrap="none" rtlCol="0">
            <a:spAutoFit/>
          </a:bodyPr>
          <a:lstStyle/>
          <a:p>
            <a:r>
              <a:rPr lang="en-US" sz="2000" dirty="0" smtClean="0">
                <a:solidFill>
                  <a:srgbClr val="FF0000"/>
                </a:solidFill>
              </a:rPr>
              <a:t>Hence:</a:t>
            </a:r>
            <a:endParaRPr lang="en-US" sz="2000" dirty="0">
              <a:solidFill>
                <a:srgbClr val="FF0000"/>
              </a:solidFill>
            </a:endParaRPr>
          </a:p>
        </p:txBody>
      </p:sp>
      <p:sp>
        <p:nvSpPr>
          <p:cNvPr id="11" name="TextBox 10"/>
          <p:cNvSpPr txBox="1"/>
          <p:nvPr/>
        </p:nvSpPr>
        <p:spPr>
          <a:xfrm>
            <a:off x="7010400" y="2667000"/>
            <a:ext cx="540495" cy="369332"/>
          </a:xfrm>
          <a:prstGeom prst="rect">
            <a:avLst/>
          </a:prstGeom>
          <a:noFill/>
        </p:spPr>
        <p:txBody>
          <a:bodyPr wrap="none" rtlCol="0">
            <a:spAutoFit/>
          </a:bodyPr>
          <a:lstStyle/>
          <a:p>
            <a:r>
              <a:rPr lang="en-US" dirty="0" smtClean="0"/>
              <a:t>and </a:t>
            </a:r>
            <a:endParaRPr lang="en-US" dirty="0"/>
          </a:p>
        </p:txBody>
      </p:sp>
      <p:sp>
        <p:nvSpPr>
          <p:cNvPr id="14" name="TextBox 13"/>
          <p:cNvSpPr txBox="1"/>
          <p:nvPr/>
        </p:nvSpPr>
        <p:spPr>
          <a:xfrm>
            <a:off x="4953000" y="3505200"/>
            <a:ext cx="4186362" cy="369332"/>
          </a:xfrm>
          <a:prstGeom prst="rect">
            <a:avLst/>
          </a:prstGeom>
          <a:noFill/>
        </p:spPr>
        <p:txBody>
          <a:bodyPr wrap="none" rtlCol="0">
            <a:spAutoFit/>
          </a:bodyPr>
          <a:lstStyle/>
          <a:p>
            <a:r>
              <a:rPr lang="en-US" dirty="0" smtClean="0">
                <a:solidFill>
                  <a:srgbClr val="FF0000"/>
                </a:solidFill>
              </a:rPr>
              <a:t>Consequently, Maxwell’s equations become:</a:t>
            </a:r>
            <a:endParaRPr lang="en-US" dirty="0">
              <a:solidFill>
                <a:srgbClr val="FF0000"/>
              </a:solidFill>
            </a:endParaRPr>
          </a:p>
        </p:txBody>
      </p:sp>
      <p:sp>
        <p:nvSpPr>
          <p:cNvPr id="15" name="TextBox 14"/>
          <p:cNvSpPr txBox="1"/>
          <p:nvPr/>
        </p:nvSpPr>
        <p:spPr>
          <a:xfrm>
            <a:off x="4648200" y="6172200"/>
            <a:ext cx="4495800" cy="646331"/>
          </a:xfrm>
          <a:prstGeom prst="rect">
            <a:avLst/>
          </a:prstGeom>
          <a:noFill/>
        </p:spPr>
        <p:txBody>
          <a:bodyPr wrap="square" rtlCol="0">
            <a:spAutoFit/>
          </a:bodyPr>
          <a:lstStyle/>
          <a:p>
            <a:r>
              <a:rPr lang="en-US" dirty="0" smtClean="0">
                <a:solidFill>
                  <a:srgbClr val="FF0000"/>
                </a:solidFill>
              </a:rPr>
              <a:t>We will use these to derive the wave equation for EM waves.</a:t>
            </a:r>
            <a:endParaRPr lang="en-US" dirty="0">
              <a:solidFill>
                <a:srgbClr val="FF0000"/>
              </a:solidFill>
            </a:endParaRPr>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762000" y="1981200"/>
            <a:ext cx="2148359" cy="1609962"/>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68849" y="3810000"/>
            <a:ext cx="4432320" cy="2895600"/>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5257800" y="1981200"/>
            <a:ext cx="1676400" cy="350768"/>
          </a:xfrm>
          <a:prstGeom prst="rect">
            <a:avLst/>
          </a:prstGeom>
          <a:noFill/>
          <a:ln w="9525">
            <a:noFill/>
            <a:miter lim="800000"/>
            <a:headEnd/>
            <a:tailEnd/>
          </a:ln>
        </p:spPr>
      </p:pic>
      <p:pic>
        <p:nvPicPr>
          <p:cNvPr id="4101" name="Picture 5"/>
          <p:cNvPicPr>
            <a:picLocks noChangeAspect="1" noChangeArrowheads="1"/>
          </p:cNvPicPr>
          <p:nvPr/>
        </p:nvPicPr>
        <p:blipFill>
          <a:blip r:embed="rId6" cstate="print"/>
          <a:srcRect/>
          <a:stretch>
            <a:fillRect/>
          </a:stretch>
        </p:blipFill>
        <p:spPr bwMode="auto">
          <a:xfrm>
            <a:off x="5857877" y="2709863"/>
            <a:ext cx="1000123" cy="293425"/>
          </a:xfrm>
          <a:prstGeom prst="rect">
            <a:avLst/>
          </a:prstGeom>
          <a:noFill/>
          <a:ln w="9525">
            <a:noFill/>
            <a:miter lim="800000"/>
            <a:headEnd/>
            <a:tailEnd/>
          </a:ln>
        </p:spPr>
      </p:pic>
      <p:pic>
        <p:nvPicPr>
          <p:cNvPr id="4102" name="Picture 6"/>
          <p:cNvPicPr>
            <a:picLocks noChangeAspect="1" noChangeArrowheads="1"/>
          </p:cNvPicPr>
          <p:nvPr/>
        </p:nvPicPr>
        <p:blipFill>
          <a:blip r:embed="rId7" cstate="print"/>
          <a:srcRect/>
          <a:stretch>
            <a:fillRect/>
          </a:stretch>
        </p:blipFill>
        <p:spPr bwMode="auto">
          <a:xfrm>
            <a:off x="7724775" y="2708323"/>
            <a:ext cx="885825" cy="339677"/>
          </a:xfrm>
          <a:prstGeom prst="rect">
            <a:avLst/>
          </a:prstGeom>
          <a:noFill/>
          <a:ln w="9525">
            <a:noFill/>
            <a:miter lim="800000"/>
            <a:headEnd/>
            <a:tailEnd/>
          </a:ln>
        </p:spPr>
      </p:pic>
      <p:pic>
        <p:nvPicPr>
          <p:cNvPr id="4103" name="Picture 7"/>
          <p:cNvPicPr>
            <a:picLocks noChangeAspect="1" noChangeArrowheads="1"/>
          </p:cNvPicPr>
          <p:nvPr/>
        </p:nvPicPr>
        <p:blipFill>
          <a:blip r:embed="rId8" cstate="print"/>
          <a:srcRect/>
          <a:stretch>
            <a:fillRect/>
          </a:stretch>
        </p:blipFill>
        <p:spPr bwMode="auto">
          <a:xfrm>
            <a:off x="5715000" y="3962400"/>
            <a:ext cx="2612659" cy="20955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Lossy</a:t>
            </a:r>
            <a:r>
              <a:rPr lang="en-US" dirty="0" smtClean="0"/>
              <a:t> Media</a:t>
            </a:r>
            <a:endParaRPr lang="en-US" dirty="0"/>
          </a:p>
        </p:txBody>
      </p:sp>
      <p:pic>
        <p:nvPicPr>
          <p:cNvPr id="7" name="Picture 6" descr="blank.tiff"/>
          <p:cNvPicPr>
            <a:picLocks noChangeAspect="1"/>
          </p:cNvPicPr>
          <p:nvPr/>
        </p:nvPicPr>
        <p:blipFill>
          <a:blip r:embed="rId2" cstate="print"/>
          <a:stretch>
            <a:fillRect/>
          </a:stretch>
        </p:blipFill>
        <p:spPr>
          <a:xfrm>
            <a:off x="3377160" y="2438400"/>
            <a:ext cx="1347240" cy="533400"/>
          </a:xfrm>
          <a:prstGeom prst="rect">
            <a:avLst/>
          </a:prstGeom>
        </p:spPr>
      </p:pic>
      <p:pic>
        <p:nvPicPr>
          <p:cNvPr id="20484" name="Picture 4"/>
          <p:cNvPicPr>
            <a:picLocks noChangeAspect="1" noChangeArrowheads="1"/>
          </p:cNvPicPr>
          <p:nvPr/>
        </p:nvPicPr>
        <p:blipFill>
          <a:blip r:embed="rId3" cstate="print"/>
          <a:srcRect/>
          <a:stretch>
            <a:fillRect/>
          </a:stretch>
        </p:blipFill>
        <p:spPr bwMode="auto">
          <a:xfrm>
            <a:off x="685800" y="1676399"/>
            <a:ext cx="5708670" cy="5181601"/>
          </a:xfrm>
          <a:prstGeom prst="rect">
            <a:avLst/>
          </a:prstGeom>
          <a:noFill/>
          <a:ln w="9525">
            <a:noFill/>
            <a:miter lim="800000"/>
            <a:headEnd/>
            <a:tailEnd/>
          </a:ln>
        </p:spPr>
      </p:pic>
      <p:sp>
        <p:nvSpPr>
          <p:cNvPr id="8" name="Content Placeholder 7"/>
          <p:cNvSpPr>
            <a:spLocks noGrp="1"/>
          </p:cNvSpPr>
          <p:nvPr>
            <p:ph sz="quarter" idx="1"/>
          </p:nvPr>
        </p:nvSpPr>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Attenuation</a:t>
            </a:r>
            <a:endParaRPr lang="en-US" dirty="0"/>
          </a:p>
        </p:txBody>
      </p:sp>
      <p:sp>
        <p:nvSpPr>
          <p:cNvPr id="3" name="Content Placeholder 2"/>
          <p:cNvSpPr>
            <a:spLocks noGrp="1"/>
          </p:cNvSpPr>
          <p:nvPr>
            <p:ph sz="quarter" idx="1"/>
          </p:nvPr>
        </p:nvSpPr>
        <p:spPr>
          <a:xfrm>
            <a:off x="152400" y="1676400"/>
            <a:ext cx="8613648" cy="4267200"/>
          </a:xfrm>
        </p:spPr>
        <p:txBody>
          <a:bodyPr/>
          <a:lstStyle/>
          <a:p>
            <a:pPr>
              <a:buNone/>
            </a:pPr>
            <a:r>
              <a:rPr lang="en-US" sz="3200" b="1" dirty="0" smtClean="0">
                <a:solidFill>
                  <a:srgbClr val="FF0000"/>
                </a:solidFill>
              </a:rPr>
              <a:t>E</a:t>
            </a:r>
            <a:r>
              <a:rPr lang="en-US" sz="3200" dirty="0" smtClean="0">
                <a:solidFill>
                  <a:srgbClr val="FF0000"/>
                </a:solidFill>
              </a:rPr>
              <a:t> and </a:t>
            </a:r>
            <a:r>
              <a:rPr lang="en-US" sz="3200" b="1" dirty="0" smtClean="0">
                <a:solidFill>
                  <a:srgbClr val="FF0000"/>
                </a:solidFill>
              </a:rPr>
              <a:t>H</a:t>
            </a:r>
            <a:r>
              <a:rPr lang="en-US" sz="3200" dirty="0" smtClean="0">
                <a:solidFill>
                  <a:srgbClr val="FF0000"/>
                </a:solidFill>
              </a:rPr>
              <a:t> fields:</a:t>
            </a:r>
          </a:p>
          <a:p>
            <a:endParaRPr lang="en-US" dirty="0"/>
          </a:p>
        </p:txBody>
      </p:sp>
      <p:sp>
        <p:nvSpPr>
          <p:cNvPr id="8" name="TextBox 7"/>
          <p:cNvSpPr txBox="1"/>
          <p:nvPr/>
        </p:nvSpPr>
        <p:spPr>
          <a:xfrm>
            <a:off x="5943600" y="3028890"/>
            <a:ext cx="184666" cy="400110"/>
          </a:xfrm>
          <a:prstGeom prst="rect">
            <a:avLst/>
          </a:prstGeom>
          <a:noFill/>
        </p:spPr>
        <p:txBody>
          <a:bodyPr wrap="none" rtlCol="0">
            <a:spAutoFit/>
          </a:bodyPr>
          <a:lstStyle/>
          <a:p>
            <a:r>
              <a:rPr lang="en-US" sz="2000" dirty="0" smtClean="0">
                <a:solidFill>
                  <a:srgbClr val="FF0000"/>
                </a:solidFill>
              </a:rPr>
              <a:t> </a:t>
            </a:r>
            <a:endParaRPr lang="en-US" sz="2000" i="1" dirty="0">
              <a:solidFill>
                <a:srgbClr val="FF0000"/>
              </a:solidFill>
            </a:endParaRPr>
          </a:p>
        </p:txBody>
      </p:sp>
      <p:sp>
        <p:nvSpPr>
          <p:cNvPr id="10" name="TextBox 9"/>
          <p:cNvSpPr txBox="1"/>
          <p:nvPr/>
        </p:nvSpPr>
        <p:spPr>
          <a:xfrm>
            <a:off x="6096000" y="3962400"/>
            <a:ext cx="184666" cy="400110"/>
          </a:xfrm>
          <a:prstGeom prst="rect">
            <a:avLst/>
          </a:prstGeom>
          <a:noFill/>
        </p:spPr>
        <p:txBody>
          <a:bodyPr wrap="none" rtlCol="0">
            <a:spAutoFit/>
          </a:bodyPr>
          <a:lstStyle/>
          <a:p>
            <a:r>
              <a:rPr lang="en-US" sz="2000" dirty="0" smtClean="0">
                <a:solidFill>
                  <a:srgbClr val="FF0000"/>
                </a:solidFill>
              </a:rPr>
              <a:t> </a:t>
            </a:r>
            <a:endParaRPr lang="en-US" sz="2000" dirty="0">
              <a:solidFill>
                <a:srgbClr val="FF0000"/>
              </a:solidFill>
            </a:endParaRPr>
          </a:p>
        </p:txBody>
      </p:sp>
      <p:pic>
        <p:nvPicPr>
          <p:cNvPr id="21508" name="Picture 4"/>
          <p:cNvPicPr>
            <a:picLocks noChangeAspect="1" noChangeArrowheads="1"/>
          </p:cNvPicPr>
          <p:nvPr/>
        </p:nvPicPr>
        <p:blipFill>
          <a:blip r:embed="rId2" cstate="print"/>
          <a:srcRect/>
          <a:stretch>
            <a:fillRect/>
          </a:stretch>
        </p:blipFill>
        <p:spPr bwMode="auto">
          <a:xfrm>
            <a:off x="-1" y="2362201"/>
            <a:ext cx="6555663" cy="4495800"/>
          </a:xfrm>
          <a:prstGeom prst="rect">
            <a:avLst/>
          </a:prstGeom>
          <a:noFill/>
          <a:ln w="9525">
            <a:noFill/>
            <a:miter lim="800000"/>
            <a:headEnd/>
            <a:tailEnd/>
          </a:ln>
        </p:spPr>
      </p:pic>
      <p:sp>
        <p:nvSpPr>
          <p:cNvPr id="11" name="TextBox 10"/>
          <p:cNvSpPr txBox="1"/>
          <p:nvPr/>
        </p:nvSpPr>
        <p:spPr>
          <a:xfrm>
            <a:off x="82296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Attenuation</a:t>
            </a:r>
            <a:endParaRPr lang="en-US" dirty="0"/>
          </a:p>
        </p:txBody>
      </p:sp>
      <p:sp>
        <p:nvSpPr>
          <p:cNvPr id="3" name="Content Placeholder 2"/>
          <p:cNvSpPr>
            <a:spLocks noGrp="1"/>
          </p:cNvSpPr>
          <p:nvPr>
            <p:ph sz="quarter" idx="1"/>
          </p:nvPr>
        </p:nvSpPr>
        <p:spPr>
          <a:xfrm>
            <a:off x="152400" y="1447800"/>
            <a:ext cx="8613648" cy="4495800"/>
          </a:xfrm>
        </p:spPr>
        <p:txBody>
          <a:bodyPr/>
          <a:lstStyle/>
          <a:p>
            <a:pPr>
              <a:buNone/>
            </a:pPr>
            <a:r>
              <a:rPr lang="en-US" sz="3200" b="1" dirty="0" smtClean="0">
                <a:solidFill>
                  <a:srgbClr val="FF0000"/>
                </a:solidFill>
              </a:rPr>
              <a:t> </a:t>
            </a:r>
            <a:endParaRPr lang="en-US" sz="3200" dirty="0" smtClean="0">
              <a:solidFill>
                <a:srgbClr val="FF0000"/>
              </a:solidFill>
            </a:endParaRPr>
          </a:p>
          <a:p>
            <a:endParaRPr lang="en-US" dirty="0"/>
          </a:p>
        </p:txBody>
      </p:sp>
      <p:sp>
        <p:nvSpPr>
          <p:cNvPr id="8" name="TextBox 7"/>
          <p:cNvSpPr txBox="1"/>
          <p:nvPr/>
        </p:nvSpPr>
        <p:spPr>
          <a:xfrm>
            <a:off x="228600" y="1752600"/>
            <a:ext cx="1760743" cy="400110"/>
          </a:xfrm>
          <a:prstGeom prst="rect">
            <a:avLst/>
          </a:prstGeom>
          <a:noFill/>
        </p:spPr>
        <p:txBody>
          <a:bodyPr wrap="none" rtlCol="0">
            <a:spAutoFit/>
          </a:bodyPr>
          <a:lstStyle/>
          <a:p>
            <a:r>
              <a:rPr lang="en-US" sz="2000" dirty="0" smtClean="0">
                <a:solidFill>
                  <a:srgbClr val="FF0000"/>
                </a:solidFill>
              </a:rPr>
              <a:t>Magnitude of </a:t>
            </a:r>
            <a:r>
              <a:rPr lang="en-US" sz="2000" i="1" dirty="0" smtClean="0">
                <a:solidFill>
                  <a:srgbClr val="FF0000"/>
                </a:solidFill>
              </a:rPr>
              <a:t>E</a:t>
            </a:r>
            <a:endParaRPr lang="en-US" sz="2000" i="1" dirty="0">
              <a:solidFill>
                <a:srgbClr val="FF0000"/>
              </a:solidFill>
            </a:endParaRPr>
          </a:p>
        </p:txBody>
      </p:sp>
      <p:sp>
        <p:nvSpPr>
          <p:cNvPr id="10" name="TextBox 9"/>
          <p:cNvSpPr txBox="1"/>
          <p:nvPr/>
        </p:nvSpPr>
        <p:spPr>
          <a:xfrm>
            <a:off x="381000" y="3581400"/>
            <a:ext cx="1271076" cy="400110"/>
          </a:xfrm>
          <a:prstGeom prst="rect">
            <a:avLst/>
          </a:prstGeom>
          <a:noFill/>
        </p:spPr>
        <p:txBody>
          <a:bodyPr wrap="none" rtlCol="0">
            <a:spAutoFit/>
          </a:bodyPr>
          <a:lstStyle/>
          <a:p>
            <a:r>
              <a:rPr lang="en-US" sz="2000" dirty="0" smtClean="0">
                <a:solidFill>
                  <a:srgbClr val="FF0000"/>
                </a:solidFill>
              </a:rPr>
              <a:t>Skin depth</a:t>
            </a:r>
            <a:endParaRPr lang="en-US" sz="2000" dirty="0">
              <a:solidFill>
                <a:srgbClr val="FF0000"/>
              </a:solidFill>
            </a:endParaRPr>
          </a:p>
        </p:txBody>
      </p:sp>
      <p:pic>
        <p:nvPicPr>
          <p:cNvPr id="21510" name="Picture 6"/>
          <p:cNvPicPr>
            <a:picLocks noChangeAspect="1" noChangeArrowheads="1"/>
          </p:cNvPicPr>
          <p:nvPr/>
        </p:nvPicPr>
        <p:blipFill>
          <a:blip r:embed="rId2" cstate="print"/>
          <a:srcRect/>
          <a:stretch>
            <a:fillRect/>
          </a:stretch>
        </p:blipFill>
        <p:spPr bwMode="auto">
          <a:xfrm>
            <a:off x="152400" y="2286000"/>
            <a:ext cx="3861968" cy="347318"/>
          </a:xfrm>
          <a:prstGeom prst="rect">
            <a:avLst/>
          </a:prstGeom>
          <a:noFill/>
          <a:ln w="9525">
            <a:noFill/>
            <a:miter lim="800000"/>
            <a:headEnd/>
            <a:tailEnd/>
          </a:ln>
        </p:spPr>
      </p:pic>
      <p:pic>
        <p:nvPicPr>
          <p:cNvPr id="21511" name="Picture 7"/>
          <p:cNvPicPr>
            <a:picLocks noChangeAspect="1" noChangeArrowheads="1"/>
          </p:cNvPicPr>
          <p:nvPr/>
        </p:nvPicPr>
        <p:blipFill>
          <a:blip r:embed="rId3" cstate="print"/>
          <a:srcRect/>
          <a:stretch>
            <a:fillRect/>
          </a:stretch>
        </p:blipFill>
        <p:spPr bwMode="auto">
          <a:xfrm>
            <a:off x="76200" y="4191000"/>
            <a:ext cx="5161509" cy="2667000"/>
          </a:xfrm>
          <a:prstGeom prst="rect">
            <a:avLst/>
          </a:prstGeom>
          <a:noFill/>
          <a:ln w="9525">
            <a:noFill/>
            <a:miter lim="800000"/>
            <a:headEnd/>
            <a:tailEnd/>
          </a:ln>
        </p:spPr>
      </p:pic>
      <p:pic>
        <p:nvPicPr>
          <p:cNvPr id="11" name="Picture 5"/>
          <p:cNvPicPr>
            <a:picLocks noChangeAspect="1" noChangeArrowheads="1"/>
          </p:cNvPicPr>
          <p:nvPr/>
        </p:nvPicPr>
        <p:blipFill>
          <a:blip r:embed="rId4" cstate="print"/>
          <a:srcRect/>
          <a:stretch>
            <a:fillRect/>
          </a:stretch>
        </p:blipFill>
        <p:spPr bwMode="auto">
          <a:xfrm>
            <a:off x="4128946" y="1219200"/>
            <a:ext cx="5015054" cy="3733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52" y="228600"/>
            <a:ext cx="8766048" cy="990600"/>
          </a:xfrm>
        </p:spPr>
        <p:txBody>
          <a:bodyPr>
            <a:normAutofit fontScale="90000"/>
          </a:bodyPr>
          <a:lstStyle/>
          <a:p>
            <a:r>
              <a:rPr lang="en-US" dirty="0" smtClean="0"/>
              <a:t>Low and High Frequency Approximations</a:t>
            </a:r>
            <a:endParaRPr lang="en-US" dirty="0"/>
          </a:p>
        </p:txBody>
      </p:sp>
      <p:pic>
        <p:nvPicPr>
          <p:cNvPr id="22530" name="Picture 2"/>
          <p:cNvPicPr>
            <a:picLocks noGrp="1" noChangeAspect="1" noChangeArrowheads="1"/>
          </p:cNvPicPr>
          <p:nvPr>
            <p:ph sz="quarter" idx="1"/>
          </p:nvPr>
        </p:nvPicPr>
        <p:blipFill>
          <a:blip r:embed="rId2" cstate="print"/>
          <a:srcRect/>
          <a:stretch>
            <a:fillRect/>
          </a:stretch>
        </p:blipFill>
        <p:spPr bwMode="auto">
          <a:xfrm>
            <a:off x="69711" y="1600200"/>
            <a:ext cx="9004579" cy="51054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pic>
        <p:nvPicPr>
          <p:cNvPr id="23554" name="Picture 2"/>
          <p:cNvPicPr>
            <a:picLocks noGrp="1" noChangeAspect="1" noChangeArrowheads="1"/>
          </p:cNvPicPr>
          <p:nvPr>
            <p:ph sz="quarter" idx="1"/>
          </p:nvPr>
        </p:nvPicPr>
        <p:blipFill>
          <a:blip r:embed="rId2" cstate="print"/>
          <a:srcRect/>
          <a:stretch>
            <a:fillRect/>
          </a:stretch>
        </p:blipFill>
        <p:spPr bwMode="auto">
          <a:xfrm>
            <a:off x="0" y="1752599"/>
            <a:ext cx="6248399" cy="5011653"/>
          </a:xfrm>
          <a:prstGeom prst="rect">
            <a:avLst/>
          </a:prstGeom>
          <a:noFill/>
          <a:ln w="9525">
            <a:noFill/>
            <a:miter lim="800000"/>
            <a:headEnd/>
            <a:tailEnd/>
          </a:ln>
        </p:spPr>
      </p:pic>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pic>
        <p:nvPicPr>
          <p:cNvPr id="23555" name="Picture 3"/>
          <p:cNvPicPr>
            <a:picLocks noChangeAspect="1" noChangeArrowheads="1"/>
          </p:cNvPicPr>
          <p:nvPr/>
        </p:nvPicPr>
        <p:blipFill>
          <a:blip r:embed="rId2" cstate="print"/>
          <a:srcRect/>
          <a:stretch>
            <a:fillRect/>
          </a:stretch>
        </p:blipFill>
        <p:spPr bwMode="auto">
          <a:xfrm>
            <a:off x="152400" y="1600200"/>
            <a:ext cx="6248400" cy="5239044"/>
          </a:xfrm>
          <a:prstGeom prst="rect">
            <a:avLst/>
          </a:prstGeom>
          <a:noFill/>
          <a:ln w="9525">
            <a:noFill/>
            <a:miter lim="800000"/>
            <a:headEnd/>
            <a:tailEnd/>
          </a:ln>
        </p:spPr>
      </p:pic>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
        <p:nvSpPr>
          <p:cNvPr id="6" name="Content Placeholder 5"/>
          <p:cNvSpPr>
            <a:spLocks noGrp="1"/>
          </p:cNvSpPr>
          <p:nvPr>
            <p:ph sz="quarter" idx="1"/>
          </p:nvPr>
        </p:nvSpPr>
        <p:spPr/>
        <p:txBody>
          <a:bodyPr/>
          <a:lstStyle/>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pic>
        <p:nvPicPr>
          <p:cNvPr id="7" name="Content Placeholder 6" descr="eq7.80.tiff"/>
          <p:cNvPicPr>
            <a:picLocks noGrp="1" noChangeAspect="1"/>
          </p:cNvPicPr>
          <p:nvPr>
            <p:ph sz="quarter" idx="1"/>
          </p:nvPr>
        </p:nvPicPr>
        <p:blipFill>
          <a:blip r:embed="rId2"/>
          <a:srcRect t="-1783" b="-1783"/>
          <a:stretch>
            <a:fillRect/>
          </a:stretch>
        </p:blipFill>
        <p:spPr>
          <a:xfrm>
            <a:off x="152400" y="1447800"/>
            <a:ext cx="6633275" cy="3657600"/>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pic>
        <p:nvPicPr>
          <p:cNvPr id="8" name="Content Placeholder 7" descr="eq8.81.tiff"/>
          <p:cNvPicPr>
            <a:picLocks noGrp="1" noChangeAspect="1"/>
          </p:cNvPicPr>
          <p:nvPr>
            <p:ph sz="quarter" idx="1"/>
          </p:nvPr>
        </p:nvPicPr>
        <p:blipFill>
          <a:blip r:embed="rId2"/>
          <a:srcRect l="-64362" r="-64362"/>
          <a:stretch>
            <a:fillRect/>
          </a:stretch>
        </p:blipFill>
        <p:spPr>
          <a:xfrm>
            <a:off x="-2438400" y="761999"/>
            <a:ext cx="10820400" cy="5966389"/>
          </a:xfr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pic>
        <p:nvPicPr>
          <p:cNvPr id="8" name="Content Placeholder 7" descr="eq8.82.tiff"/>
          <p:cNvPicPr>
            <a:picLocks noGrp="1" noChangeAspect="1"/>
          </p:cNvPicPr>
          <p:nvPr>
            <p:ph sz="quarter" idx="1"/>
          </p:nvPr>
        </p:nvPicPr>
        <p:blipFill>
          <a:blip r:embed="rId2"/>
          <a:srcRect l="-33151" r="-33151"/>
          <a:stretch>
            <a:fillRect/>
          </a:stretch>
        </p:blipFill>
        <p:spPr>
          <a:xfrm>
            <a:off x="-1295400" y="1524000"/>
            <a:ext cx="9369553" cy="5166389"/>
          </a:xfrm>
        </p:spPr>
      </p:pic>
      <p:sp>
        <p:nvSpPr>
          <p:cNvPr id="9" name="Rectangle 8"/>
          <p:cNvSpPr/>
          <p:nvPr/>
        </p:nvSpPr>
        <p:spPr>
          <a:xfrm>
            <a:off x="1752600" y="5867400"/>
            <a:ext cx="3124200" cy="762000"/>
          </a:xfrm>
          <a:prstGeom prst="rect">
            <a:avLst/>
          </a:prstGeom>
          <a:solidFill>
            <a:schemeClr val="accent1">
              <a:alpha val="0"/>
            </a:schemeClr>
          </a:solidFill>
          <a:ln w="32258"/>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descr="mod75.tiff"/>
          <p:cNvPicPr>
            <a:picLocks noGrp="1" noChangeAspect="1"/>
          </p:cNvPicPr>
          <p:nvPr>
            <p:ph sz="quarter" idx="1"/>
          </p:nvPr>
        </p:nvPicPr>
        <p:blipFill>
          <a:blip r:embed="rId2">
            <a:extLst>
              <a:ext uri="{28A0092B-C50C-407E-A947-70E740481C1C}">
                <a14:useLocalDpi xmlns:a14="http://schemas.microsoft.com/office/drawing/2010/main" val="0"/>
              </a:ext>
            </a:extLst>
          </a:blip>
          <a:srcRect t="-3645" b="-3645"/>
          <a:stretch>
            <a:fillRect/>
          </a:stretch>
        </p:blipFill>
        <p:spPr>
          <a:xfrm>
            <a:off x="207444" y="1066800"/>
            <a:ext cx="8912352" cy="491428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 Permittivity</a:t>
            </a:r>
            <a:endParaRPr lang="en-US" dirty="0"/>
          </a:p>
        </p:txBody>
      </p:sp>
      <p:pic>
        <p:nvPicPr>
          <p:cNvPr id="5123" name="Picture 3"/>
          <p:cNvPicPr>
            <a:picLocks noGrp="1" noChangeAspect="1" noChangeArrowheads="1"/>
          </p:cNvPicPr>
          <p:nvPr>
            <p:ph sz="quarter" idx="1"/>
          </p:nvPr>
        </p:nvPicPr>
        <p:blipFill>
          <a:blip r:embed="rId2" cstate="print"/>
          <a:srcRect/>
          <a:stretch>
            <a:fillRect/>
          </a:stretch>
        </p:blipFill>
        <p:spPr bwMode="auto">
          <a:xfrm>
            <a:off x="495300" y="1873942"/>
            <a:ext cx="8153400" cy="3795916"/>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dc</a:t>
            </a:r>
            <a:r>
              <a:rPr lang="en-US" dirty="0" smtClean="0"/>
              <a:t> </a:t>
            </a:r>
            <a:r>
              <a:rPr lang="en-US" dirty="0" err="1" smtClean="0"/>
              <a:t>vs</a:t>
            </a:r>
            <a:r>
              <a:rPr lang="en-US" dirty="0" smtClean="0"/>
              <a:t> </a:t>
            </a:r>
            <a:r>
              <a:rPr lang="en-US" dirty="0" smtClean="0">
                <a:solidFill>
                  <a:srgbClr val="FF0000"/>
                </a:solidFill>
              </a:rPr>
              <a:t>ac</a:t>
            </a:r>
            <a:r>
              <a:rPr lang="en-US" dirty="0" smtClean="0"/>
              <a:t> Current Flow in Conductors</a:t>
            </a:r>
            <a:endParaRPr lang="en-US" dirty="0"/>
          </a:p>
        </p:txBody>
      </p:sp>
      <p:pic>
        <p:nvPicPr>
          <p:cNvPr id="26626" name="Picture 2"/>
          <p:cNvPicPr>
            <a:picLocks noGrp="1" noChangeAspect="1" noChangeArrowheads="1"/>
          </p:cNvPicPr>
          <p:nvPr>
            <p:ph sz="quarter" idx="1"/>
          </p:nvPr>
        </p:nvPicPr>
        <p:blipFill>
          <a:blip r:embed="rId2" cstate="print"/>
          <a:srcRect/>
          <a:stretch>
            <a:fillRect/>
          </a:stretch>
        </p:blipFill>
        <p:spPr bwMode="auto">
          <a:xfrm>
            <a:off x="2401720" y="1600200"/>
            <a:ext cx="4913479" cy="508921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Linear Conductor</a:t>
            </a:r>
            <a:endParaRPr lang="en-US" dirty="0"/>
          </a:p>
        </p:txBody>
      </p:sp>
      <p:sp>
        <p:nvSpPr>
          <p:cNvPr id="6" name="TextBox 5"/>
          <p:cNvSpPr txBox="1"/>
          <p:nvPr/>
        </p:nvSpPr>
        <p:spPr>
          <a:xfrm>
            <a:off x="228600" y="1600200"/>
            <a:ext cx="4050073" cy="400110"/>
          </a:xfrm>
          <a:prstGeom prst="rect">
            <a:avLst/>
          </a:prstGeom>
          <a:noFill/>
        </p:spPr>
        <p:txBody>
          <a:bodyPr wrap="none" rtlCol="0">
            <a:spAutoFit/>
          </a:bodyPr>
          <a:lstStyle/>
          <a:p>
            <a:r>
              <a:rPr lang="en-US" sz="2000" dirty="0" smtClean="0">
                <a:solidFill>
                  <a:srgbClr val="FF0000"/>
                </a:solidFill>
              </a:rPr>
              <a:t>For a conductor with </a:t>
            </a:r>
            <a:r>
              <a:rPr lang="en-US" sz="2000" i="1" dirty="0" smtClean="0">
                <a:solidFill>
                  <a:srgbClr val="FF0000"/>
                </a:solidFill>
              </a:rPr>
              <a:t>E</a:t>
            </a:r>
            <a:r>
              <a:rPr lang="en-US" sz="2000" baseline="-25000" dirty="0" smtClean="0">
                <a:solidFill>
                  <a:srgbClr val="FF0000"/>
                </a:solidFill>
              </a:rPr>
              <a:t>0</a:t>
            </a:r>
            <a:r>
              <a:rPr lang="en-US" sz="2000" dirty="0" smtClean="0">
                <a:solidFill>
                  <a:srgbClr val="FF0000"/>
                </a:solidFill>
              </a:rPr>
              <a:t> at the surface:</a:t>
            </a:r>
            <a:endParaRPr lang="en-US" sz="2000" dirty="0">
              <a:solidFill>
                <a:srgbClr val="FF0000"/>
              </a:solidFill>
            </a:endParaRPr>
          </a:p>
        </p:txBody>
      </p:sp>
      <p:sp>
        <p:nvSpPr>
          <p:cNvPr id="8" name="TextBox 7"/>
          <p:cNvSpPr txBox="1"/>
          <p:nvPr/>
        </p:nvSpPr>
        <p:spPr>
          <a:xfrm>
            <a:off x="228600" y="4495800"/>
            <a:ext cx="3381154" cy="400110"/>
          </a:xfrm>
          <a:prstGeom prst="rect">
            <a:avLst/>
          </a:prstGeom>
          <a:noFill/>
        </p:spPr>
        <p:txBody>
          <a:bodyPr wrap="none" rtlCol="0">
            <a:spAutoFit/>
          </a:bodyPr>
          <a:lstStyle/>
          <a:p>
            <a:r>
              <a:rPr lang="en-US" sz="2000" dirty="0" smtClean="0">
                <a:solidFill>
                  <a:srgbClr val="FF0000"/>
                </a:solidFill>
              </a:rPr>
              <a:t>Total current crossing </a:t>
            </a:r>
            <a:r>
              <a:rPr lang="en-US" sz="2000" i="1" dirty="0" err="1" smtClean="0">
                <a:solidFill>
                  <a:srgbClr val="FF0000"/>
                </a:solidFill>
              </a:rPr>
              <a:t>y</a:t>
            </a:r>
            <a:r>
              <a:rPr lang="en-US" sz="2000" dirty="0" err="1" smtClean="0">
                <a:solidFill>
                  <a:srgbClr val="FF0000"/>
                </a:solidFill>
              </a:rPr>
              <a:t>-</a:t>
            </a:r>
            <a:r>
              <a:rPr lang="en-US" sz="2000" i="1" dirty="0" err="1" smtClean="0">
                <a:solidFill>
                  <a:srgbClr val="FF0000"/>
                </a:solidFill>
              </a:rPr>
              <a:t>z</a:t>
            </a:r>
            <a:r>
              <a:rPr lang="en-US" sz="2000" dirty="0" smtClean="0">
                <a:solidFill>
                  <a:srgbClr val="FF0000"/>
                </a:solidFill>
              </a:rPr>
              <a:t> plane:</a:t>
            </a:r>
            <a:endParaRPr lang="en-US" sz="2000" dirty="0">
              <a:solidFill>
                <a:srgbClr val="FF0000"/>
              </a:solidFill>
            </a:endParaRPr>
          </a:p>
        </p:txBody>
      </p:sp>
      <p:pic>
        <p:nvPicPr>
          <p:cNvPr id="27650" name="Picture 2"/>
          <p:cNvPicPr>
            <a:picLocks noChangeAspect="1" noChangeArrowheads="1"/>
          </p:cNvPicPr>
          <p:nvPr/>
        </p:nvPicPr>
        <p:blipFill>
          <a:blip r:embed="rId2" cstate="print"/>
          <a:srcRect/>
          <a:stretch>
            <a:fillRect/>
          </a:stretch>
        </p:blipFill>
        <p:spPr bwMode="auto">
          <a:xfrm>
            <a:off x="6934200" y="3200400"/>
            <a:ext cx="4078630" cy="1981200"/>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152400" y="4876800"/>
            <a:ext cx="4191000" cy="1920875"/>
          </a:xfrm>
          <a:prstGeom prst="rect">
            <a:avLst/>
          </a:prstGeom>
          <a:noFill/>
          <a:ln w="9525">
            <a:noFill/>
            <a:miter lim="800000"/>
            <a:headEnd/>
            <a:tailEnd/>
          </a:ln>
        </p:spPr>
      </p:pic>
      <p:pic>
        <p:nvPicPr>
          <p:cNvPr id="27652" name="Picture 4"/>
          <p:cNvPicPr>
            <a:picLocks noGrp="1" noChangeAspect="1" noChangeArrowheads="1"/>
          </p:cNvPicPr>
          <p:nvPr>
            <p:ph sz="quarter" idx="1"/>
          </p:nvPr>
        </p:nvPicPr>
        <p:blipFill>
          <a:blip r:embed="rId4" cstate="print"/>
          <a:srcRect/>
          <a:stretch>
            <a:fillRect/>
          </a:stretch>
        </p:blipFill>
        <p:spPr bwMode="auto">
          <a:xfrm>
            <a:off x="4648385" y="0"/>
            <a:ext cx="4419415" cy="6858000"/>
          </a:xfrm>
          <a:prstGeom prst="rect">
            <a:avLst/>
          </a:prstGeom>
          <a:noFill/>
          <a:ln w="9525">
            <a:noFill/>
            <a:miter lim="800000"/>
            <a:headEnd/>
            <a:tailEnd/>
          </a:ln>
        </p:spPr>
      </p:pic>
      <p:pic>
        <p:nvPicPr>
          <p:cNvPr id="9" name="Picture 2"/>
          <p:cNvPicPr>
            <a:picLocks noChangeAspect="1" noChangeArrowheads="1"/>
          </p:cNvPicPr>
          <p:nvPr/>
        </p:nvPicPr>
        <p:blipFill>
          <a:blip r:embed="rId2" cstate="print"/>
          <a:srcRect/>
          <a:stretch>
            <a:fillRect/>
          </a:stretch>
        </p:blipFill>
        <p:spPr bwMode="auto">
          <a:xfrm>
            <a:off x="57148" y="2057400"/>
            <a:ext cx="5176723" cy="2514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cstate="print"/>
          <a:srcRect/>
          <a:stretch>
            <a:fillRect/>
          </a:stretch>
        </p:blipFill>
        <p:spPr bwMode="auto">
          <a:xfrm>
            <a:off x="5068316" y="533400"/>
            <a:ext cx="4075683" cy="63246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Surface Impedance</a:t>
            </a:r>
            <a:endParaRPr lang="en-US" dirty="0"/>
          </a:p>
        </p:txBody>
      </p:sp>
      <p:pic>
        <p:nvPicPr>
          <p:cNvPr id="28674" name="Picture 2"/>
          <p:cNvPicPr>
            <a:picLocks noGrp="1" noChangeAspect="1" noChangeArrowheads="1"/>
          </p:cNvPicPr>
          <p:nvPr>
            <p:ph sz="quarter" idx="1"/>
          </p:nvPr>
        </p:nvPicPr>
        <p:blipFill>
          <a:blip r:embed="rId3" cstate="print"/>
          <a:srcRect/>
          <a:stretch>
            <a:fillRect/>
          </a:stretch>
        </p:blipFill>
        <p:spPr bwMode="auto">
          <a:xfrm>
            <a:off x="0" y="1219200"/>
            <a:ext cx="4921406" cy="4927806"/>
          </a:xfrm>
          <a:prstGeom prst="rect">
            <a:avLst/>
          </a:prstGeom>
          <a:noFill/>
          <a:ln w="9525">
            <a:noFill/>
            <a:miter lim="800000"/>
            <a:headEnd/>
            <a:tailEnd/>
          </a:ln>
        </p:spPr>
      </p:pic>
      <p:sp>
        <p:nvSpPr>
          <p:cNvPr id="5" name="TextBox 4"/>
          <p:cNvSpPr txBox="1"/>
          <p:nvPr/>
        </p:nvSpPr>
        <p:spPr>
          <a:xfrm>
            <a:off x="381001" y="6172200"/>
            <a:ext cx="4572000" cy="646331"/>
          </a:xfrm>
          <a:prstGeom prst="rect">
            <a:avLst/>
          </a:prstGeom>
          <a:noFill/>
        </p:spPr>
        <p:txBody>
          <a:bodyPr wrap="square" rtlCol="0">
            <a:spAutoFit/>
          </a:bodyPr>
          <a:lstStyle/>
          <a:p>
            <a:r>
              <a:rPr lang="en-US" dirty="0" smtClean="0">
                <a:solidFill>
                  <a:srgbClr val="FF0000"/>
                </a:solidFill>
              </a:rPr>
              <a:t>Thus, conductor is equivalent to a resistor in series with an inductor.</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 Resistance of Coaxial Cable</a:t>
            </a:r>
            <a:endParaRPr lang="en-US" dirty="0"/>
          </a:p>
        </p:txBody>
      </p:sp>
      <p:sp>
        <p:nvSpPr>
          <p:cNvPr id="5" name="TextBox 4"/>
          <p:cNvSpPr txBox="1"/>
          <p:nvPr/>
        </p:nvSpPr>
        <p:spPr>
          <a:xfrm>
            <a:off x="304801" y="1524000"/>
            <a:ext cx="4267199" cy="2862322"/>
          </a:xfrm>
          <a:prstGeom prst="rect">
            <a:avLst/>
          </a:prstGeom>
          <a:noFill/>
        </p:spPr>
        <p:txBody>
          <a:bodyPr wrap="square" rtlCol="0">
            <a:spAutoFit/>
          </a:bodyPr>
          <a:lstStyle/>
          <a:p>
            <a:r>
              <a:rPr lang="en-US" sz="2000" dirty="0" smtClean="0">
                <a:solidFill>
                  <a:srgbClr val="FF0000"/>
                </a:solidFill>
              </a:rPr>
              <a:t>Since in the ac case, most of the current flows through a very thin skin along the outside of the inner conductor and along the inside of the outer conductor, we can use the results of the planar conductor to figure out the resistance of the coax. The procedure leads to the following expression for the resistance per unit length:</a:t>
            </a:r>
            <a:endParaRPr lang="en-US" sz="2000" dirty="0">
              <a:solidFill>
                <a:srgbClr val="FF0000"/>
              </a:solidFill>
            </a:endParaRPr>
          </a:p>
        </p:txBody>
      </p:sp>
      <p:pic>
        <p:nvPicPr>
          <p:cNvPr id="29698" name="Picture 2"/>
          <p:cNvPicPr>
            <a:picLocks noChangeAspect="1" noChangeArrowheads="1"/>
          </p:cNvPicPr>
          <p:nvPr/>
        </p:nvPicPr>
        <p:blipFill>
          <a:blip r:embed="rId2" cstate="print"/>
          <a:srcRect/>
          <a:stretch>
            <a:fillRect/>
          </a:stretch>
        </p:blipFill>
        <p:spPr bwMode="auto">
          <a:xfrm>
            <a:off x="228601" y="4495800"/>
            <a:ext cx="4483239" cy="768314"/>
          </a:xfrm>
          <a:prstGeom prst="rect">
            <a:avLst/>
          </a:prstGeom>
          <a:noFill/>
          <a:ln w="9525">
            <a:noFill/>
            <a:miter lim="800000"/>
            <a:headEnd/>
            <a:tailEnd/>
          </a:ln>
        </p:spPr>
      </p:pic>
      <p:pic>
        <p:nvPicPr>
          <p:cNvPr id="29699" name="Picture 3"/>
          <p:cNvPicPr>
            <a:picLocks noGrp="1" noChangeAspect="1" noChangeArrowheads="1"/>
          </p:cNvPicPr>
          <p:nvPr>
            <p:ph sz="quarter" idx="1"/>
          </p:nvPr>
        </p:nvPicPr>
        <p:blipFill>
          <a:blip r:embed="rId3" cstate="print"/>
          <a:srcRect/>
          <a:stretch>
            <a:fillRect/>
          </a:stretch>
        </p:blipFill>
        <p:spPr bwMode="auto">
          <a:xfrm>
            <a:off x="4533243" y="2362200"/>
            <a:ext cx="4573314" cy="4495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od76.tiff"/>
          <p:cNvPicPr>
            <a:picLocks noGrp="1" noChangeAspect="1"/>
          </p:cNvPicPr>
          <p:nvPr>
            <p:ph sz="quarter" idx="1"/>
          </p:nvPr>
        </p:nvPicPr>
        <p:blipFill>
          <a:blip r:embed="rId2">
            <a:extLst>
              <a:ext uri="{28A0092B-C50C-407E-A947-70E740481C1C}">
                <a14:useLocalDpi xmlns:a14="http://schemas.microsoft.com/office/drawing/2010/main" val="0"/>
              </a:ext>
            </a:extLst>
          </a:blip>
          <a:srcRect t="-3469" b="-3469"/>
          <a:stretch>
            <a:fillRect/>
          </a:stretch>
        </p:blipFill>
        <p:spPr>
          <a:xfrm>
            <a:off x="152400" y="1447800"/>
            <a:ext cx="8836152" cy="4872271"/>
          </a:xfrm>
        </p:spPr>
      </p:pic>
    </p:spTree>
    <p:extLst>
      <p:ext uri="{BB962C8B-B14F-4D97-AF65-F5344CB8AC3E}">
        <p14:creationId xmlns:p14="http://schemas.microsoft.com/office/powerpoint/2010/main" val="2102771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Density</a:t>
            </a:r>
            <a:endParaRPr lang="en-US" dirty="0"/>
          </a:p>
        </p:txBody>
      </p:sp>
      <p:sp>
        <p:nvSpPr>
          <p:cNvPr id="5" name="TextBox 4"/>
          <p:cNvSpPr txBox="1"/>
          <p:nvPr/>
        </p:nvSpPr>
        <p:spPr>
          <a:xfrm>
            <a:off x="152400" y="1752600"/>
            <a:ext cx="2108269" cy="461665"/>
          </a:xfrm>
          <a:prstGeom prst="rect">
            <a:avLst/>
          </a:prstGeom>
          <a:noFill/>
        </p:spPr>
        <p:txBody>
          <a:bodyPr wrap="none" rtlCol="0">
            <a:spAutoFit/>
          </a:bodyPr>
          <a:lstStyle/>
          <a:p>
            <a:r>
              <a:rPr lang="en-US" sz="2400" dirty="0" smtClean="0">
                <a:solidFill>
                  <a:srgbClr val="FF0000"/>
                </a:solidFill>
              </a:rPr>
              <a:t>Poynting vector:</a:t>
            </a:r>
            <a:endParaRPr lang="en-US" sz="2400" dirty="0">
              <a:solidFill>
                <a:srgbClr val="FF0000"/>
              </a:solidFill>
            </a:endParaRPr>
          </a:p>
        </p:txBody>
      </p:sp>
      <p:sp>
        <p:nvSpPr>
          <p:cNvPr id="7" name="TextBox 6"/>
          <p:cNvSpPr txBox="1"/>
          <p:nvPr/>
        </p:nvSpPr>
        <p:spPr>
          <a:xfrm>
            <a:off x="152400" y="3124200"/>
            <a:ext cx="3832149" cy="461665"/>
          </a:xfrm>
          <a:prstGeom prst="rect">
            <a:avLst/>
          </a:prstGeom>
          <a:noFill/>
        </p:spPr>
        <p:txBody>
          <a:bodyPr wrap="none" rtlCol="0">
            <a:spAutoFit/>
          </a:bodyPr>
          <a:lstStyle/>
          <a:p>
            <a:r>
              <a:rPr lang="en-US" sz="2400" dirty="0" smtClean="0">
                <a:solidFill>
                  <a:srgbClr val="FF0000"/>
                </a:solidFill>
              </a:rPr>
              <a:t>Total power intercepted by A: </a:t>
            </a:r>
            <a:endParaRPr lang="en-US" sz="2400" dirty="0">
              <a:solidFill>
                <a:srgbClr val="FF0000"/>
              </a:solidFill>
            </a:endParaRPr>
          </a:p>
        </p:txBody>
      </p:sp>
      <p:sp>
        <p:nvSpPr>
          <p:cNvPr id="10" name="TextBox 9"/>
          <p:cNvSpPr txBox="1"/>
          <p:nvPr/>
        </p:nvSpPr>
        <p:spPr>
          <a:xfrm>
            <a:off x="152400" y="5181600"/>
            <a:ext cx="3760915" cy="461665"/>
          </a:xfrm>
          <a:prstGeom prst="rect">
            <a:avLst/>
          </a:prstGeom>
          <a:noFill/>
        </p:spPr>
        <p:txBody>
          <a:bodyPr wrap="none" rtlCol="0">
            <a:spAutoFit/>
          </a:bodyPr>
          <a:lstStyle/>
          <a:p>
            <a:r>
              <a:rPr lang="en-US" sz="2400" dirty="0" smtClean="0">
                <a:solidFill>
                  <a:srgbClr val="FF0000"/>
                </a:solidFill>
              </a:rPr>
              <a:t>Time-average power density:</a:t>
            </a:r>
            <a:endParaRPr lang="en-US" sz="2400" dirty="0">
              <a:solidFill>
                <a:srgbClr val="FF0000"/>
              </a:solidFill>
            </a:endParaRPr>
          </a:p>
        </p:txBody>
      </p:sp>
      <p:pic>
        <p:nvPicPr>
          <p:cNvPr id="30722" name="Picture 2"/>
          <p:cNvPicPr>
            <a:picLocks noGrp="1" noChangeAspect="1" noChangeArrowheads="1"/>
          </p:cNvPicPr>
          <p:nvPr>
            <p:ph sz="quarter" idx="1"/>
          </p:nvPr>
        </p:nvPicPr>
        <p:blipFill>
          <a:blip r:embed="rId2" cstate="print"/>
          <a:srcRect/>
          <a:stretch>
            <a:fillRect/>
          </a:stretch>
        </p:blipFill>
        <p:spPr bwMode="auto">
          <a:xfrm>
            <a:off x="228600" y="2209473"/>
            <a:ext cx="2590800" cy="368300"/>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381000" y="3505200"/>
            <a:ext cx="2762250" cy="870900"/>
          </a:xfrm>
          <a:prstGeom prst="rect">
            <a:avLst/>
          </a:prstGeom>
          <a:noFill/>
          <a:ln w="9525">
            <a:noFill/>
            <a:miter lim="800000"/>
            <a:headEnd/>
            <a:tailEnd/>
          </a:ln>
        </p:spPr>
      </p:pic>
      <p:pic>
        <p:nvPicPr>
          <p:cNvPr id="30724" name="Picture 4"/>
          <p:cNvPicPr>
            <a:picLocks noChangeAspect="1" noChangeArrowheads="1"/>
          </p:cNvPicPr>
          <p:nvPr/>
        </p:nvPicPr>
        <p:blipFill>
          <a:blip r:embed="rId4" cstate="print"/>
          <a:srcRect/>
          <a:stretch>
            <a:fillRect/>
          </a:stretch>
        </p:blipFill>
        <p:spPr bwMode="auto">
          <a:xfrm>
            <a:off x="304800" y="5715000"/>
            <a:ext cx="4343400" cy="709127"/>
          </a:xfrm>
          <a:prstGeom prst="rect">
            <a:avLst/>
          </a:prstGeom>
          <a:noFill/>
          <a:ln w="9525">
            <a:noFill/>
            <a:miter lim="800000"/>
            <a:headEnd/>
            <a:tailEnd/>
          </a:ln>
        </p:spPr>
      </p:pic>
      <p:pic>
        <p:nvPicPr>
          <p:cNvPr id="30725" name="Picture 5"/>
          <p:cNvPicPr>
            <a:picLocks noChangeAspect="1" noChangeArrowheads="1"/>
          </p:cNvPicPr>
          <p:nvPr/>
        </p:nvPicPr>
        <p:blipFill>
          <a:blip r:embed="rId5" cstate="print"/>
          <a:srcRect/>
          <a:stretch>
            <a:fillRect/>
          </a:stretch>
        </p:blipFill>
        <p:spPr bwMode="auto">
          <a:xfrm>
            <a:off x="4267200" y="2438400"/>
            <a:ext cx="4224184" cy="26717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153400" cy="990600"/>
          </a:xfrm>
        </p:spPr>
        <p:txBody>
          <a:bodyPr>
            <a:normAutofit fontScale="90000"/>
          </a:bodyPr>
          <a:lstStyle/>
          <a:p>
            <a:r>
              <a:rPr lang="en-US" dirty="0" smtClean="0"/>
              <a:t>Power Density Carried by Plane Wave</a:t>
            </a:r>
            <a:endParaRPr lang="en-US" dirty="0"/>
          </a:p>
        </p:txBody>
      </p:sp>
      <p:sp>
        <p:nvSpPr>
          <p:cNvPr id="8" name="TextBox 7"/>
          <p:cNvSpPr txBox="1"/>
          <p:nvPr/>
        </p:nvSpPr>
        <p:spPr>
          <a:xfrm>
            <a:off x="304800" y="1676400"/>
            <a:ext cx="3945161" cy="461665"/>
          </a:xfrm>
          <a:prstGeom prst="rect">
            <a:avLst/>
          </a:prstGeom>
          <a:noFill/>
        </p:spPr>
        <p:txBody>
          <a:bodyPr wrap="none" rtlCol="0">
            <a:spAutoFit/>
          </a:bodyPr>
          <a:lstStyle/>
          <a:p>
            <a:r>
              <a:rPr lang="en-US" sz="2400" dirty="0" smtClean="0">
                <a:solidFill>
                  <a:srgbClr val="FF0000"/>
                </a:solidFill>
              </a:rPr>
              <a:t>For a plane wave with </a:t>
            </a:r>
            <a:r>
              <a:rPr lang="en-US" sz="2400" b="1" dirty="0" smtClean="0">
                <a:solidFill>
                  <a:srgbClr val="FF0000"/>
                </a:solidFill>
              </a:rPr>
              <a:t>E</a:t>
            </a:r>
            <a:r>
              <a:rPr lang="en-US" sz="2400" dirty="0" smtClean="0">
                <a:solidFill>
                  <a:srgbClr val="FF0000"/>
                </a:solidFill>
              </a:rPr>
              <a:t> field :</a:t>
            </a:r>
            <a:endParaRPr lang="en-US" sz="2400" dirty="0">
              <a:solidFill>
                <a:srgbClr val="FF0000"/>
              </a:solidFill>
            </a:endParaRPr>
          </a:p>
        </p:txBody>
      </p:sp>
      <p:sp>
        <p:nvSpPr>
          <p:cNvPr id="9" name="TextBox 8"/>
          <p:cNvSpPr txBox="1"/>
          <p:nvPr/>
        </p:nvSpPr>
        <p:spPr>
          <a:xfrm>
            <a:off x="228600" y="3657600"/>
            <a:ext cx="6358682" cy="461665"/>
          </a:xfrm>
          <a:prstGeom prst="rect">
            <a:avLst/>
          </a:prstGeom>
          <a:noFill/>
        </p:spPr>
        <p:txBody>
          <a:bodyPr wrap="none" rtlCol="0">
            <a:spAutoFit/>
          </a:bodyPr>
          <a:lstStyle/>
          <a:p>
            <a:r>
              <a:rPr lang="en-US" sz="2400" dirty="0" smtClean="0">
                <a:solidFill>
                  <a:srgbClr val="FF0000"/>
                </a:solidFill>
              </a:rPr>
              <a:t>the average power density carried by the wave is:</a:t>
            </a:r>
            <a:endParaRPr lang="en-US" sz="2400" dirty="0">
              <a:solidFill>
                <a:srgbClr val="FF0000"/>
              </a:solidFill>
            </a:endParaRPr>
          </a:p>
        </p:txBody>
      </p:sp>
      <p:pic>
        <p:nvPicPr>
          <p:cNvPr id="31746" name="Picture 2"/>
          <p:cNvPicPr>
            <a:picLocks noChangeAspect="1" noChangeArrowheads="1"/>
          </p:cNvPicPr>
          <p:nvPr/>
        </p:nvPicPr>
        <p:blipFill>
          <a:blip r:embed="rId2" cstate="print"/>
          <a:srcRect/>
          <a:stretch>
            <a:fillRect/>
          </a:stretch>
        </p:blipFill>
        <p:spPr bwMode="auto">
          <a:xfrm>
            <a:off x="381001" y="2133601"/>
            <a:ext cx="4114799" cy="1120903"/>
          </a:xfrm>
          <a:prstGeom prst="rect">
            <a:avLst/>
          </a:prstGeom>
          <a:noFill/>
          <a:ln w="9525">
            <a:noFill/>
            <a:miter lim="800000"/>
            <a:headEnd/>
            <a:tailEnd/>
          </a:ln>
        </p:spPr>
      </p:pic>
      <p:pic>
        <p:nvPicPr>
          <p:cNvPr id="31747" name="Picture 3"/>
          <p:cNvPicPr>
            <a:picLocks noGrp="1" noChangeAspect="1" noChangeArrowheads="1"/>
          </p:cNvPicPr>
          <p:nvPr>
            <p:ph sz="quarter" idx="1"/>
          </p:nvPr>
        </p:nvPicPr>
        <p:blipFill>
          <a:blip r:embed="rId3" cstate="print"/>
          <a:srcRect/>
          <a:stretch>
            <a:fillRect/>
          </a:stretch>
        </p:blipFill>
        <p:spPr bwMode="auto">
          <a:xfrm>
            <a:off x="457200" y="4343387"/>
            <a:ext cx="4572000" cy="22161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524000"/>
            <a:ext cx="4915528" cy="400110"/>
          </a:xfrm>
          <a:prstGeom prst="rect">
            <a:avLst/>
          </a:prstGeom>
          <a:noFill/>
        </p:spPr>
        <p:txBody>
          <a:bodyPr wrap="none" rtlCol="0">
            <a:spAutoFit/>
          </a:bodyPr>
          <a:lstStyle/>
          <a:p>
            <a:r>
              <a:rPr lang="en-US" sz="2000" dirty="0" smtClean="0">
                <a:solidFill>
                  <a:srgbClr val="FF0000"/>
                </a:solidFill>
              </a:rPr>
              <a:t>For a plane wave travelling in a </a:t>
            </a:r>
            <a:r>
              <a:rPr lang="en-US" sz="2000" dirty="0" err="1" smtClean="0">
                <a:solidFill>
                  <a:srgbClr val="FF0000"/>
                </a:solidFill>
              </a:rPr>
              <a:t>lossy</a:t>
            </a:r>
            <a:r>
              <a:rPr lang="en-US" sz="2000" dirty="0" smtClean="0">
                <a:solidFill>
                  <a:srgbClr val="FF0000"/>
                </a:solidFill>
              </a:rPr>
              <a:t> medium:</a:t>
            </a:r>
            <a:endParaRPr lang="en-US" sz="2000" dirty="0">
              <a:solidFill>
                <a:srgbClr val="FF0000"/>
              </a:solidFill>
            </a:endParaRPr>
          </a:p>
        </p:txBody>
      </p:sp>
      <p:sp>
        <p:nvSpPr>
          <p:cNvPr id="9" name="TextBox 8"/>
          <p:cNvSpPr txBox="1"/>
          <p:nvPr/>
        </p:nvSpPr>
        <p:spPr>
          <a:xfrm>
            <a:off x="0" y="3867090"/>
            <a:ext cx="2338826" cy="400110"/>
          </a:xfrm>
          <a:prstGeom prst="rect">
            <a:avLst/>
          </a:prstGeom>
          <a:noFill/>
        </p:spPr>
        <p:txBody>
          <a:bodyPr wrap="none" rtlCol="0">
            <a:spAutoFit/>
          </a:bodyPr>
          <a:lstStyle/>
          <a:p>
            <a:r>
              <a:rPr lang="en-US" sz="2000" dirty="0" smtClean="0">
                <a:solidFill>
                  <a:srgbClr val="FF0000"/>
                </a:solidFill>
              </a:rPr>
              <a:t>the power density is :</a:t>
            </a:r>
            <a:endParaRPr lang="en-US" sz="2000" dirty="0">
              <a:solidFill>
                <a:srgbClr val="FF0000"/>
              </a:solidFill>
            </a:endParaRPr>
          </a:p>
        </p:txBody>
      </p:sp>
      <p:pic>
        <p:nvPicPr>
          <p:cNvPr id="32770" name="Picture 2"/>
          <p:cNvPicPr>
            <a:picLocks noGrp="1" noChangeAspect="1" noChangeArrowheads="1"/>
          </p:cNvPicPr>
          <p:nvPr>
            <p:ph sz="quarter" idx="1"/>
          </p:nvPr>
        </p:nvPicPr>
        <p:blipFill>
          <a:blip r:embed="rId2" cstate="print"/>
          <a:srcRect/>
          <a:stretch>
            <a:fillRect/>
          </a:stretch>
        </p:blipFill>
        <p:spPr bwMode="auto">
          <a:xfrm>
            <a:off x="87312" y="1911890"/>
            <a:ext cx="4560888" cy="182191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Plane Wave in </a:t>
            </a:r>
            <a:r>
              <a:rPr lang="en-US" dirty="0" err="1" smtClean="0"/>
              <a:t>Lossy</a:t>
            </a:r>
            <a:r>
              <a:rPr lang="en-US" dirty="0" smtClean="0"/>
              <a:t> Medium</a:t>
            </a:r>
            <a:endParaRPr lang="en-US" dirty="0"/>
          </a:p>
        </p:txBody>
      </p:sp>
      <p:pic>
        <p:nvPicPr>
          <p:cNvPr id="32771" name="Picture 3"/>
          <p:cNvPicPr>
            <a:picLocks noChangeAspect="1" noChangeArrowheads="1"/>
          </p:cNvPicPr>
          <p:nvPr/>
        </p:nvPicPr>
        <p:blipFill>
          <a:blip r:embed="rId3" cstate="print"/>
          <a:srcRect/>
          <a:stretch>
            <a:fillRect/>
          </a:stretch>
        </p:blipFill>
        <p:spPr bwMode="auto">
          <a:xfrm>
            <a:off x="76199" y="4343400"/>
            <a:ext cx="4643159" cy="1371600"/>
          </a:xfrm>
          <a:prstGeom prst="rect">
            <a:avLst/>
          </a:prstGeom>
          <a:noFill/>
          <a:ln w="9525">
            <a:noFill/>
            <a:miter lim="800000"/>
            <a:headEnd/>
            <a:tailEnd/>
          </a:ln>
        </p:spPr>
      </p:pic>
      <p:pic>
        <p:nvPicPr>
          <p:cNvPr id="32772" name="Picture 4"/>
          <p:cNvPicPr>
            <a:picLocks noChangeAspect="1" noChangeArrowheads="1"/>
          </p:cNvPicPr>
          <p:nvPr/>
        </p:nvPicPr>
        <p:blipFill>
          <a:blip r:embed="rId4" cstate="print"/>
          <a:srcRect/>
          <a:stretch>
            <a:fillRect/>
          </a:stretch>
        </p:blipFill>
        <p:spPr bwMode="auto">
          <a:xfrm>
            <a:off x="4876800" y="3886200"/>
            <a:ext cx="3652838" cy="867744"/>
          </a:xfrm>
          <a:prstGeom prst="rect">
            <a:avLst/>
          </a:prstGeom>
          <a:noFill/>
          <a:ln w="9525">
            <a:noFill/>
            <a:miter lim="800000"/>
            <a:headEnd/>
            <a:tailEnd/>
          </a:ln>
        </p:spPr>
      </p:pic>
      <p:pic>
        <p:nvPicPr>
          <p:cNvPr id="32773" name="Picture 5"/>
          <p:cNvPicPr>
            <a:picLocks noChangeAspect="1" noChangeArrowheads="1"/>
          </p:cNvPicPr>
          <p:nvPr/>
        </p:nvPicPr>
        <p:blipFill>
          <a:blip r:embed="rId5" cstate="print"/>
          <a:srcRect/>
          <a:stretch>
            <a:fillRect/>
          </a:stretch>
        </p:blipFill>
        <p:spPr bwMode="auto">
          <a:xfrm>
            <a:off x="4800600" y="4876800"/>
            <a:ext cx="4010025" cy="726753"/>
          </a:xfrm>
          <a:prstGeom prst="rect">
            <a:avLst/>
          </a:prstGeom>
          <a:noFill/>
          <a:ln w="9525">
            <a:noFill/>
            <a:miter lim="800000"/>
            <a:headEnd/>
            <a:tailEnd/>
          </a:ln>
        </p:spPr>
      </p:pic>
      <p:pic>
        <p:nvPicPr>
          <p:cNvPr id="32774" name="Picture 6"/>
          <p:cNvPicPr>
            <a:picLocks noChangeAspect="1" noChangeArrowheads="1"/>
          </p:cNvPicPr>
          <p:nvPr/>
        </p:nvPicPr>
        <p:blipFill>
          <a:blip r:embed="rId6" cstate="print"/>
          <a:srcRect/>
          <a:stretch>
            <a:fillRect/>
          </a:stretch>
        </p:blipFill>
        <p:spPr bwMode="auto">
          <a:xfrm>
            <a:off x="1600200" y="6019800"/>
            <a:ext cx="5486400" cy="616503"/>
          </a:xfrm>
          <a:prstGeom prst="rect">
            <a:avLst/>
          </a:prstGeom>
          <a:noFill/>
          <a:ln w="9525">
            <a:noFill/>
            <a:miter lim="800000"/>
            <a:headEnd/>
            <a:tailEnd/>
          </a:ln>
        </p:spPr>
      </p:pic>
      <p:sp>
        <p:nvSpPr>
          <p:cNvPr id="10" name="Rectangle 9"/>
          <p:cNvSpPr/>
          <p:nvPr/>
        </p:nvSpPr>
        <p:spPr>
          <a:xfrm>
            <a:off x="1524000" y="5943600"/>
            <a:ext cx="5715000" cy="8382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sz="quarter" idx="1"/>
          </p:nvPr>
        </p:nvPicPr>
        <p:blipFill>
          <a:blip r:embed="rId2" cstate="print"/>
          <a:srcRect/>
          <a:stretch>
            <a:fillRect/>
          </a:stretch>
        </p:blipFill>
        <p:spPr bwMode="auto">
          <a:xfrm>
            <a:off x="0" y="45023"/>
            <a:ext cx="6019800" cy="1749169"/>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115509" y="1966911"/>
            <a:ext cx="5828091" cy="4172383"/>
          </a:xfrm>
          <a:prstGeom prst="rect">
            <a:avLst/>
          </a:prstGeom>
          <a:noFill/>
          <a:ln w="9525">
            <a:noFill/>
            <a:miter lim="800000"/>
            <a:headEnd/>
            <a:tailEnd/>
          </a:ln>
        </p:spPr>
      </p:pic>
      <p:pic>
        <p:nvPicPr>
          <p:cNvPr id="33796" name="Picture 4"/>
          <p:cNvPicPr>
            <a:picLocks noChangeAspect="1" noChangeArrowheads="1"/>
          </p:cNvPicPr>
          <p:nvPr/>
        </p:nvPicPr>
        <p:blipFill>
          <a:blip r:embed="rId4" cstate="print"/>
          <a:srcRect/>
          <a:stretch>
            <a:fillRect/>
          </a:stretch>
        </p:blipFill>
        <p:spPr bwMode="auto">
          <a:xfrm>
            <a:off x="5098660" y="3429000"/>
            <a:ext cx="4045340" cy="31242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Summary</a:t>
            </a:r>
            <a:endParaRPr lang="en-US"/>
          </a:p>
        </p:txBody>
      </p:sp>
      <p:pic>
        <p:nvPicPr>
          <p:cNvPr id="34818" name="Picture 2"/>
          <p:cNvPicPr>
            <a:picLocks noGrp="1" noChangeAspect="1" noChangeArrowheads="1"/>
          </p:cNvPicPr>
          <p:nvPr>
            <p:ph sz="quarter" idx="1"/>
          </p:nvPr>
        </p:nvPicPr>
        <p:blipFill>
          <a:blip r:embed="rId2" cstate="print"/>
          <a:srcRect/>
          <a:stretch>
            <a:fillRect/>
          </a:stretch>
        </p:blipFill>
        <p:spPr bwMode="auto">
          <a:xfrm>
            <a:off x="673861" y="1600200"/>
            <a:ext cx="7796279" cy="5257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Wave Equations</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76199" y="3200400"/>
            <a:ext cx="4347287" cy="3657600"/>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4626698" y="1600200"/>
            <a:ext cx="4441102" cy="4648200"/>
          </a:xfrm>
          <a:prstGeom prst="rect">
            <a:avLst/>
          </a:prstGeom>
          <a:noFill/>
          <a:ln w="9525">
            <a:noFill/>
            <a:miter lim="800000"/>
            <a:headEnd/>
            <a:tailEnd/>
          </a:ln>
        </p:spPr>
      </p:pic>
      <p:pic>
        <p:nvPicPr>
          <p:cNvPr id="6" name="Picture 5" descr="eq7.6.tiff"/>
          <p:cNvPicPr>
            <a:picLocks noChangeAspect="1"/>
          </p:cNvPicPr>
          <p:nvPr/>
        </p:nvPicPr>
        <p:blipFill>
          <a:blip r:embed="rId4"/>
          <a:stretch>
            <a:fillRect/>
          </a:stretch>
        </p:blipFill>
        <p:spPr>
          <a:xfrm>
            <a:off x="609600" y="1600200"/>
            <a:ext cx="3276600" cy="158656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Lossless Media</a:t>
            </a:r>
            <a:endParaRPr lang="en-US" dirty="0"/>
          </a:p>
        </p:txBody>
      </p:sp>
      <p:sp>
        <p:nvSpPr>
          <p:cNvPr id="3" name="Content Placeholder 2"/>
          <p:cNvSpPr>
            <a:spLocks noGrp="1"/>
          </p:cNvSpPr>
          <p:nvPr>
            <p:ph sz="quarter" idx="1"/>
          </p:nvPr>
        </p:nvSpPr>
        <p:spPr>
          <a:xfrm>
            <a:off x="0" y="1600200"/>
            <a:ext cx="8991600" cy="4495800"/>
          </a:xfrm>
        </p:spPr>
        <p:txBody>
          <a:bodyPr/>
          <a:lstStyle/>
          <a:p>
            <a:pPr>
              <a:buNone/>
            </a:pPr>
            <a:r>
              <a:rPr lang="en-US" dirty="0" smtClean="0"/>
              <a:t>If the medium is </a:t>
            </a:r>
            <a:r>
              <a:rPr lang="en-US" b="1" i="1" dirty="0" err="1" smtClean="0">
                <a:solidFill>
                  <a:srgbClr val="FF0000"/>
                </a:solidFill>
              </a:rPr>
              <a:t>nonconducting</a:t>
            </a:r>
            <a:r>
              <a:rPr lang="en-US" b="1" i="1" dirty="0" smtClean="0"/>
              <a:t> </a:t>
            </a:r>
            <a:r>
              <a:rPr lang="en-US" b="1" dirty="0" smtClean="0"/>
              <a:t>(</a:t>
            </a:r>
            <a:r>
              <a:rPr lang="en-US" b="1" dirty="0" err="1" smtClean="0"/>
              <a:t>σ</a:t>
            </a:r>
            <a:r>
              <a:rPr lang="en-US" b="1" dirty="0" smtClean="0"/>
              <a:t> = 0), </a:t>
            </a:r>
            <a:r>
              <a:rPr lang="en-US" dirty="0" smtClean="0"/>
              <a:t>the wave does not suffer any attenuation as it travels and hence the medium is said to be </a:t>
            </a:r>
            <a:r>
              <a:rPr lang="en-US" b="1" i="1" dirty="0" smtClean="0">
                <a:solidFill>
                  <a:srgbClr val="FF0000"/>
                </a:solidFill>
              </a:rPr>
              <a:t>lossless.</a:t>
            </a:r>
            <a:endParaRPr lang="en-US" dirty="0">
              <a:solidFill>
                <a:srgbClr val="FF0000"/>
              </a:solidFill>
            </a:endParaRPr>
          </a:p>
        </p:txBody>
      </p:sp>
      <p:pic>
        <p:nvPicPr>
          <p:cNvPr id="7170" name="Picture 2"/>
          <p:cNvPicPr>
            <a:picLocks noChangeAspect="1" noChangeArrowheads="1"/>
          </p:cNvPicPr>
          <p:nvPr/>
        </p:nvPicPr>
        <p:blipFill>
          <a:blip r:embed="rId2" cstate="print"/>
          <a:srcRect/>
          <a:stretch>
            <a:fillRect/>
          </a:stretch>
        </p:blipFill>
        <p:spPr bwMode="auto">
          <a:xfrm>
            <a:off x="533400" y="3200399"/>
            <a:ext cx="5943600" cy="3128211"/>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r>
              <a:rPr lang="en-US" dirty="0" smtClean="0"/>
              <a:t>Uniform Plane Wave</a:t>
            </a:r>
            <a:endParaRPr lang="en-US" dirty="0"/>
          </a:p>
        </p:txBody>
      </p:sp>
      <p:sp>
        <p:nvSpPr>
          <p:cNvPr id="6" name="TextBox 5"/>
          <p:cNvSpPr txBox="1"/>
          <p:nvPr/>
        </p:nvSpPr>
        <p:spPr>
          <a:xfrm>
            <a:off x="47244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7244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5720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7724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5029200" y="4495800"/>
            <a:ext cx="184666" cy="369332"/>
          </a:xfrm>
          <a:prstGeom prst="rect">
            <a:avLst/>
          </a:prstGeom>
          <a:noFill/>
        </p:spPr>
        <p:txBody>
          <a:bodyPr wrap="none" rtlCol="0">
            <a:spAutoFit/>
          </a:bodyPr>
          <a:lstStyle/>
          <a:p>
            <a:r>
              <a:rPr lang="en-US" dirty="0" smtClean="0">
                <a:solidFill>
                  <a:srgbClr val="FF0000"/>
                </a:solidFill>
              </a:rPr>
              <a:t> </a:t>
            </a:r>
            <a:endParaRPr lang="en-US" dirty="0"/>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pic>
        <p:nvPicPr>
          <p:cNvPr id="8194" name="Picture 2"/>
          <p:cNvPicPr>
            <a:picLocks noGrp="1" noChangeAspect="1" noChangeArrowheads="1"/>
          </p:cNvPicPr>
          <p:nvPr>
            <p:ph sz="quarter" idx="1"/>
          </p:nvPr>
        </p:nvPicPr>
        <p:blipFill>
          <a:blip r:embed="rId2" cstate="print"/>
          <a:srcRect/>
          <a:stretch>
            <a:fillRect/>
          </a:stretch>
        </p:blipFill>
        <p:spPr bwMode="auto">
          <a:xfrm>
            <a:off x="1447800" y="990600"/>
            <a:ext cx="6785143" cy="9113494"/>
          </a:xfrm>
          <a:prstGeom prst="rect">
            <a:avLst/>
          </a:prstGeom>
          <a:noFill/>
          <a:ln w="9525">
            <a:noFill/>
            <a:miter lim="800000"/>
            <a:headEnd/>
            <a:tailEnd/>
          </a:ln>
        </p:spPr>
      </p:pic>
      <p:sp>
        <p:nvSpPr>
          <p:cNvPr id="16" name="TextBox 15"/>
          <p:cNvSpPr txBox="1"/>
          <p:nvPr/>
        </p:nvSpPr>
        <p:spPr>
          <a:xfrm>
            <a:off x="82296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r>
              <a:rPr lang="en-US" dirty="0" smtClean="0"/>
              <a:t>Uniform Plane Wave</a:t>
            </a:r>
            <a:endParaRPr lang="en-US" dirty="0"/>
          </a:p>
        </p:txBody>
      </p:sp>
      <p:sp>
        <p:nvSpPr>
          <p:cNvPr id="6" name="TextBox 5"/>
          <p:cNvSpPr txBox="1"/>
          <p:nvPr/>
        </p:nvSpPr>
        <p:spPr>
          <a:xfrm>
            <a:off x="152400" y="4114800"/>
            <a:ext cx="2892664" cy="369332"/>
          </a:xfrm>
          <a:prstGeom prst="rect">
            <a:avLst/>
          </a:prstGeom>
          <a:noFill/>
        </p:spPr>
        <p:txBody>
          <a:bodyPr wrap="none" rtlCol="0">
            <a:spAutoFit/>
          </a:bodyPr>
          <a:lstStyle/>
          <a:p>
            <a:r>
              <a:rPr lang="en-US" dirty="0" smtClean="0">
                <a:solidFill>
                  <a:srgbClr val="FF0000"/>
                </a:solidFill>
              </a:rPr>
              <a:t>General Form of the Solution:</a:t>
            </a:r>
            <a:endParaRPr lang="en-US" dirty="0">
              <a:solidFill>
                <a:srgbClr val="FF0000"/>
              </a:solidFill>
            </a:endParaRPr>
          </a:p>
        </p:txBody>
      </p:sp>
      <p:sp>
        <p:nvSpPr>
          <p:cNvPr id="8" name="TextBox 7"/>
          <p:cNvSpPr txBox="1"/>
          <p:nvPr/>
        </p:nvSpPr>
        <p:spPr>
          <a:xfrm>
            <a:off x="152400" y="5029200"/>
            <a:ext cx="3536019" cy="369332"/>
          </a:xfrm>
          <a:prstGeom prst="rect">
            <a:avLst/>
          </a:prstGeom>
          <a:noFill/>
        </p:spPr>
        <p:txBody>
          <a:bodyPr wrap="none" rtlCol="0">
            <a:spAutoFit/>
          </a:bodyPr>
          <a:lstStyle/>
          <a:p>
            <a:r>
              <a:rPr lang="en-US" dirty="0" smtClean="0">
                <a:solidFill>
                  <a:srgbClr val="FF0000"/>
                </a:solidFill>
              </a:rPr>
              <a:t>For a wave travelling along +</a:t>
            </a:r>
            <a:r>
              <a:rPr lang="en-US" dirty="0" err="1" smtClean="0">
                <a:solidFill>
                  <a:srgbClr val="FF0000"/>
                </a:solidFill>
              </a:rPr>
              <a:t>z</a:t>
            </a:r>
            <a:r>
              <a:rPr lang="en-US" dirty="0" smtClean="0">
                <a:solidFill>
                  <a:srgbClr val="FF0000"/>
                </a:solidFill>
              </a:rPr>
              <a:t> only:</a:t>
            </a:r>
            <a:endParaRPr lang="en-US" dirty="0">
              <a:solidFill>
                <a:srgbClr val="FF0000"/>
              </a:solidFill>
            </a:endParaRPr>
          </a:p>
        </p:txBody>
      </p:sp>
      <p:sp>
        <p:nvSpPr>
          <p:cNvPr id="10" name="TextBox 9"/>
          <p:cNvSpPr txBox="1"/>
          <p:nvPr/>
        </p:nvSpPr>
        <p:spPr>
          <a:xfrm>
            <a:off x="5105400" y="3124200"/>
            <a:ext cx="1481858" cy="369332"/>
          </a:xfrm>
          <a:prstGeom prst="rect">
            <a:avLst/>
          </a:prstGeom>
          <a:noFill/>
        </p:spPr>
        <p:txBody>
          <a:bodyPr wrap="none" rtlCol="0">
            <a:spAutoFit/>
          </a:bodyPr>
          <a:lstStyle/>
          <a:p>
            <a:r>
              <a:rPr lang="en-US" dirty="0" smtClean="0"/>
              <a:t>Application of</a:t>
            </a:r>
            <a:endParaRPr lang="en-US" dirty="0"/>
          </a:p>
        </p:txBody>
      </p:sp>
      <p:sp>
        <p:nvSpPr>
          <p:cNvPr id="11" name="TextBox 10"/>
          <p:cNvSpPr txBox="1"/>
          <p:nvPr/>
        </p:nvSpPr>
        <p:spPr>
          <a:xfrm>
            <a:off x="8284300" y="3124200"/>
            <a:ext cx="783500" cy="369332"/>
          </a:xfrm>
          <a:prstGeom prst="rect">
            <a:avLst/>
          </a:prstGeom>
          <a:noFill/>
        </p:spPr>
        <p:txBody>
          <a:bodyPr wrap="none" rtlCol="0">
            <a:spAutoFit/>
          </a:bodyPr>
          <a:lstStyle/>
          <a:p>
            <a:r>
              <a:rPr lang="en-US" dirty="0" smtClean="0"/>
              <a:t>yields:</a:t>
            </a:r>
            <a:endParaRPr lang="en-US" dirty="0"/>
          </a:p>
        </p:txBody>
      </p:sp>
      <p:sp>
        <p:nvSpPr>
          <p:cNvPr id="14" name="TextBox 13"/>
          <p:cNvSpPr txBox="1"/>
          <p:nvPr/>
        </p:nvSpPr>
        <p:spPr>
          <a:xfrm>
            <a:off x="5029200" y="4495800"/>
            <a:ext cx="3420039" cy="369332"/>
          </a:xfrm>
          <a:prstGeom prst="rect">
            <a:avLst/>
          </a:prstGeom>
          <a:noFill/>
        </p:spPr>
        <p:txBody>
          <a:bodyPr wrap="none" rtlCol="0">
            <a:spAutoFit/>
          </a:bodyPr>
          <a:lstStyle/>
          <a:p>
            <a:r>
              <a:rPr lang="en-US" dirty="0" smtClean="0">
                <a:solidFill>
                  <a:srgbClr val="FF0000"/>
                </a:solidFill>
              </a:rPr>
              <a:t>Summary: </a:t>
            </a:r>
            <a:r>
              <a:rPr lang="en-US" dirty="0" smtClean="0"/>
              <a:t>This is a plane wave with</a:t>
            </a:r>
            <a:endParaRPr lang="en-US" dirty="0"/>
          </a:p>
        </p:txBody>
      </p:sp>
      <p:sp>
        <p:nvSpPr>
          <p:cNvPr id="17" name="TextBox 16"/>
          <p:cNvSpPr txBox="1"/>
          <p:nvPr/>
        </p:nvSpPr>
        <p:spPr>
          <a:xfrm>
            <a:off x="5162107" y="6248400"/>
            <a:ext cx="552893" cy="369332"/>
          </a:xfrm>
          <a:prstGeom prst="rect">
            <a:avLst/>
          </a:prstGeom>
          <a:noFill/>
        </p:spPr>
        <p:txBody>
          <a:bodyPr wrap="none" rtlCol="0">
            <a:spAutoFit/>
          </a:bodyPr>
          <a:lstStyle/>
          <a:p>
            <a:r>
              <a:rPr lang="en-US" dirty="0" smtClean="0"/>
              <a:t>with</a:t>
            </a:r>
            <a:endParaRPr lang="en-US" dirty="0"/>
          </a:p>
        </p:txBody>
      </p:sp>
      <p:pic>
        <p:nvPicPr>
          <p:cNvPr id="8195" name="Picture 3"/>
          <p:cNvPicPr>
            <a:picLocks noChangeAspect="1" noChangeArrowheads="1"/>
          </p:cNvPicPr>
          <p:nvPr/>
        </p:nvPicPr>
        <p:blipFill>
          <a:blip r:embed="rId2" cstate="print"/>
          <a:srcRect/>
          <a:stretch>
            <a:fillRect/>
          </a:stretch>
        </p:blipFill>
        <p:spPr bwMode="auto">
          <a:xfrm>
            <a:off x="76200" y="4495800"/>
            <a:ext cx="4572000" cy="366155"/>
          </a:xfrm>
          <a:prstGeom prst="rect">
            <a:avLst/>
          </a:prstGeom>
          <a:noFill/>
          <a:ln w="9525">
            <a:noFill/>
            <a:miter lim="800000"/>
            <a:headEnd/>
            <a:tailEnd/>
          </a:ln>
        </p:spPr>
      </p:pic>
      <p:pic>
        <p:nvPicPr>
          <p:cNvPr id="8196" name="Picture 4"/>
          <p:cNvPicPr>
            <a:picLocks noChangeAspect="1" noChangeArrowheads="1"/>
          </p:cNvPicPr>
          <p:nvPr/>
        </p:nvPicPr>
        <p:blipFill>
          <a:blip r:embed="rId3" cstate="print"/>
          <a:srcRect/>
          <a:stretch>
            <a:fillRect/>
          </a:stretch>
        </p:blipFill>
        <p:spPr bwMode="auto">
          <a:xfrm>
            <a:off x="609600" y="5486400"/>
            <a:ext cx="2653144" cy="360304"/>
          </a:xfrm>
          <a:prstGeom prst="rect">
            <a:avLst/>
          </a:prstGeom>
          <a:noFill/>
          <a:ln w="9525">
            <a:noFill/>
            <a:miter lim="800000"/>
            <a:headEnd/>
            <a:tailEnd/>
          </a:ln>
        </p:spPr>
      </p:pic>
      <p:pic>
        <p:nvPicPr>
          <p:cNvPr id="8197" name="Picture 5"/>
          <p:cNvPicPr>
            <a:picLocks noChangeAspect="1" noChangeArrowheads="1"/>
          </p:cNvPicPr>
          <p:nvPr/>
        </p:nvPicPr>
        <p:blipFill>
          <a:blip r:embed="rId4" cstate="print"/>
          <a:srcRect/>
          <a:stretch>
            <a:fillRect/>
          </a:stretch>
        </p:blipFill>
        <p:spPr bwMode="auto">
          <a:xfrm>
            <a:off x="6553200" y="3124200"/>
            <a:ext cx="1782341" cy="421187"/>
          </a:xfrm>
          <a:prstGeom prst="rect">
            <a:avLst/>
          </a:prstGeom>
          <a:noFill/>
          <a:ln w="9525">
            <a:noFill/>
            <a:miter lim="800000"/>
            <a:headEnd/>
            <a:tailEnd/>
          </a:ln>
        </p:spPr>
      </p:pic>
      <p:pic>
        <p:nvPicPr>
          <p:cNvPr id="8198" name="Picture 6"/>
          <p:cNvPicPr>
            <a:picLocks noChangeAspect="1" noChangeArrowheads="1"/>
          </p:cNvPicPr>
          <p:nvPr/>
        </p:nvPicPr>
        <p:blipFill>
          <a:blip r:embed="rId5" cstate="print"/>
          <a:srcRect/>
          <a:stretch>
            <a:fillRect/>
          </a:stretch>
        </p:blipFill>
        <p:spPr bwMode="auto">
          <a:xfrm>
            <a:off x="5410200" y="3657600"/>
            <a:ext cx="3437318" cy="609599"/>
          </a:xfrm>
          <a:prstGeom prst="rect">
            <a:avLst/>
          </a:prstGeom>
          <a:noFill/>
          <a:ln w="9525">
            <a:noFill/>
            <a:miter lim="800000"/>
            <a:headEnd/>
            <a:tailEnd/>
          </a:ln>
        </p:spPr>
      </p:pic>
      <p:pic>
        <p:nvPicPr>
          <p:cNvPr id="8199" name="Picture 7"/>
          <p:cNvPicPr>
            <a:picLocks noChangeAspect="1" noChangeArrowheads="1"/>
          </p:cNvPicPr>
          <p:nvPr/>
        </p:nvPicPr>
        <p:blipFill>
          <a:blip r:embed="rId6" cstate="print"/>
          <a:srcRect/>
          <a:stretch>
            <a:fillRect/>
          </a:stretch>
        </p:blipFill>
        <p:spPr bwMode="auto">
          <a:xfrm>
            <a:off x="5791200" y="4876800"/>
            <a:ext cx="3056135" cy="1066800"/>
          </a:xfrm>
          <a:prstGeom prst="rect">
            <a:avLst/>
          </a:prstGeom>
          <a:noFill/>
          <a:ln w="9525">
            <a:noFill/>
            <a:miter lim="800000"/>
            <a:headEnd/>
            <a:tailEnd/>
          </a:ln>
        </p:spPr>
      </p:pic>
      <p:pic>
        <p:nvPicPr>
          <p:cNvPr id="8200" name="Picture 8"/>
          <p:cNvPicPr>
            <a:picLocks noChangeAspect="1" noChangeArrowheads="1"/>
          </p:cNvPicPr>
          <p:nvPr/>
        </p:nvPicPr>
        <p:blipFill>
          <a:blip r:embed="rId7" cstate="print"/>
          <a:srcRect/>
          <a:stretch>
            <a:fillRect/>
          </a:stretch>
        </p:blipFill>
        <p:spPr bwMode="auto">
          <a:xfrm>
            <a:off x="5867400" y="6115946"/>
            <a:ext cx="3033713" cy="665854"/>
          </a:xfrm>
          <a:prstGeom prst="rect">
            <a:avLst/>
          </a:prstGeom>
          <a:noFill/>
          <a:ln w="9525">
            <a:noFill/>
            <a:miter lim="800000"/>
            <a:headEnd/>
            <a:tailEnd/>
          </a:ln>
        </p:spPr>
      </p:pic>
      <p:pic>
        <p:nvPicPr>
          <p:cNvPr id="18" name="Content Placeholder 17" descr="eq7.23.tiff"/>
          <p:cNvPicPr>
            <a:picLocks noGrp="1" noChangeAspect="1"/>
          </p:cNvPicPr>
          <p:nvPr>
            <p:ph sz="quarter" idx="1"/>
          </p:nvPr>
        </p:nvPicPr>
        <p:blipFill>
          <a:blip r:embed="rId8"/>
          <a:srcRect t="-6113" b="-6113"/>
          <a:stretch>
            <a:fillRect/>
          </a:stretch>
        </p:blipFill>
        <p:spPr>
          <a:xfrm>
            <a:off x="0" y="1295400"/>
            <a:ext cx="5113148" cy="2819400"/>
          </a:xfrm>
        </p:spPr>
      </p:pic>
      <p:sp>
        <p:nvSpPr>
          <p:cNvPr id="19" name="Rectangle 18"/>
          <p:cNvSpPr/>
          <p:nvPr/>
        </p:nvSpPr>
        <p:spPr>
          <a:xfrm>
            <a:off x="4953000" y="4495800"/>
            <a:ext cx="4038600" cy="23622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17103</TotalTime>
  <Words>655</Words>
  <Application>Microsoft Macintosh PowerPoint</Application>
  <PresentationFormat>On-screen Show (4:3)</PresentationFormat>
  <Paragraphs>136</Paragraphs>
  <Slides>59</Slides>
  <Notes>2</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Median</vt:lpstr>
      <vt:lpstr>7. Plane Wave Propagation</vt:lpstr>
      <vt:lpstr>Chapter 7 Overview</vt:lpstr>
      <vt:lpstr>PowerPoint Presentation</vt:lpstr>
      <vt:lpstr>Maxwell’s Equations</vt:lpstr>
      <vt:lpstr>Complex Permittivity</vt:lpstr>
      <vt:lpstr>Wave Equations</vt:lpstr>
      <vt:lpstr>Lossless Media</vt:lpstr>
      <vt:lpstr>Uniform Plane Wave</vt:lpstr>
      <vt:lpstr>Uniform Plane Wave</vt:lpstr>
      <vt:lpstr>   </vt:lpstr>
      <vt:lpstr>   </vt:lpstr>
      <vt:lpstr>PowerPoint Presentation</vt:lpstr>
      <vt:lpstr>PowerPoint Presentation</vt:lpstr>
      <vt:lpstr>PowerPoint Presentation</vt:lpstr>
      <vt:lpstr>Directional Relation Between E and H</vt:lpstr>
      <vt:lpstr>PowerPoint Presentation</vt:lpstr>
      <vt:lpstr> Wave decomposition </vt:lpstr>
      <vt:lpstr>Tech Brief 13:  RFID Tags</vt:lpstr>
      <vt:lpstr>Overall System View</vt:lpstr>
      <vt:lpstr>RFID Tag Communication</vt:lpstr>
      <vt:lpstr>RFID Tag Frequencies</vt:lpstr>
      <vt:lpstr>Wave Polarization</vt:lpstr>
      <vt:lpstr>Polarization State</vt:lpstr>
      <vt:lpstr>Linear Polarization: </vt:lpstr>
      <vt:lpstr>Polarization Handedness</vt:lpstr>
      <vt:lpstr>LH Circular Polarization:  </vt:lpstr>
      <vt:lpstr>RH Circular Polarization:  </vt:lpstr>
      <vt:lpstr>PowerPoint Presentation</vt:lpstr>
      <vt:lpstr>Example 7-2 cont.</vt:lpstr>
      <vt:lpstr>Example 7-2 cont.</vt:lpstr>
      <vt:lpstr>Elliptical Polarization: General Case</vt:lpstr>
      <vt:lpstr>PowerPoint Presentation</vt:lpstr>
      <vt:lpstr>PowerPoint Presentation</vt:lpstr>
      <vt:lpstr>PowerPoint Presentation</vt:lpstr>
      <vt:lpstr>PowerPoint Presentation</vt:lpstr>
      <vt:lpstr>Tech Brief 7:  LCD</vt:lpstr>
      <vt:lpstr>Operation of a Single Pixel</vt:lpstr>
      <vt:lpstr>LCD 2-D Array</vt:lpstr>
      <vt:lpstr>Lossy Media</vt:lpstr>
      <vt:lpstr>Lossy Media</vt:lpstr>
      <vt:lpstr>Attenuation</vt:lpstr>
      <vt:lpstr>Attenuation</vt:lpstr>
      <vt:lpstr>Low and High Frequency Approximations</vt:lpstr>
      <vt:lpstr>Example 7-4:  Plane Wave in Seawater</vt:lpstr>
      <vt:lpstr>Example 7-4:  Plane Wave in Seawater</vt:lpstr>
      <vt:lpstr>Example 7-4:  Plane Wave in Seawater</vt:lpstr>
      <vt:lpstr>Example 7-4:  Plane Wave in Seawater</vt:lpstr>
      <vt:lpstr>Example 7-4:  Plane Wave in Seawater</vt:lpstr>
      <vt:lpstr>PowerPoint Presentation</vt:lpstr>
      <vt:lpstr>dc vs ac Current Flow in Conductors</vt:lpstr>
      <vt:lpstr>Linear Conductor</vt:lpstr>
      <vt:lpstr>Surface Impedance</vt:lpstr>
      <vt:lpstr>ac Resistance of Coaxial Cable</vt:lpstr>
      <vt:lpstr>PowerPoint Presentation</vt:lpstr>
      <vt:lpstr>Power Density</vt:lpstr>
      <vt:lpstr>Power Density Carried by Plane Wave</vt:lpstr>
      <vt:lpstr>Plane Wave in Lossy Medium</vt:lpstr>
      <vt:lpstr>PowerPoint Presentation</vt:lpstr>
      <vt:lpstr> Summary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EECS 215: Introduction to Circuits</dc:title>
  <dc:creator>jphilli</dc:creator>
  <cp:lastModifiedBy>Fawwaz Ulaby</cp:lastModifiedBy>
  <cp:revision>116</cp:revision>
  <dcterms:created xsi:type="dcterms:W3CDTF">2010-03-29T13:07:50Z</dcterms:created>
  <dcterms:modified xsi:type="dcterms:W3CDTF">2014-09-05T16:19:00Z</dcterms:modified>
</cp:coreProperties>
</file>