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68"/>
  </p:notesMasterIdLst>
  <p:sldIdLst>
    <p:sldId id="256" r:id="rId2"/>
    <p:sldId id="326" r:id="rId3"/>
    <p:sldId id="327" r:id="rId4"/>
    <p:sldId id="329" r:id="rId5"/>
    <p:sldId id="328" r:id="rId6"/>
    <p:sldId id="330" r:id="rId7"/>
    <p:sldId id="331" r:id="rId8"/>
    <p:sldId id="332" r:id="rId9"/>
    <p:sldId id="333" r:id="rId10"/>
    <p:sldId id="334" r:id="rId11"/>
    <p:sldId id="335" r:id="rId12"/>
    <p:sldId id="388" r:id="rId13"/>
    <p:sldId id="336" r:id="rId14"/>
    <p:sldId id="337" r:id="rId15"/>
    <p:sldId id="338" r:id="rId16"/>
    <p:sldId id="383" r:id="rId17"/>
    <p:sldId id="339" r:id="rId18"/>
    <p:sldId id="384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89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85" r:id="rId36"/>
    <p:sldId id="355" r:id="rId37"/>
    <p:sldId id="356" r:id="rId38"/>
    <p:sldId id="386" r:id="rId39"/>
    <p:sldId id="357" r:id="rId40"/>
    <p:sldId id="358" r:id="rId41"/>
    <p:sldId id="359" r:id="rId42"/>
    <p:sldId id="390" r:id="rId43"/>
    <p:sldId id="360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7" r:id="rId59"/>
    <p:sldId id="375" r:id="rId60"/>
    <p:sldId id="376" r:id="rId61"/>
    <p:sldId id="378" r:id="rId62"/>
    <p:sldId id="379" r:id="rId63"/>
    <p:sldId id="380" r:id="rId64"/>
    <p:sldId id="381" r:id="rId65"/>
    <p:sldId id="387" r:id="rId66"/>
    <p:sldId id="382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4" y="-5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notesMaster" Target="notesMasters/notesMaster1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0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29.tiff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png"/><Relationship Id="rId3" Type="http://schemas.openxmlformats.org/officeDocument/2006/relationships/image" Target="../media/image12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2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038600"/>
            <a:ext cx="8610600" cy="1828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8. Wave Reflection &amp; Transmission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7e Applied EM by Ulaby and </a:t>
            </a:r>
            <a:r>
              <a:rPr lang="en-US" sz="2800" dirty="0" err="1"/>
              <a:t>Ravaioli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9840"/>
            <a:ext cx="7924800" cy="495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76200"/>
            <a:ext cx="88392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Analogy of Normal Incidence to Transmission Lines</a:t>
            </a:r>
            <a:endParaRPr lang="en-US" sz="3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958" y="838201"/>
            <a:ext cx="346404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006904"/>
            <a:ext cx="8991600" cy="381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5303" y="1447800"/>
            <a:ext cx="4827697" cy="131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286000"/>
            <a:ext cx="3460394" cy="271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3733800" cy="990600"/>
          </a:xfrm>
        </p:spPr>
        <p:txBody>
          <a:bodyPr/>
          <a:lstStyle/>
          <a:p>
            <a:r>
              <a:rPr lang="en-US" dirty="0" smtClean="0"/>
              <a:t>Power Transfer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140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Medium 1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419600"/>
            <a:ext cx="14079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Medium 2</a:t>
            </a:r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1" y="1913804"/>
            <a:ext cx="3505200" cy="237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876800"/>
            <a:ext cx="4291012" cy="183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9475" y="5029200"/>
            <a:ext cx="3795925" cy="1676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8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4" b="-2704"/>
          <a:stretch>
            <a:fillRect/>
          </a:stretch>
        </p:blipFill>
        <p:spPr>
          <a:xfrm>
            <a:off x="152400" y="1447800"/>
            <a:ext cx="8836152" cy="4872271"/>
          </a:xfrm>
        </p:spPr>
      </p:pic>
    </p:spTree>
    <p:extLst>
      <p:ext uri="{BB962C8B-B14F-4D97-AF65-F5344CB8AC3E}">
        <p14:creationId xmlns:p14="http://schemas.microsoft.com/office/powerpoint/2010/main" val="1103200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926"/>
            <a:ext cx="6910388" cy="321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505200"/>
            <a:ext cx="5791200" cy="321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458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159752" cy="990600"/>
          </a:xfrm>
        </p:spPr>
        <p:txBody>
          <a:bodyPr/>
          <a:lstStyle/>
          <a:p>
            <a:r>
              <a:rPr lang="en-US" dirty="0" smtClean="0"/>
              <a:t>Example 8-1:  </a:t>
            </a:r>
            <a:r>
              <a:rPr lang="en-US" dirty="0" smtClean="0">
                <a:solidFill>
                  <a:srgbClr val="FF0000"/>
                </a:solidFill>
              </a:rPr>
              <a:t>Radar </a:t>
            </a:r>
            <a:r>
              <a:rPr lang="en-US" dirty="0" err="1" smtClean="0">
                <a:solidFill>
                  <a:srgbClr val="FF0000"/>
                </a:solidFill>
              </a:rPr>
              <a:t>Radome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8.6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51044" r="-51044"/>
          <a:stretch>
            <a:fillRect/>
          </a:stretch>
        </p:blipFill>
        <p:spPr>
          <a:xfrm>
            <a:off x="2514600" y="1600200"/>
            <a:ext cx="8610600" cy="4747902"/>
          </a:xfrm>
        </p:spPr>
      </p:pic>
      <p:sp>
        <p:nvSpPr>
          <p:cNvPr id="6" name="TextBox 5"/>
          <p:cNvSpPr txBox="1"/>
          <p:nvPr/>
        </p:nvSpPr>
        <p:spPr>
          <a:xfrm>
            <a:off x="228600" y="1752600"/>
            <a:ext cx="449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From transmission lines, since Media 1 and 3 are the same (air), no net reflection will occur at </a:t>
            </a:r>
            <a:r>
              <a:rPr lang="en-US" sz="2000" i="1" dirty="0" smtClean="0">
                <a:solidFill>
                  <a:srgbClr val="FF0000"/>
                </a:solidFill>
              </a:rPr>
              <a:t>z </a:t>
            </a:r>
            <a:r>
              <a:rPr lang="en-US" sz="2000" dirty="0" smtClean="0">
                <a:solidFill>
                  <a:srgbClr val="FF0000"/>
                </a:solidFill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sz="2000" i="1" dirty="0" smtClean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 if the </a:t>
            </a:r>
            <a:r>
              <a:rPr lang="en-US" sz="2000" dirty="0" err="1" smtClean="0">
                <a:solidFill>
                  <a:srgbClr val="FF0000"/>
                </a:solidFill>
              </a:rPr>
              <a:t>radome</a:t>
            </a:r>
            <a:r>
              <a:rPr lang="en-US" sz="2000" dirty="0" smtClean="0">
                <a:solidFill>
                  <a:srgbClr val="FF0000"/>
                </a:solidFill>
              </a:rPr>
              <a:t> thickness is an integer  multiple of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" name="Picture 7" descr="ex8.1c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467364"/>
            <a:ext cx="5219333" cy="1866636"/>
          </a:xfrm>
          <a:prstGeom prst="rect">
            <a:avLst/>
          </a:prstGeom>
        </p:spPr>
      </p:pic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280" y="3471512"/>
            <a:ext cx="2895600" cy="228601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2743200"/>
            <a:ext cx="304800" cy="29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ex8.2a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6781799" cy="6800689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077200" y="62484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8-2 cont.</a:t>
            </a:r>
            <a:endParaRPr lang="en-US" dirty="0"/>
          </a:p>
        </p:txBody>
      </p:sp>
      <p:pic>
        <p:nvPicPr>
          <p:cNvPr id="4" name="Content Placeholder 3" descr="ex8.2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52760" r="-52760"/>
          <a:stretch>
            <a:fillRect/>
          </a:stretch>
        </p:blipFill>
        <p:spPr>
          <a:xfrm>
            <a:off x="-2057400" y="838200"/>
            <a:ext cx="10917264" cy="60198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943600" cy="664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9248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723346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457200"/>
            <a:ext cx="3772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8-3 (cont.)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962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152400"/>
            <a:ext cx="8153400" cy="990600"/>
          </a:xfrm>
        </p:spPr>
        <p:txBody>
          <a:bodyPr/>
          <a:lstStyle/>
          <a:p>
            <a:r>
              <a:rPr lang="en-US" dirty="0" smtClean="0"/>
              <a:t>Example 8-3 (cont.)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914400"/>
            <a:ext cx="2514599" cy="31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202" y="1262094"/>
            <a:ext cx="3134198" cy="231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81400"/>
            <a:ext cx="549103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59329" y="1524000"/>
            <a:ext cx="3684671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4" name="Content Placeholder 3" descr="ch8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68" b="-7968"/>
          <a:stretch>
            <a:fillRect/>
          </a:stretch>
        </p:blipFill>
        <p:spPr>
          <a:xfrm>
            <a:off x="-30700" y="1371600"/>
            <a:ext cx="9140952" cy="504033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Snell’s Laws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040" y="1600200"/>
            <a:ext cx="5962760" cy="513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Angles of Incidence, Reflection &amp; Refraction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790404"/>
            <a:ext cx="8153400" cy="4115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Nonmagnetic Media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1752600"/>
            <a:ext cx="2764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Index of refraction </a:t>
            </a:r>
            <a:r>
              <a:rPr lang="en-US" sz="2400" i="1" dirty="0" err="1" smtClean="0">
                <a:solidFill>
                  <a:srgbClr val="FF0000"/>
                </a:solidFill>
              </a:rPr>
              <a:t>n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2328" y="2362200"/>
            <a:ext cx="653934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48008"/>
            <a:ext cx="5105400" cy="656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Refraction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the refraction angle is 90 degrees, the corresponding incidence angle is called the </a:t>
            </a:r>
            <a:r>
              <a:rPr lang="en-US" sz="2400" dirty="0" smtClean="0">
                <a:solidFill>
                  <a:srgbClr val="FF0000"/>
                </a:solidFill>
              </a:rPr>
              <a:t>critical angle.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932029"/>
            <a:ext cx="3886200" cy="154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9908"/>
            <a:ext cx="5943599" cy="107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6020554" cy="47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286000"/>
            <a:ext cx="4038600" cy="29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Fiber</a:t>
            </a:r>
            <a:endParaRPr lang="en-US" dirty="0"/>
          </a:p>
        </p:txBody>
      </p:sp>
      <p:pic>
        <p:nvPicPr>
          <p:cNvPr id="2150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1"/>
            <a:ext cx="8975112" cy="244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495800"/>
            <a:ext cx="705494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 Dispersion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4343400"/>
            <a:ext cx="2419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Highest data rate: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690887"/>
            <a:ext cx="9067800" cy="222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5105400"/>
            <a:ext cx="653003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8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85" r="-1585"/>
          <a:stretch>
            <a:fillRect/>
          </a:stretch>
        </p:blipFill>
        <p:spPr>
          <a:xfrm>
            <a:off x="152400" y="1600200"/>
            <a:ext cx="8531352" cy="4704203"/>
          </a:xfrm>
        </p:spPr>
      </p:pic>
    </p:spTree>
    <p:extLst>
      <p:ext uri="{BB962C8B-B14F-4D97-AF65-F5344CB8AC3E}">
        <p14:creationId xmlns:p14="http://schemas.microsoft.com/office/powerpoint/2010/main" val="1946508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3830" y="190500"/>
            <a:ext cx="6550970" cy="663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Oblique Incidence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6172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Plane of incidence </a:t>
            </a:r>
            <a:r>
              <a:rPr lang="en-US" sz="2400" b="1" i="1" dirty="0" smtClean="0">
                <a:solidFill>
                  <a:schemeClr val="tx2"/>
                </a:solidFill>
              </a:rPr>
              <a:t>is defined as the plane containing the normal to the boundary and the  direction of propagation of the incident wave (x-y plane in the figure). 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579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wave of arbitrary polarization may be described as the superposition of two orthogonally polarized waves, one with its electric field parallel to the plane of incidence (</a:t>
            </a:r>
            <a:r>
              <a:rPr lang="en-US" sz="2400" b="1" i="1" dirty="0" smtClean="0">
                <a:solidFill>
                  <a:srgbClr val="FF0000"/>
                </a:solidFill>
              </a:rPr>
              <a:t>parallel polarization</a:t>
            </a:r>
            <a:r>
              <a:rPr lang="en-US" sz="2400" dirty="0" smtClean="0"/>
              <a:t>)</a:t>
            </a:r>
            <a:r>
              <a:rPr lang="en-US" sz="2400" b="1" i="1" dirty="0" smtClean="0"/>
              <a:t> </a:t>
            </a:r>
            <a:r>
              <a:rPr lang="en-US" sz="2400" dirty="0" smtClean="0"/>
              <a:t>and the other with its electric field perpendicular to the plane of incidence (</a:t>
            </a:r>
            <a:r>
              <a:rPr lang="en-US" sz="2400" b="1" i="1" dirty="0" smtClean="0">
                <a:solidFill>
                  <a:srgbClr val="FF0000"/>
                </a:solidFill>
              </a:rPr>
              <a:t>perpendicular polarization</a:t>
            </a:r>
            <a:r>
              <a:rPr lang="en-US" sz="2400" dirty="0" smtClean="0"/>
              <a:t>).</a:t>
            </a:r>
            <a:endParaRPr lang="en-US" sz="24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970" y="88871"/>
            <a:ext cx="2691430" cy="67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575" y="1600200"/>
            <a:ext cx="581696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 Refraction at Boundaries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57400" y="1905000"/>
            <a:ext cx="327378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Radiation by antenna </a:t>
            </a:r>
            <a:r>
              <a:rPr lang="en-US" dirty="0" smtClean="0"/>
              <a:t>(Chapter 9)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rot="10800000" flipV="1">
            <a:off x="1600200" y="2286000"/>
            <a:ext cx="4572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78104" y="2362200"/>
            <a:ext cx="477931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propagation in lossless medium </a:t>
            </a:r>
            <a:r>
              <a:rPr lang="en-US" dirty="0" smtClean="0"/>
              <a:t>(Chapter 7)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10800000" flipV="1">
            <a:off x="2971800" y="27432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5800" y="4230469"/>
            <a:ext cx="26670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propagation in lossy medium</a:t>
            </a:r>
            <a:r>
              <a:rPr lang="en-US" dirty="0" smtClean="0"/>
              <a:t> (Chapter 7)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429000" y="4191006"/>
            <a:ext cx="1219200" cy="3092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9600" y="5105400"/>
            <a:ext cx="297709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Antenna reception </a:t>
            </a:r>
            <a:r>
              <a:rPr lang="en-US" dirty="0" smtClean="0"/>
              <a:t>(Chapter 9)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581400" y="48006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9800" y="2819400"/>
            <a:ext cx="2590800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refraction </a:t>
            </a:r>
            <a:r>
              <a:rPr lang="en-US" dirty="0" smtClean="0"/>
              <a:t>across a boundary (</a:t>
            </a:r>
            <a:r>
              <a:rPr lang="en-US" dirty="0" smtClean="0">
                <a:solidFill>
                  <a:srgbClr val="FF0000"/>
                </a:solidFill>
              </a:rPr>
              <a:t>this chapter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 flipV="1">
            <a:off x="4267200" y="2895600"/>
            <a:ext cx="16764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Perpendicular </a:t>
            </a:r>
            <a:br>
              <a:rPr lang="en-US" sz="3200" dirty="0" smtClean="0"/>
            </a:br>
            <a:r>
              <a:rPr lang="en-US" sz="3200" dirty="0" smtClean="0"/>
              <a:t>Polarization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886200"/>
            <a:ext cx="21747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For a wave incident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505200"/>
            <a:ext cx="1652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/>
                </a:solidFill>
              </a:rPr>
              <a:t>Incident Wave</a:t>
            </a:r>
            <a:endParaRPr lang="en-US" sz="20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5726668"/>
            <a:ext cx="163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From the figure: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4648200"/>
            <a:ext cx="79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Hence: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052" y="0"/>
            <a:ext cx="665994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4267200"/>
            <a:ext cx="2828925" cy="24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572000"/>
            <a:ext cx="2133600" cy="110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6096001"/>
            <a:ext cx="259976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399" y="5100898"/>
            <a:ext cx="3429001" cy="165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Perpendicular </a:t>
            </a:r>
            <a:br>
              <a:rPr lang="en-US" sz="3200" dirty="0" smtClean="0"/>
            </a:br>
            <a:r>
              <a:rPr lang="en-US" sz="3200" dirty="0" smtClean="0"/>
              <a:t>Polarization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038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657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/>
                </a:solidFill>
              </a:rPr>
              <a:t> </a:t>
            </a:r>
            <a:endParaRPr lang="en-US" sz="20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5791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4648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4038600"/>
            <a:ext cx="2209800" cy="533400"/>
          </a:xfrm>
          <a:prstGeom prst="rect">
            <a:avLst/>
          </a:prstGeom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0"/>
            <a:ext cx="6705600" cy="410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3637" y="3886200"/>
            <a:ext cx="33903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62400"/>
            <a:ext cx="3854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Perpendicular </a:t>
            </a:r>
            <a:br>
              <a:rPr lang="en-US" sz="3200" dirty="0" smtClean="0"/>
            </a:br>
            <a:r>
              <a:rPr lang="en-US" sz="3200" dirty="0" smtClean="0"/>
              <a:t>Polarization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038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657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/>
                </a:solidFill>
              </a:rPr>
              <a:t> </a:t>
            </a:r>
            <a:endParaRPr lang="en-US" sz="20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5791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4648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4038600"/>
            <a:ext cx="2209800" cy="533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51332" y="3124200"/>
            <a:ext cx="2557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Applying Boundary Conditions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9" name="Picture 18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4114799"/>
            <a:ext cx="1981200" cy="38100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rot="5400000">
            <a:off x="3353594" y="5257006"/>
            <a:ext cx="2743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338" y="4278868"/>
            <a:ext cx="25002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1"/>
                </a:solidFill>
              </a:rPr>
              <a:t>Tangential </a:t>
            </a:r>
            <a:r>
              <a:rPr lang="en-US" sz="2000" i="1" dirty="0" smtClean="0">
                <a:solidFill>
                  <a:schemeClr val="accent1"/>
                </a:solidFill>
              </a:rPr>
              <a:t>E</a:t>
            </a:r>
            <a:r>
              <a:rPr lang="en-US" sz="2000" dirty="0" smtClean="0">
                <a:solidFill>
                  <a:schemeClr val="accent1"/>
                </a:solidFill>
              </a:rPr>
              <a:t> continuous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55783" y="4038600"/>
            <a:ext cx="2307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Tangential </a:t>
            </a:r>
            <a:r>
              <a:rPr lang="en-US" i="1" dirty="0" smtClean="0">
                <a:solidFill>
                  <a:schemeClr val="accent1"/>
                </a:solidFill>
              </a:rPr>
              <a:t>H</a:t>
            </a:r>
            <a:r>
              <a:rPr lang="en-US" dirty="0" smtClean="0">
                <a:solidFill>
                  <a:schemeClr val="accent1"/>
                </a:solidFill>
              </a:rPr>
              <a:t> continuous</a:t>
            </a:r>
          </a:p>
          <a:p>
            <a:endParaRPr lang="en-US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-1"/>
            <a:ext cx="6781800" cy="414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8" y="4724130"/>
            <a:ext cx="2844560" cy="53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38" y="5688718"/>
            <a:ext cx="4513262" cy="40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9678" y="4419600"/>
            <a:ext cx="415234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of Boundary Equations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9050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Exponents have to be equal for all values of </a:t>
            </a:r>
            <a:r>
              <a:rPr lang="en-US" sz="2000" i="1" dirty="0" smtClean="0">
                <a:solidFill>
                  <a:srgbClr val="FF0000"/>
                </a:solidFill>
              </a:rPr>
              <a:t>x</a:t>
            </a:r>
            <a:r>
              <a:rPr lang="en-US" sz="2000" dirty="0" smtClean="0">
                <a:solidFill>
                  <a:srgbClr val="FF0000"/>
                </a:solidFill>
              </a:rPr>
              <a:t>.  Hence,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819" y="3429000"/>
            <a:ext cx="4463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Consequently, remaining terms become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34290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Solution gives expressions for reflection and transmission coefficients: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2584655"/>
            <a:ext cx="3886200" cy="39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86200"/>
            <a:ext cx="4405311" cy="129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314825"/>
            <a:ext cx="3904084" cy="164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6096000"/>
            <a:ext cx="1981198" cy="45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68859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96200" y="6019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4800599" cy="358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657600"/>
            <a:ext cx="4343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 flipH="1">
            <a:off x="9448800" y="1600200"/>
            <a:ext cx="76200" cy="4495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524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</a:rPr>
              <a:t>Example 8-6 (cont.)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82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00928" y="1166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685800"/>
            <a:ext cx="417608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049" y="2743200"/>
            <a:ext cx="493395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1F497D"/>
                </a:solidFill>
              </a:rPr>
              <a:t>Example 8-6 (cont.)</a:t>
            </a:r>
            <a:endParaRPr lang="en-US" sz="3200" dirty="0">
              <a:solidFill>
                <a:srgbClr val="1F497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10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3400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" y="434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6324600" cy="2737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0"/>
            <a:ext cx="6400800" cy="557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1524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1F497D"/>
                </a:solidFill>
              </a:rPr>
              <a:t>Example 8-6 (cont.)</a:t>
            </a:r>
            <a:endParaRPr lang="en-US" sz="3200" dirty="0">
              <a:solidFill>
                <a:srgbClr val="1F497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96200" y="6019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3400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" y="434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524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1F497D"/>
                </a:solidFill>
              </a:rPr>
              <a:t>Example 8-6 (cont.)</a:t>
            </a:r>
            <a:endParaRPr lang="en-US" sz="3200" dirty="0">
              <a:solidFill>
                <a:srgbClr val="1F497D"/>
              </a:solidFill>
            </a:endParaRPr>
          </a:p>
        </p:txBody>
      </p:sp>
      <p:pic>
        <p:nvPicPr>
          <p:cNvPr id="10" name="Picture 9" descr="ex8-6a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6400800" cy="4762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Polarization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057400"/>
            <a:ext cx="370784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736757"/>
            <a:ext cx="2971800" cy="86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8818" y="990600"/>
            <a:ext cx="5249377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and Oblique Incidence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3" y="2286000"/>
            <a:ext cx="9061297" cy="359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Coefficient vs. Angle</a:t>
            </a:r>
            <a:endParaRPr lang="en-U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893" y="1219200"/>
            <a:ext cx="471021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Brewster Angle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2743200"/>
            <a:ext cx="2859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Perpendicular Polarization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038600"/>
            <a:ext cx="2029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Parallel Polarization</a:t>
            </a:r>
          </a:p>
          <a:p>
            <a:endParaRPr lang="en-US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47494"/>
            <a:ext cx="7013575" cy="6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429000"/>
            <a:ext cx="4495800" cy="26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" y="4495800"/>
            <a:ext cx="3886200" cy="167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8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69" b="-2669"/>
          <a:stretch>
            <a:fillRect/>
          </a:stretch>
        </p:blipFill>
        <p:spPr>
          <a:xfrm>
            <a:off x="304800" y="1524000"/>
            <a:ext cx="8683752" cy="4788237"/>
          </a:xfrm>
        </p:spPr>
      </p:pic>
    </p:spTree>
    <p:extLst>
      <p:ext uri="{BB962C8B-B14F-4D97-AF65-F5344CB8AC3E}">
        <p14:creationId xmlns:p14="http://schemas.microsoft.com/office/powerpoint/2010/main" val="8285275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 Reflectivity and </a:t>
            </a:r>
            <a:r>
              <a:rPr lang="en-US" dirty="0" err="1" smtClean="0"/>
              <a:t>Transmissivity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1308" y="1643062"/>
            <a:ext cx="3280808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1905000"/>
            <a:ext cx="5562601" cy="390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For Reflection and Transmission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1776821"/>
            <a:ext cx="9120187" cy="421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84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7" b="-2747"/>
          <a:stretch>
            <a:fillRect/>
          </a:stretch>
        </p:blipFill>
        <p:spPr>
          <a:xfrm>
            <a:off x="152400" y="1600200"/>
            <a:ext cx="8836152" cy="4872271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16:  </a:t>
            </a:r>
            <a:r>
              <a:rPr lang="en-US" dirty="0" smtClean="0">
                <a:solidFill>
                  <a:srgbClr val="FF0000"/>
                </a:solidFill>
              </a:rPr>
              <a:t>Bar-Code Reader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" y="1731695"/>
            <a:ext cx="8845550" cy="476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16:  </a:t>
            </a:r>
            <a:r>
              <a:rPr lang="en-US" dirty="0" smtClean="0">
                <a:solidFill>
                  <a:srgbClr val="FF0000"/>
                </a:solidFill>
              </a:rPr>
              <a:t>Bar-Code Reader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5537" y="1524000"/>
            <a:ext cx="659292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Waveguides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600200"/>
            <a:ext cx="4800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Examples of non-TEM transmission lines</a:t>
            </a:r>
          </a:p>
          <a:p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We covered the basics of wave      propagation in an optical fiber earlier</a:t>
            </a:r>
          </a:p>
          <a:p>
            <a:pPr>
              <a:buClr>
                <a:srgbClr val="FF0000"/>
              </a:buClr>
              <a:buFont typeface="Arial"/>
              <a:buChar char="•"/>
            </a:pPr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We will now examine wave propagation in a rectangular waveguide with metal surfaces</a:t>
            </a:r>
          </a:p>
          <a:p>
            <a:pPr>
              <a:buClr>
                <a:srgbClr val="FF0000"/>
              </a:buClr>
              <a:buFont typeface="Arial"/>
              <a:buChar char="•"/>
            </a:pPr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The energy is carried by </a:t>
            </a:r>
            <a:r>
              <a:rPr lang="en-US" sz="2000" dirty="0" smtClean="0">
                <a:solidFill>
                  <a:srgbClr val="FF0000"/>
                </a:solidFill>
              </a:rPr>
              <a:t>Transverse Electric </a:t>
            </a:r>
            <a:r>
              <a:rPr lang="en-US" sz="2000" dirty="0" smtClean="0"/>
              <a:t>or </a:t>
            </a:r>
            <a:r>
              <a:rPr lang="en-US" sz="2000" dirty="0" smtClean="0">
                <a:solidFill>
                  <a:srgbClr val="FF0000"/>
                </a:solidFill>
              </a:rPr>
              <a:t>Transverse Magnetic </a:t>
            </a:r>
            <a:r>
              <a:rPr lang="en-US" sz="2000" dirty="0" smtClean="0"/>
              <a:t>modes, or a combination of both</a:t>
            </a:r>
            <a:endParaRPr lang="en-US" sz="20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5257801"/>
            <a:ext cx="5060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6873" y="152400"/>
            <a:ext cx="3383727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" y="5181600"/>
            <a:ext cx="51816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 w="2908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Coax-to-Waveguide Connection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362200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 extended section of the inner conductor of a coaxial cable can serve to couple energy into a waveguide or from the waveguide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0074" y="1093855"/>
            <a:ext cx="3744326" cy="568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Incidence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1" y="2057400"/>
            <a:ext cx="41147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We c</a:t>
            </a:r>
            <a:r>
              <a:rPr lang="en-US" sz="2000" dirty="0" smtClean="0">
                <a:solidFill>
                  <a:srgbClr val="FF0000"/>
                </a:solidFill>
              </a:rPr>
              <a:t>an use all the transmission-line concepts and techniques of Chapter 2 to analyze plane wave reflection and transmission at interfaces between dissimilar media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066800"/>
            <a:ext cx="4419600" cy="571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990600"/>
          </a:xfrm>
        </p:spPr>
        <p:txBody>
          <a:bodyPr/>
          <a:lstStyle/>
          <a:p>
            <a:r>
              <a:rPr lang="en-US" dirty="0" smtClean="0"/>
              <a:t>Transverse Magnetic (TM) Mode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Applying Maxwell’s equations to a wave propagating in the </a:t>
            </a:r>
            <a:r>
              <a:rPr lang="en-US" i="1" dirty="0" err="1" smtClean="0"/>
              <a:t>z</a:t>
            </a:r>
            <a:r>
              <a:rPr lang="en-US" i="1" dirty="0" smtClean="0"/>
              <a:t>-direction with its Hz = 0 (</a:t>
            </a:r>
            <a:r>
              <a:rPr lang="en-US" b="1" i="1" dirty="0" smtClean="0">
                <a:solidFill>
                  <a:srgbClr val="FF0000"/>
                </a:solidFill>
              </a:rPr>
              <a:t>for the TM Mode</a:t>
            </a:r>
            <a:r>
              <a:rPr lang="en-US" b="1" i="1" dirty="0" smtClean="0"/>
              <a:t>) </a:t>
            </a:r>
            <a:r>
              <a:rPr lang="en-US" i="1" dirty="0" smtClean="0"/>
              <a:t>leads to</a:t>
            </a:r>
            <a:r>
              <a:rPr lang="en-US" b="1" i="1" dirty="0" smtClean="0"/>
              <a:t>: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55083" y="5867400"/>
            <a:ext cx="2874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FF0000"/>
                </a:solidFill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 are positive integers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362200"/>
            <a:ext cx="3962399" cy="95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4843344" cy="378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089" y="1676400"/>
            <a:ext cx="385131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Transverse Magnetic (TM) Mode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612812"/>
            <a:ext cx="3352800" cy="2852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1" y="1600201"/>
            <a:ext cx="5437828" cy="129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728771"/>
            <a:ext cx="3657600" cy="610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TM Modes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388531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Phase constant</a:t>
            </a:r>
          </a:p>
          <a:p>
            <a:r>
              <a:rPr lang="en-US" sz="2000" i="1" dirty="0" smtClean="0"/>
              <a:t>For a wave travelling inside the guide along the </a:t>
            </a:r>
            <a:r>
              <a:rPr lang="en-US" sz="2000" i="1" dirty="0" err="1" smtClean="0"/>
              <a:t>z</a:t>
            </a:r>
            <a:r>
              <a:rPr lang="en-US" sz="2000" i="1" dirty="0" smtClean="0"/>
              <a:t>-direction, its phase factor is </a:t>
            </a:r>
            <a:r>
              <a:rPr lang="en-US" sz="2000" i="1" dirty="0" err="1" smtClean="0"/>
              <a:t>e</a:t>
            </a:r>
            <a:r>
              <a:rPr lang="en-US" sz="2000" dirty="0" err="1" smtClean="0"/>
              <a:t>−</a:t>
            </a:r>
            <a:r>
              <a:rPr lang="en-US" sz="2000" i="1" dirty="0" err="1" smtClean="0"/>
              <a:t>jβz</a:t>
            </a:r>
            <a:r>
              <a:rPr lang="en-US" sz="2000" i="1" dirty="0" smtClean="0"/>
              <a:t> with: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962400"/>
            <a:ext cx="457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Cutoff Frequency</a:t>
            </a:r>
          </a:p>
          <a:p>
            <a:r>
              <a:rPr lang="en-US" sz="2000" dirty="0" smtClean="0"/>
              <a:t>Corresponding to each mode (</a:t>
            </a:r>
            <a:r>
              <a:rPr lang="en-US" sz="2000" i="1" dirty="0" smtClean="0"/>
              <a:t>m, n</a:t>
            </a:r>
            <a:r>
              <a:rPr lang="en-US" sz="2000" dirty="0" smtClean="0"/>
              <a:t>)</a:t>
            </a:r>
            <a:r>
              <a:rPr lang="en-US" sz="2000" i="1" dirty="0" smtClean="0"/>
              <a:t>, there is a </a:t>
            </a:r>
            <a:r>
              <a:rPr lang="en-US" sz="2000" b="1" i="1" dirty="0" smtClean="0">
                <a:solidFill>
                  <a:srgbClr val="FF0000"/>
                </a:solidFill>
              </a:rPr>
              <a:t>cutoff frequency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fmn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smtClean="0"/>
              <a:t>at which β = 0.  By </a:t>
            </a:r>
            <a:r>
              <a:rPr lang="en-US" sz="2000" dirty="0" smtClean="0"/>
              <a:t>setting </a:t>
            </a:r>
            <a:r>
              <a:rPr lang="en-US" sz="2000" i="1" dirty="0" err="1" smtClean="0"/>
              <a:t>β</a:t>
            </a:r>
            <a:r>
              <a:rPr lang="en-US" sz="2000" i="1" dirty="0" smtClean="0"/>
              <a:t> = 0 in Eq. (8.105) and then solving for </a:t>
            </a:r>
            <a:r>
              <a:rPr lang="en-US" sz="2000" i="1" dirty="0" err="1" smtClean="0"/>
              <a:t>f</a:t>
            </a:r>
            <a:r>
              <a:rPr lang="en-US" sz="2000" i="1" dirty="0" smtClean="0"/>
              <a:t>, we have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1515070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3366FF"/>
                </a:solidFill>
              </a:rPr>
              <a:t>A wave, in a given mode, can propagate through the guide only if its frequency </a:t>
            </a:r>
            <a:r>
              <a:rPr lang="en-US" sz="2000" i="1" dirty="0" err="1" smtClean="0">
                <a:solidFill>
                  <a:srgbClr val="3366FF"/>
                </a:solidFill>
              </a:rPr>
              <a:t>f</a:t>
            </a:r>
            <a:r>
              <a:rPr lang="en-US" sz="2000" i="1" dirty="0" smtClean="0">
                <a:solidFill>
                  <a:srgbClr val="3366FF"/>
                </a:solidFill>
              </a:rPr>
              <a:t> &gt; </a:t>
            </a:r>
            <a:r>
              <a:rPr lang="en-US" sz="2000" i="1" dirty="0" err="1" smtClean="0">
                <a:solidFill>
                  <a:srgbClr val="3366FF"/>
                </a:solidFill>
              </a:rPr>
              <a:t>fmn</a:t>
            </a:r>
            <a:r>
              <a:rPr lang="en-US" sz="2000" i="1" dirty="0" smtClean="0">
                <a:solidFill>
                  <a:srgbClr val="3366FF"/>
                </a:solidFill>
              </a:rPr>
              <a:t>, as only then </a:t>
            </a:r>
            <a:r>
              <a:rPr lang="en-US" sz="2000" i="1" dirty="0" err="1" smtClean="0">
                <a:solidFill>
                  <a:srgbClr val="3366FF"/>
                </a:solidFill>
              </a:rPr>
              <a:t>β</a:t>
            </a:r>
            <a:r>
              <a:rPr lang="en-US" sz="2000" i="1" dirty="0" smtClean="0">
                <a:solidFill>
                  <a:srgbClr val="3366FF"/>
                </a:solidFill>
              </a:rPr>
              <a:t> = real.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2602468"/>
            <a:ext cx="1924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Phase Velocity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4191000"/>
            <a:ext cx="35857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4. Wave Impedance in the Guide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57150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Whereas properties 1 to 3 are common to both modes, property 4 is specific to TM modes.</a:t>
            </a:r>
            <a:endParaRPr lang="en-US" sz="2000" dirty="0">
              <a:solidFill>
                <a:srgbClr val="3366FF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609257"/>
            <a:ext cx="4495800" cy="11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956372"/>
            <a:ext cx="4572000" cy="7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48000"/>
            <a:ext cx="4495800" cy="72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9920" y="4648200"/>
            <a:ext cx="437408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0"/>
            <a:ext cx="5562600" cy="380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777" y="3962400"/>
            <a:ext cx="541044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25" y="0"/>
            <a:ext cx="4508325" cy="312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90800" y="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1000"/>
            <a:ext cx="5867399" cy="649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8325" cy="312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4600" y="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57200"/>
            <a:ext cx="5486400" cy="123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28800"/>
            <a:ext cx="5562600" cy="487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Transverse Electric Mode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00200"/>
            <a:ext cx="3085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TE mode with </a:t>
            </a:r>
            <a:r>
              <a:rPr lang="en-US" sz="2000" i="1" dirty="0" err="1" smtClean="0">
                <a:solidFill>
                  <a:srgbClr val="FF0000"/>
                </a:solidFill>
              </a:rPr>
              <a:t>E</a:t>
            </a:r>
            <a:r>
              <a:rPr lang="en-US" sz="2000" i="1" baseline="-25000" dirty="0" err="1" smtClean="0">
                <a:solidFill>
                  <a:srgbClr val="FF0000"/>
                </a:solidFill>
              </a:rPr>
              <a:t>z</a:t>
            </a:r>
            <a:r>
              <a:rPr lang="en-US" sz="2000" i="1" dirty="0" smtClean="0">
                <a:solidFill>
                  <a:srgbClr val="FF0000"/>
                </a:solidFill>
              </a:rPr>
              <a:t> = </a:t>
            </a:r>
            <a:r>
              <a:rPr lang="en-US" sz="2000" dirty="0" smtClean="0">
                <a:solidFill>
                  <a:srgbClr val="FF0000"/>
                </a:solidFill>
              </a:rPr>
              <a:t>0</a:t>
            </a:r>
            <a:r>
              <a:rPr lang="en-US" sz="2000" i="1" dirty="0" smtClean="0">
                <a:solidFill>
                  <a:srgbClr val="FF0000"/>
                </a:solidFill>
              </a:rPr>
              <a:t>,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200" y="44196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915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54197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2377" y="5867400"/>
            <a:ext cx="399922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486400" y="4876800"/>
            <a:ext cx="381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TE mode properties are the same as TM  , except for wave impedance: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876800" y="5867400"/>
            <a:ext cx="4191000" cy="838200"/>
          </a:xfrm>
          <a:prstGeom prst="rect">
            <a:avLst/>
          </a:prstGeom>
          <a:solidFill>
            <a:schemeClr val="accent1">
              <a:alpha val="0"/>
            </a:schemeClr>
          </a:solidFill>
          <a:ln w="3225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687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6964" y="3429000"/>
            <a:ext cx="504771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TE and TM Modes</a:t>
            </a:r>
            <a:endParaRPr lang="en-US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09" y="1600200"/>
            <a:ext cx="898158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Propagation Velocities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3124200"/>
            <a:ext cx="48006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000" dirty="0" smtClean="0">
                <a:solidFill>
                  <a:srgbClr val="FF0000"/>
                </a:solidFill>
              </a:rPr>
              <a:t>2. Group Velocity</a:t>
            </a:r>
          </a:p>
          <a:p>
            <a:pPr marL="342900" indent="-342900"/>
            <a:r>
              <a:rPr lang="en-US" dirty="0" smtClean="0"/>
              <a:t>The velocity with which the </a:t>
            </a:r>
            <a:r>
              <a:rPr lang="en-US" dirty="0" smtClean="0">
                <a:solidFill>
                  <a:srgbClr val="FF0000"/>
                </a:solidFill>
              </a:rPr>
              <a:t>envelope</a:t>
            </a:r>
            <a:r>
              <a:rPr lang="en-US" dirty="0" smtClean="0"/>
              <a:t>—</a:t>
            </a:r>
          </a:p>
          <a:p>
            <a:pPr marL="342900" indent="-342900"/>
            <a:r>
              <a:rPr lang="en-US" dirty="0" smtClean="0"/>
              <a:t>or equivalently the wave group—travels </a:t>
            </a:r>
          </a:p>
          <a:p>
            <a:pPr marL="342900" indent="-342900"/>
            <a:r>
              <a:rPr lang="en-US" dirty="0" smtClean="0"/>
              <a:t>through the medium is called the </a:t>
            </a:r>
            <a:r>
              <a:rPr lang="en-US" b="1" i="1" dirty="0" smtClean="0">
                <a:solidFill>
                  <a:srgbClr val="FF0000"/>
                </a:solidFill>
              </a:rPr>
              <a:t>group </a:t>
            </a:r>
          </a:p>
          <a:p>
            <a:pPr marL="342900" indent="-342900"/>
            <a:r>
              <a:rPr lang="en-US" b="1" i="1" dirty="0" smtClean="0">
                <a:solidFill>
                  <a:srgbClr val="FF0000"/>
                </a:solidFill>
              </a:rPr>
              <a:t>velocity</a:t>
            </a:r>
            <a:r>
              <a:rPr lang="en-US" b="1" i="1" dirty="0" smtClean="0"/>
              <a:t> </a:t>
            </a:r>
            <a:r>
              <a:rPr lang="en-US" i="1" dirty="0" err="1" smtClean="0"/>
              <a:t>u</a:t>
            </a:r>
            <a:r>
              <a:rPr lang="en-US" baseline="-25000" dirty="0" err="1" smtClean="0"/>
              <a:t>g</a:t>
            </a:r>
            <a:r>
              <a:rPr lang="en-US" b="1" i="1" dirty="0" smtClean="0"/>
              <a:t>.  </a:t>
            </a:r>
            <a:r>
              <a:rPr lang="en-US" dirty="0" smtClean="0"/>
              <a:t>As such,</a:t>
            </a:r>
            <a:r>
              <a:rPr lang="en-US" b="1" i="1" dirty="0" smtClean="0"/>
              <a:t> </a:t>
            </a:r>
            <a:r>
              <a:rPr lang="en-US" i="1" dirty="0" err="1" smtClean="0"/>
              <a:t>u</a:t>
            </a:r>
            <a:r>
              <a:rPr lang="en-US" baseline="-25000" dirty="0" err="1" smtClean="0"/>
              <a:t>g</a:t>
            </a:r>
            <a:r>
              <a:rPr lang="en-US" b="1" i="1" dirty="0" smtClean="0"/>
              <a:t> </a:t>
            </a:r>
            <a:r>
              <a:rPr lang="en-US" dirty="0" smtClean="0"/>
              <a:t>is the velocity of </a:t>
            </a:r>
          </a:p>
          <a:p>
            <a:pPr marL="342900" indent="-342900"/>
            <a:r>
              <a:rPr lang="en-US" dirty="0" smtClean="0"/>
              <a:t>the energy carried by the wave-group, </a:t>
            </a:r>
          </a:p>
          <a:p>
            <a:pPr marL="342900" indent="-342900"/>
            <a:r>
              <a:rPr lang="en-US" dirty="0" smtClean="0"/>
              <a:t>and of the information encoded in it. </a:t>
            </a:r>
          </a:p>
          <a:p>
            <a:pPr marL="342900" indent="-342900"/>
            <a:r>
              <a:rPr lang="en-US" dirty="0" smtClean="0"/>
              <a:t>Depending on whether or not the </a:t>
            </a:r>
          </a:p>
          <a:p>
            <a:pPr marL="342900" indent="-342900"/>
            <a:r>
              <a:rPr lang="en-US" dirty="0" smtClean="0"/>
              <a:t>propagation medium is dispersive, </a:t>
            </a:r>
            <a:r>
              <a:rPr lang="en-US" i="1" dirty="0" err="1" smtClean="0"/>
              <a:t>u</a:t>
            </a:r>
            <a:r>
              <a:rPr lang="en-US" baseline="-25000" dirty="0" err="1" smtClean="0"/>
              <a:t>g</a:t>
            </a:r>
            <a:r>
              <a:rPr lang="en-US" i="1" dirty="0" smtClean="0"/>
              <a:t> </a:t>
            </a:r>
            <a:r>
              <a:rPr lang="en-US" dirty="0" smtClean="0"/>
              <a:t>may </a:t>
            </a:r>
          </a:p>
          <a:p>
            <a:pPr marL="342900" indent="-342900"/>
            <a:r>
              <a:rPr lang="en-US" dirty="0" smtClean="0"/>
              <a:t>or may not be</a:t>
            </a:r>
            <a:r>
              <a:rPr lang="en-US" i="1" dirty="0" smtClean="0"/>
              <a:t> </a:t>
            </a:r>
            <a:r>
              <a:rPr lang="en-US" dirty="0" smtClean="0"/>
              <a:t>equal to the phase velocity </a:t>
            </a:r>
            <a:r>
              <a:rPr lang="en-US" i="1" dirty="0" smtClean="0"/>
              <a:t>u</a:t>
            </a:r>
            <a:r>
              <a:rPr lang="en-US" baseline="-25000" dirty="0" smtClean="0"/>
              <a:t>p</a:t>
            </a:r>
            <a:r>
              <a:rPr lang="en-US" i="1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447800"/>
            <a:ext cx="441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Phase Velocity  </a:t>
            </a:r>
          </a:p>
          <a:p>
            <a:pPr marL="342900" indent="-342900"/>
            <a:r>
              <a:rPr lang="en-US" dirty="0" smtClean="0"/>
              <a:t> The phase velocity is defined as the </a:t>
            </a:r>
          </a:p>
          <a:p>
            <a:pPr marL="342900" indent="-342900"/>
            <a:r>
              <a:rPr lang="en-US" dirty="0" smtClean="0"/>
              <a:t>velocity of the sinusoidal pattern of the wave</a:t>
            </a:r>
            <a:endParaRPr lang="en-US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14683"/>
            <a:ext cx="3411249" cy="86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048746"/>
            <a:ext cx="3826790" cy="73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011172"/>
            <a:ext cx="4283332" cy="584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Normal Incidence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6754" y="1524000"/>
            <a:ext cx="467049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ω-β</a:t>
            </a:r>
            <a:r>
              <a:rPr lang="en-US" dirty="0" smtClean="0"/>
              <a:t> Diagram for TE and TM Modes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114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00600" y="1981200"/>
            <a:ext cx="4191000" cy="48628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Note cutoff frequencies along vertical axis.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/>
            <a:r>
              <a:rPr lang="en-US" dirty="0" smtClean="0"/>
              <a:t>2. 	</a:t>
            </a:r>
            <a:r>
              <a:rPr lang="en-US" sz="2000" dirty="0" smtClean="0"/>
              <a:t>The ratio of the value of ω to that of β defines u</a:t>
            </a:r>
            <a:r>
              <a:rPr lang="en-US" sz="2000" baseline="-25000" dirty="0" smtClean="0"/>
              <a:t>p</a:t>
            </a:r>
            <a:r>
              <a:rPr lang="en-US" sz="2000" dirty="0" smtClean="0"/>
              <a:t> = ω/β, whereas it is the slope </a:t>
            </a:r>
            <a:r>
              <a:rPr lang="en-US" sz="2000" dirty="0" err="1" smtClean="0"/>
              <a:t>dω</a:t>
            </a:r>
            <a:r>
              <a:rPr lang="en-US" sz="2000" dirty="0" smtClean="0"/>
              <a:t>/</a:t>
            </a:r>
            <a:r>
              <a:rPr lang="en-US" sz="2000" dirty="0" err="1" smtClean="0"/>
              <a:t>dβ</a:t>
            </a:r>
            <a:r>
              <a:rPr lang="en-US" sz="2000" dirty="0" smtClean="0"/>
              <a:t> of the curve at that point that defines the group velocity </a:t>
            </a:r>
            <a:r>
              <a:rPr lang="en-US" sz="2000" dirty="0" err="1" smtClean="0"/>
              <a:t>u</a:t>
            </a:r>
            <a:r>
              <a:rPr lang="en-US" sz="2000" baseline="-25000" dirty="0" err="1" smtClean="0"/>
              <a:t>g</a:t>
            </a:r>
            <a:r>
              <a:rPr lang="en-US" sz="2000" dirty="0" smtClean="0"/>
              <a:t>.</a:t>
            </a:r>
          </a:p>
          <a:p>
            <a:endParaRPr lang="en-US" dirty="0" smtClean="0"/>
          </a:p>
          <a:p>
            <a:pPr marL="457200" indent="-457200">
              <a:buAutoNum type="arabicPeriod" startAt="3"/>
            </a:pPr>
            <a:r>
              <a:rPr lang="en-US" sz="2000" dirty="0" smtClean="0"/>
              <a:t>For all modes, as f becomes much larger than the cutoff frequency, the ω-β curve approaches the TEM case, for which u</a:t>
            </a:r>
            <a:r>
              <a:rPr lang="en-US" sz="2000" baseline="-25000" dirty="0" smtClean="0"/>
              <a:t>p</a:t>
            </a:r>
            <a:r>
              <a:rPr lang="en-US" sz="2000" dirty="0" smtClean="0"/>
              <a:t> = </a:t>
            </a:r>
            <a:r>
              <a:rPr lang="en-US" sz="2000" dirty="0" err="1" smtClean="0"/>
              <a:t>u</a:t>
            </a:r>
            <a:r>
              <a:rPr lang="en-US" sz="2000" baseline="-25000" dirty="0" err="1" smtClean="0"/>
              <a:t>g</a:t>
            </a:r>
            <a:r>
              <a:rPr lang="en-US" sz="2000" dirty="0" smtClean="0"/>
              <a:t>.</a:t>
            </a:r>
          </a:p>
          <a:p>
            <a:endParaRPr lang="en-US" i="1" dirty="0" smtClean="0"/>
          </a:p>
          <a:p>
            <a:r>
              <a:rPr lang="en-US" dirty="0" smtClean="0"/>
              <a:t>4</a:t>
            </a:r>
            <a:r>
              <a:rPr lang="en-US" i="1" dirty="0" smtClean="0"/>
              <a:t>. </a:t>
            </a:r>
          </a:p>
          <a:p>
            <a:endParaRPr lang="en-US" dirty="0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522" y="1524000"/>
            <a:ext cx="451638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6172200"/>
            <a:ext cx="16002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Zigzag Reflections</a:t>
            </a:r>
            <a:endParaRPr lang="en-US" dirty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8962" y="1752600"/>
            <a:ext cx="604607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85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5" r="-1895"/>
          <a:stretch>
            <a:fillRect/>
          </a:stretch>
        </p:blipFill>
        <p:spPr>
          <a:xfrm>
            <a:off x="33686" y="1752600"/>
            <a:ext cx="8988552" cy="4956304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Resonant Cavities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51816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rectangular waveguide has metal walls on four sides. When the two remaining sides are terminated with conducting walls, the </a:t>
            </a:r>
            <a:r>
              <a:rPr lang="en-US" sz="2000" dirty="0" smtClean="0">
                <a:solidFill>
                  <a:srgbClr val="FF0000"/>
                </a:solidFill>
              </a:rPr>
              <a:t>waveguide becomes a cavity</a:t>
            </a:r>
            <a:r>
              <a:rPr lang="en-US" sz="2000" dirty="0" smtClean="0"/>
              <a:t>. By designing cavities to </a:t>
            </a:r>
            <a:r>
              <a:rPr lang="en-US" sz="2000" i="1" dirty="0" smtClean="0"/>
              <a:t>resonate at specific frequencies, they can be used as circuit elements in </a:t>
            </a:r>
            <a:r>
              <a:rPr lang="en-US" sz="2000" i="1" dirty="0" smtClean="0">
                <a:solidFill>
                  <a:srgbClr val="FF0000"/>
                </a:solidFill>
              </a:rPr>
              <a:t>microwave oscillators, amplifiers, and </a:t>
            </a:r>
            <a:r>
              <a:rPr lang="en-US" sz="2000" i="1" dirty="0" err="1" smtClean="0">
                <a:solidFill>
                  <a:srgbClr val="FF0000"/>
                </a:solidFill>
              </a:rPr>
              <a:t>bandpass</a:t>
            </a:r>
            <a:r>
              <a:rPr lang="en-US" sz="2000" i="1" dirty="0" smtClean="0">
                <a:solidFill>
                  <a:srgbClr val="FF0000"/>
                </a:solidFill>
              </a:rPr>
              <a:t> filters.</a:t>
            </a: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Resonant Frequency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5543490"/>
            <a:ext cx="1650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1F497D"/>
                </a:solidFill>
              </a:rPr>
              <a:t>Quality factor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1201" y="5257800"/>
            <a:ext cx="342900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 quality factor </a:t>
            </a:r>
            <a:r>
              <a:rPr lang="en-US" i="1" dirty="0" smtClean="0"/>
              <a:t>is defined in terms of the ratio of the energy</a:t>
            </a:r>
          </a:p>
          <a:p>
            <a:r>
              <a:rPr lang="en-US" i="1" dirty="0" smtClean="0"/>
              <a:t>stored in the cavity volume to the energy dissipated in the</a:t>
            </a:r>
          </a:p>
          <a:p>
            <a:r>
              <a:rPr lang="en-US" i="1" dirty="0" smtClean="0"/>
              <a:t>cavity walls through conduction.</a:t>
            </a:r>
            <a:endParaRPr 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448343"/>
            <a:ext cx="3733800" cy="70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9" y="5943600"/>
            <a:ext cx="1177289" cy="69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6004" y="68527"/>
            <a:ext cx="3511796" cy="678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12"/>
            <a:ext cx="5715000" cy="265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743200"/>
            <a:ext cx="5486400" cy="39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9248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12"/>
            <a:ext cx="4658262" cy="216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1" y="2209800"/>
            <a:ext cx="4419600" cy="318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"/>
            <a:ext cx="5644592" cy="822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x8-11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4876800"/>
            <a:ext cx="1834757" cy="1828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86400" y="4800600"/>
            <a:ext cx="1981200" cy="1981200"/>
          </a:xfrm>
          <a:prstGeom prst="rect">
            <a:avLst/>
          </a:prstGeom>
          <a:solidFill>
            <a:schemeClr val="accent1">
              <a:alpha val="0"/>
            </a:schemeClr>
          </a:solidFill>
          <a:ln w="2590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/>
          <a:lstStyle/>
          <a:p>
            <a:r>
              <a:rPr lang="en-US" dirty="0" smtClean="0"/>
              <a:t>Chapter 8 Summary</a:t>
            </a:r>
            <a:endParaRPr lang="en-US" dirty="0"/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981" y="914400"/>
            <a:ext cx="6746039" cy="59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03" y="1752600"/>
            <a:ext cx="498656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/>
          <a:lstStyle/>
          <a:p>
            <a:r>
              <a:rPr lang="en-US" dirty="0" smtClean="0"/>
              <a:t>Individual Waves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75349" y="1600200"/>
            <a:ext cx="124425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Note </a:t>
            </a:r>
            <a:r>
              <a:rPr lang="en-US" dirty="0" smtClean="0">
                <a:latin typeface="Times New Roman"/>
                <a:cs typeface="Times New Roman"/>
              </a:rPr>
              <a:t>‒</a:t>
            </a:r>
            <a:r>
              <a:rPr lang="en-US" dirty="0" smtClean="0"/>
              <a:t> sign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2857500" y="19431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7552" y="3816096"/>
            <a:ext cx="1298448" cy="3749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Note + sign</a:t>
            </a:r>
          </a:p>
          <a:p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4648200" y="4267200"/>
            <a:ext cx="228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81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648200" y="5562600"/>
            <a:ext cx="1383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 </a:t>
            </a:r>
            <a:r>
              <a:rPr lang="en-US" dirty="0" smtClean="0">
                <a:latin typeface="Times New Roman"/>
                <a:cs typeface="Times New Roman"/>
              </a:rPr>
              <a:t>‒</a:t>
            </a:r>
            <a:r>
              <a:rPr lang="en-US" dirty="0" smtClean="0"/>
              <a:t> sign</a:t>
            </a:r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572000" y="5562600"/>
            <a:ext cx="12954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4343400" y="5943600"/>
            <a:ext cx="228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2286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Boundary Conditions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 flipH="1">
            <a:off x="8766048" y="1600200"/>
            <a:ext cx="149352" cy="44958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762000"/>
            <a:ext cx="13226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Total fields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5410200"/>
            <a:ext cx="2528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the boundary </a:t>
            </a:r>
            <a:r>
              <a:rPr lang="en-US" sz="2000" i="1" dirty="0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 = 0: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0" y="2819400"/>
            <a:ext cx="1621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Solution gives: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8117" y="0"/>
            <a:ext cx="4295884" cy="2645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484537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785521"/>
            <a:ext cx="3810000" cy="10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0"/>
            <a:ext cx="4343400" cy="267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168380"/>
            <a:ext cx="4267200" cy="364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Reflection and Transmission Coefficients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2209800"/>
            <a:ext cx="2743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Similar form  as for transmission lines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51911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623701"/>
            <a:ext cx="3956050" cy="40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545455"/>
            <a:ext cx="4724400" cy="81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17670</TotalTime>
  <Words>1007</Words>
  <Application>Microsoft Macintosh PowerPoint</Application>
  <PresentationFormat>On-screen Show (4:3)</PresentationFormat>
  <Paragraphs>159</Paragraphs>
  <Slides>66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Median</vt:lpstr>
      <vt:lpstr>8. Wave Reflection &amp; Transmission</vt:lpstr>
      <vt:lpstr>Overview</vt:lpstr>
      <vt:lpstr>Signal Refraction at Boundaries</vt:lpstr>
      <vt:lpstr>Normal and Oblique Incidence</vt:lpstr>
      <vt:lpstr>Normal Incidence</vt:lpstr>
      <vt:lpstr>Modeling Normal Incidence</vt:lpstr>
      <vt:lpstr>Individual Waves</vt:lpstr>
      <vt:lpstr>Boundary Conditions</vt:lpstr>
      <vt:lpstr>Reflection and Transmission Coefficients</vt:lpstr>
      <vt:lpstr>Analogy of Normal Incidence to Transmission Lines</vt:lpstr>
      <vt:lpstr>Power Transfer</vt:lpstr>
      <vt:lpstr>PowerPoint Presentation</vt:lpstr>
      <vt:lpstr>PowerPoint Presentation</vt:lpstr>
      <vt:lpstr>Example 8-1:  Radar Radome</vt:lpstr>
      <vt:lpstr>PowerPoint Presentation</vt:lpstr>
      <vt:lpstr>Example 8-2 cont.</vt:lpstr>
      <vt:lpstr>PowerPoint Presentation</vt:lpstr>
      <vt:lpstr>PowerPoint Presentation</vt:lpstr>
      <vt:lpstr>Example 8-3 (cont.)</vt:lpstr>
      <vt:lpstr>Snell’s Laws</vt:lpstr>
      <vt:lpstr>Angles of Incidence, Reflection &amp; Refraction</vt:lpstr>
      <vt:lpstr>Nonmagnetic Media</vt:lpstr>
      <vt:lpstr>Refraction</vt:lpstr>
      <vt:lpstr>PowerPoint Presentation</vt:lpstr>
      <vt:lpstr>Optical Fiber</vt:lpstr>
      <vt:lpstr>Modal Dispersion</vt:lpstr>
      <vt:lpstr>PowerPoint Presentation</vt:lpstr>
      <vt:lpstr>PowerPoint Presentation</vt:lpstr>
      <vt:lpstr>Oblique Incidence</vt:lpstr>
      <vt:lpstr>Perpendicular  Polarization</vt:lpstr>
      <vt:lpstr>Perpendicular  Polarization</vt:lpstr>
      <vt:lpstr>Perpendicular  Polarization</vt:lpstr>
      <vt:lpstr>Solution of Boundary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Parallel Polarization</vt:lpstr>
      <vt:lpstr>Reflection Coefficient vs. Angle</vt:lpstr>
      <vt:lpstr>Brewster Angle</vt:lpstr>
      <vt:lpstr>PowerPoint Presentation</vt:lpstr>
      <vt:lpstr>Power Reflectivity and Transmissivity</vt:lpstr>
      <vt:lpstr>Summary For Reflection and Transmission</vt:lpstr>
      <vt:lpstr>PowerPoint Presentation</vt:lpstr>
      <vt:lpstr>Tech Brief 16:  Bar-Code Reader</vt:lpstr>
      <vt:lpstr>Tech Brief 16:  Bar-Code Reader</vt:lpstr>
      <vt:lpstr>Waveguides</vt:lpstr>
      <vt:lpstr>Coax-to-Waveguide Connection</vt:lpstr>
      <vt:lpstr>Transverse Magnetic (TM) Mode</vt:lpstr>
      <vt:lpstr>Transverse Magnetic (TM) Mode</vt:lpstr>
      <vt:lpstr>Properties of TM Modes</vt:lpstr>
      <vt:lpstr>PowerPoint Presentation</vt:lpstr>
      <vt:lpstr>PowerPoint Presentation</vt:lpstr>
      <vt:lpstr>PowerPoint Presentation</vt:lpstr>
      <vt:lpstr>Transverse Electric Mode</vt:lpstr>
      <vt:lpstr>PowerPoint Presentation</vt:lpstr>
      <vt:lpstr>Properties of TE and TM Modes</vt:lpstr>
      <vt:lpstr>Propagation Velocities</vt:lpstr>
      <vt:lpstr>ω-β Diagram for TE and TM Modes</vt:lpstr>
      <vt:lpstr>Zigzag Reflections</vt:lpstr>
      <vt:lpstr>PowerPoint Presentation</vt:lpstr>
      <vt:lpstr>Resonant Cavities</vt:lpstr>
      <vt:lpstr>PowerPoint Presentation</vt:lpstr>
      <vt:lpstr>PowerPoint Presentation</vt:lpstr>
      <vt:lpstr>Chapter 8 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125</cp:revision>
  <dcterms:created xsi:type="dcterms:W3CDTF">2010-03-29T14:40:03Z</dcterms:created>
  <dcterms:modified xsi:type="dcterms:W3CDTF">2014-09-05T16:25:27Z</dcterms:modified>
</cp:coreProperties>
</file>