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notesMasterIdLst>
    <p:notesMasterId r:id="rId65"/>
  </p:notesMasterIdLst>
  <p:sldIdLst>
    <p:sldId id="256" r:id="rId2"/>
    <p:sldId id="325" r:id="rId3"/>
    <p:sldId id="327" r:id="rId4"/>
    <p:sldId id="326" r:id="rId5"/>
    <p:sldId id="328" r:id="rId6"/>
    <p:sldId id="329" r:id="rId7"/>
    <p:sldId id="330" r:id="rId8"/>
    <p:sldId id="331" r:id="rId9"/>
    <p:sldId id="332" r:id="rId10"/>
    <p:sldId id="334" r:id="rId11"/>
    <p:sldId id="333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50" r:id="rId27"/>
    <p:sldId id="349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84" r:id="rId38"/>
    <p:sldId id="360" r:id="rId39"/>
    <p:sldId id="361" r:id="rId40"/>
    <p:sldId id="362" r:id="rId41"/>
    <p:sldId id="363" r:id="rId42"/>
    <p:sldId id="364" r:id="rId43"/>
    <p:sldId id="365" r:id="rId44"/>
    <p:sldId id="367" r:id="rId45"/>
    <p:sldId id="366" r:id="rId46"/>
    <p:sldId id="368" r:id="rId47"/>
    <p:sldId id="369" r:id="rId48"/>
    <p:sldId id="370" r:id="rId49"/>
    <p:sldId id="371" r:id="rId50"/>
    <p:sldId id="372" r:id="rId51"/>
    <p:sldId id="385" r:id="rId52"/>
    <p:sldId id="373" r:id="rId53"/>
    <p:sldId id="374" r:id="rId54"/>
    <p:sldId id="386" r:id="rId55"/>
    <p:sldId id="376" r:id="rId56"/>
    <p:sldId id="377" r:id="rId57"/>
    <p:sldId id="387" r:id="rId58"/>
    <p:sldId id="378" r:id="rId59"/>
    <p:sldId id="380" r:id="rId60"/>
    <p:sldId id="381" r:id="rId61"/>
    <p:sldId id="382" r:id="rId62"/>
    <p:sldId id="383" r:id="rId63"/>
    <p:sldId id="379" r:id="rId6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04" y="-5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notesMaster" Target="notesMasters/notesMaster1.xml"/><Relationship Id="rId66" Type="http://schemas.openxmlformats.org/officeDocument/2006/relationships/printerSettings" Target="printerSettings/printerSettings1.bin"/><Relationship Id="rId67" Type="http://schemas.openxmlformats.org/officeDocument/2006/relationships/presProps" Target="presProps.xml"/><Relationship Id="rId68" Type="http://schemas.openxmlformats.org/officeDocument/2006/relationships/viewProps" Target="viewProps.xml"/><Relationship Id="rId69" Type="http://schemas.openxmlformats.org/officeDocument/2006/relationships/theme" Target="theme/theme1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652889-7E82-4C15-B3F9-FE94BD10B7BD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63415C-2120-44EA-B4D5-CF87D5787A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369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3415C-2120-44EA-B4D5-CF87D5787AB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6" Type="http://schemas.openxmlformats.org/officeDocument/2006/relationships/image" Target="../media/image30.png"/><Relationship Id="rId7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6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6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3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4" Type="http://schemas.openxmlformats.org/officeDocument/2006/relationships/image" Target="../media/image45.png"/><Relationship Id="rId5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57.png"/><Relationship Id="rId5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Relationship Id="rId3" Type="http://schemas.openxmlformats.org/officeDocument/2006/relationships/image" Target="../media/image6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Relationship Id="rId3" Type="http://schemas.openxmlformats.org/officeDocument/2006/relationships/image" Target="../media/image6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4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4" Type="http://schemas.openxmlformats.org/officeDocument/2006/relationships/image" Target="../media/image70.png"/><Relationship Id="rId5" Type="http://schemas.openxmlformats.org/officeDocument/2006/relationships/image" Target="../media/image71.png"/><Relationship Id="rId6" Type="http://schemas.openxmlformats.org/officeDocument/2006/relationships/image" Target="../media/image72.png"/><Relationship Id="rId7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4" Type="http://schemas.openxmlformats.org/officeDocument/2006/relationships/image" Target="../media/image75.png"/><Relationship Id="rId5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4" Type="http://schemas.openxmlformats.org/officeDocument/2006/relationships/image" Target="../media/image76.png"/><Relationship Id="rId5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4" Type="http://schemas.openxmlformats.org/officeDocument/2006/relationships/image" Target="../media/image81.png"/><Relationship Id="rId5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4.tif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4" Type="http://schemas.openxmlformats.org/officeDocument/2006/relationships/image" Target="../media/image86.png"/><Relationship Id="rId5" Type="http://schemas.openxmlformats.org/officeDocument/2006/relationships/image" Target="../media/image87.png"/><Relationship Id="rId6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9.png"/><Relationship Id="rId3" Type="http://schemas.openxmlformats.org/officeDocument/2006/relationships/image" Target="../media/image90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1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2.png"/><Relationship Id="rId3" Type="http://schemas.openxmlformats.org/officeDocument/2006/relationships/image" Target="../media/image9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4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4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4" Type="http://schemas.openxmlformats.org/officeDocument/2006/relationships/image" Target="../media/image101.png"/><Relationship Id="rId5" Type="http://schemas.openxmlformats.org/officeDocument/2006/relationships/image" Target="../media/image102.png"/><Relationship Id="rId6" Type="http://schemas.openxmlformats.org/officeDocument/2006/relationships/image" Target="../media/image103.png"/><Relationship Id="rId7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9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5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6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7.tif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8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4" Type="http://schemas.openxmlformats.org/officeDocument/2006/relationships/image" Target="../media/image1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9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2.png"/><Relationship Id="rId3" Type="http://schemas.openxmlformats.org/officeDocument/2006/relationships/image" Target="../media/image11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4" Type="http://schemas.openxmlformats.org/officeDocument/2006/relationships/image" Target="../media/image1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4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7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9.tif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4" Type="http://schemas.openxmlformats.org/officeDocument/2006/relationships/image" Target="../media/image122.png"/><Relationship Id="rId5" Type="http://schemas.openxmlformats.org/officeDocument/2006/relationships/image" Target="../media/image1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0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4.png"/><Relationship Id="rId3" Type="http://schemas.openxmlformats.org/officeDocument/2006/relationships/image" Target="../media/image125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6.tif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tiff"/><Relationship Id="rId4" Type="http://schemas.openxmlformats.org/officeDocument/2006/relationships/image" Target="../media/image129.png"/><Relationship Id="rId5" Type="http://schemas.openxmlformats.org/officeDocument/2006/relationships/image" Target="../media/image130.png"/><Relationship Id="rId6" Type="http://schemas.openxmlformats.org/officeDocument/2006/relationships/image" Target="../media/image131.png"/><Relationship Id="rId7" Type="http://schemas.openxmlformats.org/officeDocument/2006/relationships/image" Target="../media/image1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7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3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4.tiff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5.png"/><Relationship Id="rId3" Type="http://schemas.openxmlformats.org/officeDocument/2006/relationships/image" Target="../media/image136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4" Type="http://schemas.openxmlformats.org/officeDocument/2006/relationships/image" Target="../media/image13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9.png"/><Relationship Id="rId3" Type="http://schemas.openxmlformats.org/officeDocument/2006/relationships/image" Target="../media/image140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9.png"/><Relationship Id="rId3" Type="http://schemas.openxmlformats.org/officeDocument/2006/relationships/image" Target="../media/image141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2.tiff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8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17.pn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4038600"/>
            <a:ext cx="7086600" cy="1828800"/>
          </a:xfrm>
        </p:spPr>
        <p:txBody>
          <a:bodyPr>
            <a:normAutofit/>
          </a:bodyPr>
          <a:lstStyle/>
          <a:p>
            <a:r>
              <a:rPr lang="en-US" dirty="0" smtClean="0"/>
              <a:t>9. Radiation &amp; Antennas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90800" y="6172200"/>
            <a:ext cx="485466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7e Applied EM by Ulaby and </a:t>
            </a:r>
            <a:r>
              <a:rPr lang="en-US" sz="2400" dirty="0" err="1"/>
              <a:t>Ravaioli</a:t>
            </a:r>
            <a:endParaRPr lang="en-US" sz="2400" dirty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0700" y="136923"/>
            <a:ext cx="5562600" cy="4892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153400" cy="990600"/>
          </a:xfrm>
        </p:spPr>
        <p:txBody>
          <a:bodyPr/>
          <a:lstStyle/>
          <a:p>
            <a:r>
              <a:rPr lang="en-US" dirty="0" smtClean="0"/>
              <a:t>Radiated Electric Field</a:t>
            </a:r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8140" y="1096963"/>
            <a:ext cx="5767720" cy="576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87" y="1999706"/>
            <a:ext cx="4696220" cy="2038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Hertzian</a:t>
            </a:r>
            <a:r>
              <a:rPr lang="en-US" dirty="0" smtClean="0"/>
              <a:t> Dipole—Far-Field Approximation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1600200"/>
            <a:ext cx="17816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At any range </a:t>
            </a:r>
            <a:r>
              <a:rPr lang="en-US" sz="2000" i="1" dirty="0" smtClean="0">
                <a:solidFill>
                  <a:srgbClr val="FF0000"/>
                </a:solidFill>
              </a:rPr>
              <a:t>R</a:t>
            </a:r>
            <a:r>
              <a:rPr lang="en-US" sz="2000" dirty="0" smtClean="0">
                <a:solidFill>
                  <a:srgbClr val="FF0000"/>
                </a:solidFill>
              </a:rPr>
              <a:t>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45720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 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95950" y="4419600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At</a:t>
            </a:r>
            <a:endParaRPr lang="en-US" dirty="0"/>
          </a:p>
        </p:txBody>
      </p:sp>
      <p:pic>
        <p:nvPicPr>
          <p:cNvPr id="12" name="Picture 11" descr="blank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38650" y="2070100"/>
            <a:ext cx="895350" cy="1206500"/>
          </a:xfrm>
          <a:prstGeom prst="rect">
            <a:avLst/>
          </a:prstGeom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799" y="4517033"/>
            <a:ext cx="4572001" cy="281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0" y="4493342"/>
            <a:ext cx="1905000" cy="307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7400" y="5105400"/>
            <a:ext cx="4329113" cy="158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67154" y="2286000"/>
            <a:ext cx="2600646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1828800"/>
            <a:ext cx="3752116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Normalized Radiation Intensity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2400" y="1524000"/>
            <a:ext cx="30233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Electric and Magnetic Fields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3200400"/>
            <a:ext cx="25484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Average Power Density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38600" y="1535668"/>
            <a:ext cx="33062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Normalized Radiation Intensity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905000"/>
            <a:ext cx="3329644" cy="1234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3581401"/>
            <a:ext cx="3429000" cy="54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76" y="4337050"/>
            <a:ext cx="3650647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0" y="4876800"/>
            <a:ext cx="3060533" cy="157162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Radiation Pattern of </a:t>
            </a:r>
            <a:r>
              <a:rPr lang="en-US" dirty="0" err="1" smtClean="0"/>
              <a:t>Hertzian</a:t>
            </a:r>
            <a:r>
              <a:rPr lang="en-US" dirty="0" smtClean="0"/>
              <a:t> Dipole</a:t>
            </a:r>
            <a:endParaRPr lang="en-US" dirty="0"/>
          </a:p>
        </p:txBody>
      </p:sp>
      <p:pic>
        <p:nvPicPr>
          <p:cNvPr id="8" name="Picture 7" descr="seq.ti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1" y="1618630"/>
            <a:ext cx="3200400" cy="1246909"/>
          </a:xfrm>
          <a:prstGeom prst="rect">
            <a:avLst/>
          </a:prstGeom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1828799"/>
            <a:ext cx="2819400" cy="495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124200"/>
            <a:ext cx="246529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1" y="3891256"/>
            <a:ext cx="2743199" cy="375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987" y="4572001"/>
            <a:ext cx="6426013" cy="1519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mod91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890" r="-17890"/>
          <a:stretch>
            <a:fillRect/>
          </a:stretch>
        </p:blipFill>
        <p:spPr>
          <a:xfrm>
            <a:off x="-609600" y="914400"/>
            <a:ext cx="10512552" cy="5796641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256738"/>
            <a:ext cx="3911734" cy="34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3704323"/>
            <a:ext cx="4267200" cy="308363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76200"/>
            <a:ext cx="5026152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Antenna Radiation Characteristics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524000"/>
            <a:ext cx="4953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</a:rPr>
              <a:t>1.  By virtue of </a:t>
            </a:r>
            <a:r>
              <a:rPr lang="en-US" sz="2000" dirty="0" smtClean="0">
                <a:solidFill>
                  <a:srgbClr val="FF0000"/>
                </a:solidFill>
              </a:rPr>
              <a:t>reciprocity</a:t>
            </a:r>
            <a:r>
              <a:rPr lang="en-US" sz="2000" dirty="0" smtClean="0">
                <a:solidFill>
                  <a:schemeClr val="tx2"/>
                </a:solidFill>
              </a:rPr>
              <a:t>, a receiving antenna has the same directional antenna pattern as the pattern that it exhibits when operated in the transmission mode.</a:t>
            </a:r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028890"/>
            <a:ext cx="2701189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</a:rPr>
              <a:t>2.  Total Radiated Power</a:t>
            </a:r>
          </a:p>
          <a:p>
            <a:endParaRPr lang="en-US" sz="2000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Differential area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4572000"/>
            <a:ext cx="1241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Solid Angle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638800"/>
            <a:ext cx="2698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Power radiated through </a:t>
            </a:r>
            <a:r>
              <a:rPr lang="en-US" i="1" dirty="0" err="1" smtClean="0">
                <a:solidFill>
                  <a:srgbClr val="FF0000"/>
                </a:solidFill>
              </a:rPr>
              <a:t>dA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05600" y="6477000"/>
            <a:ext cx="2148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Total Radiated Power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4080454"/>
            <a:ext cx="2362200" cy="354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1" y="4924340"/>
            <a:ext cx="3505199" cy="638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3613" y="6096000"/>
            <a:ext cx="32491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1808" y="1676400"/>
            <a:ext cx="3881884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3-D Pattern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943600" y="1524000"/>
            <a:ext cx="1798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F </a:t>
            </a:r>
            <a:r>
              <a:rPr lang="en-US" dirty="0" smtClean="0">
                <a:solidFill>
                  <a:srgbClr val="FF0000"/>
                </a:solidFill>
              </a:rPr>
              <a:t>(dB) = 10 log </a:t>
            </a:r>
            <a:r>
              <a:rPr lang="en-US" i="1" dirty="0" smtClean="0">
                <a:solidFill>
                  <a:srgbClr val="FF0000"/>
                </a:solidFill>
              </a:rPr>
              <a:t>F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105400"/>
            <a:ext cx="39702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Principal planes:</a:t>
            </a:r>
          </a:p>
          <a:p>
            <a:pPr marL="457200" indent="-457200"/>
            <a:r>
              <a:rPr lang="en-US" b="1" i="1" dirty="0" smtClean="0">
                <a:solidFill>
                  <a:srgbClr val="FF0000"/>
                </a:solidFill>
              </a:rPr>
              <a:t>1.  </a:t>
            </a:r>
            <a:r>
              <a:rPr lang="en-US" sz="2000" b="1" i="1" dirty="0" smtClean="0">
                <a:solidFill>
                  <a:srgbClr val="FF0000"/>
                </a:solidFill>
              </a:rPr>
              <a:t>Elevation plane </a:t>
            </a:r>
            <a:r>
              <a:rPr lang="en-US" sz="2000" b="1" i="1" dirty="0" smtClean="0"/>
              <a:t>(x-z and y-z planes)</a:t>
            </a:r>
          </a:p>
          <a:p>
            <a:pPr marL="457200" indent="-457200"/>
            <a:r>
              <a:rPr lang="en-US" sz="2000" b="1" i="1" dirty="0" smtClean="0">
                <a:solidFill>
                  <a:srgbClr val="FF0000"/>
                </a:solidFill>
              </a:rPr>
              <a:t>2.  Azimuth plane </a:t>
            </a:r>
            <a:r>
              <a:rPr lang="en-US" sz="2000" b="1" i="1" dirty="0" smtClean="0">
                <a:solidFill>
                  <a:srgbClr val="000000"/>
                </a:solidFill>
              </a:rPr>
              <a:t>(x-y plane)</a:t>
            </a:r>
            <a:endParaRPr lang="en-US" sz="2000" dirty="0">
              <a:solidFill>
                <a:srgbClr val="000000"/>
              </a:solidFill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97" y="1219200"/>
            <a:ext cx="4398603" cy="3825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Polar and Rectangular Plots</a:t>
            </a:r>
            <a:endParaRPr lang="en-US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093" y="1524000"/>
            <a:ext cx="778381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64" y="4953000"/>
            <a:ext cx="5805736" cy="127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Beam Dimensions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9004" y="1752600"/>
            <a:ext cx="24314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1.  Pattern solid angle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9004" y="4267200"/>
            <a:ext cx="28889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2.  Half-power beamwidth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9" name="Picture 8" descr="blank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200" y="5943600"/>
            <a:ext cx="1643063" cy="381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8600" y="6400800"/>
            <a:ext cx="876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Since 0.5 corresponds to </a:t>
            </a:r>
            <a:r>
              <a:rPr lang="en-US" dirty="0" smtClean="0">
                <a:solidFill>
                  <a:srgbClr val="FF0000"/>
                </a:solidFill>
                <a:latin typeface="Times New Roman"/>
                <a:cs typeface="Times New Roman"/>
              </a:rPr>
              <a:t>‒</a:t>
            </a:r>
            <a:r>
              <a:rPr lang="en-US" dirty="0" smtClean="0">
                <a:solidFill>
                  <a:srgbClr val="FF0000"/>
                </a:solidFill>
              </a:rPr>
              <a:t>3 dB, the half power beamwidth is also called the 3-dB beamwidth.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2322248"/>
            <a:ext cx="3048000" cy="846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1"/>
            <a:ext cx="4315744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Antenna Directivity </a:t>
            </a:r>
            <a:r>
              <a:rPr lang="en-US" i="1" dirty="0" smtClean="0"/>
              <a:t>D</a:t>
            </a:r>
            <a:endParaRPr lang="en-US" i="1" dirty="0"/>
          </a:p>
        </p:txBody>
      </p:sp>
      <p:pic>
        <p:nvPicPr>
          <p:cNvPr id="5" name="Picture 4" descr="eq9.21.ti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1905000"/>
            <a:ext cx="3124200" cy="914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200" y="1447800"/>
            <a:ext cx="30562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Antenna pattern solid angle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24200" y="4114800"/>
            <a:ext cx="12001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Directivity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" y="2855638"/>
            <a:ext cx="7048500" cy="72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200399"/>
            <a:ext cx="2885425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5791200"/>
            <a:ext cx="7239000" cy="1040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pic>
        <p:nvPicPr>
          <p:cNvPr id="4" name="Content Placeholder 3" descr="ch9t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829" b="-12829"/>
          <a:stretch>
            <a:fillRect/>
          </a:stretch>
        </p:blipFill>
        <p:spPr>
          <a:xfrm>
            <a:off x="205925" y="1371600"/>
            <a:ext cx="8912352" cy="4914288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4419600" cy="9906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Antennas with Single Main Lobe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1189948" y="2057400"/>
            <a:ext cx="2239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Equivalent Solid Angle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3582194" y="5790406"/>
            <a:ext cx="21336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648200" y="4724400"/>
            <a:ext cx="42672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48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59" y="2590800"/>
            <a:ext cx="4482441" cy="3595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42863"/>
            <a:ext cx="4038600" cy="4354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695567"/>
            <a:ext cx="4413364" cy="2162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4572000" y="4648200"/>
            <a:ext cx="4495800" cy="2133600"/>
          </a:xfrm>
          <a:prstGeom prst="rect">
            <a:avLst/>
          </a:prstGeom>
          <a:solidFill>
            <a:schemeClr val="accent1">
              <a:alpha val="0"/>
            </a:schemeClr>
          </a:solidFill>
          <a:ln w="22733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4419599" cy="145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13" y="1498946"/>
            <a:ext cx="4395787" cy="5301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1524000"/>
            <a:ext cx="4147962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305800" y="63246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381000"/>
            <a:ext cx="3124200" cy="33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334389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2554261"/>
            <a:ext cx="3886200" cy="1011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5" y="3733800"/>
            <a:ext cx="5417128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038600" y="0"/>
            <a:ext cx="728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(cont.)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9150" y="514350"/>
            <a:ext cx="7505700" cy="603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531352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Radiation Efficiency and Gain 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52400" y="1524000"/>
            <a:ext cx="2184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Radiation efficiency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" y="4252731"/>
            <a:ext cx="17729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Antenna gain </a:t>
            </a:r>
            <a:r>
              <a:rPr lang="en-US" sz="2000" i="1" dirty="0" smtClean="0">
                <a:solidFill>
                  <a:srgbClr val="FF0000"/>
                </a:solidFill>
              </a:rPr>
              <a:t>G</a:t>
            </a:r>
            <a:endParaRPr lang="en-US" sz="2000" i="1" dirty="0">
              <a:solidFill>
                <a:srgbClr val="FF0000"/>
              </a:solidFill>
            </a:endParaRPr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928347"/>
            <a:ext cx="5559425" cy="2110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4709932"/>
            <a:ext cx="6172200" cy="1569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Antenna Radiation and Loss Resistances</a:t>
            </a:r>
            <a:endParaRPr lang="en-US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4813" y="1700319"/>
            <a:ext cx="6207761" cy="2719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4101" y="5012161"/>
            <a:ext cx="5205581" cy="855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76200"/>
            <a:ext cx="8153400" cy="9906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Example 9-3 (cont.)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762000"/>
            <a:ext cx="18981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For any antenna: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1676400"/>
            <a:ext cx="26043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For the </a:t>
            </a:r>
            <a:r>
              <a:rPr lang="en-US" sz="2000" dirty="0" err="1" smtClean="0">
                <a:solidFill>
                  <a:srgbClr val="FF0000"/>
                </a:solidFill>
              </a:rPr>
              <a:t>Hertzian</a:t>
            </a:r>
            <a:r>
              <a:rPr lang="en-US" sz="2000" dirty="0" smtClean="0">
                <a:solidFill>
                  <a:srgbClr val="FF0000"/>
                </a:solidFill>
              </a:rPr>
              <a:t> dipole: 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143000"/>
            <a:ext cx="1687514" cy="40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75814"/>
            <a:ext cx="4876800" cy="4582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41269" y="5410201"/>
            <a:ext cx="4318557" cy="1219199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8583" y="0"/>
            <a:ext cx="4806835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305800" y="62484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76200"/>
            <a:ext cx="8153400" cy="990600"/>
          </a:xfrm>
        </p:spPr>
        <p:txBody>
          <a:bodyPr/>
          <a:lstStyle/>
          <a:p>
            <a:r>
              <a:rPr lang="en-US" dirty="0" smtClean="0"/>
              <a:t>Half-Wave Dipole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2400" y="2514600"/>
            <a:ext cx="4662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2.  For Hertzian dipole of length </a:t>
            </a:r>
            <a:r>
              <a:rPr lang="en-US" sz="2000" i="1" dirty="0" smtClean="0">
                <a:solidFill>
                  <a:srgbClr val="FF0000"/>
                </a:solidFill>
              </a:rPr>
              <a:t>l</a:t>
            </a:r>
            <a:r>
              <a:rPr lang="en-US" sz="2000" dirty="0" smtClean="0">
                <a:solidFill>
                  <a:srgbClr val="FF0000"/>
                </a:solidFill>
              </a:rPr>
              <a:t>, </a:t>
            </a:r>
            <a:r>
              <a:rPr lang="en-US" sz="2000" i="1" dirty="0" smtClean="0">
                <a:solidFill>
                  <a:srgbClr val="FF0000"/>
                </a:solidFill>
              </a:rPr>
              <a:t>E</a:t>
            </a:r>
            <a:r>
              <a:rPr lang="en-US" sz="2000" dirty="0" smtClean="0">
                <a:solidFill>
                  <a:srgbClr val="FF0000"/>
                </a:solidFill>
              </a:rPr>
              <a:t> field is: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" y="762000"/>
            <a:ext cx="33235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1.  Current in half-wave dipole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2400" y="3886200"/>
            <a:ext cx="4495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3.  Each length element </a:t>
            </a:r>
            <a:r>
              <a:rPr lang="en-US" sz="2000" i="1" dirty="0" err="1" smtClean="0">
                <a:solidFill>
                  <a:srgbClr val="FF0000"/>
                </a:solidFill>
              </a:rPr>
              <a:t>dz</a:t>
            </a:r>
            <a:r>
              <a:rPr lang="en-US" sz="2000" dirty="0" smtClean="0">
                <a:solidFill>
                  <a:srgbClr val="FF0000"/>
                </a:solidFill>
              </a:rPr>
              <a:t> of half-wave dipole is like a Hertzian dipole, radiating a field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400" y="5486400"/>
            <a:ext cx="52179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4. For the entire dipole, the total radiated field is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19200"/>
            <a:ext cx="4032982" cy="457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799" y="1676400"/>
            <a:ext cx="4140205" cy="776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199" y="2971800"/>
            <a:ext cx="3968663" cy="78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4800600"/>
            <a:ext cx="3932526" cy="678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6800" y="5914959"/>
            <a:ext cx="1600200" cy="943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57800" y="506359"/>
            <a:ext cx="3886201" cy="6351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76200"/>
            <a:ext cx="8153400" cy="990600"/>
          </a:xfrm>
        </p:spPr>
        <p:txBody>
          <a:bodyPr/>
          <a:lstStyle/>
          <a:p>
            <a:r>
              <a:rPr lang="en-US" dirty="0" smtClean="0"/>
              <a:t>Half-Wave Dipole (cont.)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2400" y="29718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" y="15240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2400" y="41910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400" y="5562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4800" y="1524000"/>
            <a:ext cx="22316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Integration leads to: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1" y="879987"/>
            <a:ext cx="3657600" cy="59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981200"/>
            <a:ext cx="4343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429000"/>
            <a:ext cx="336887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5742611"/>
            <a:ext cx="4396318" cy="810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Antennas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16" y="1772640"/>
            <a:ext cx="9007169" cy="447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5248200"/>
            <a:ext cx="6705600" cy="13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Radiation Pattern of Half-Wave Dipole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0" y="3200400"/>
            <a:ext cx="51815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Radiation pattern resembles that of the Hertzian dipole.  Its beamwidth is slightly narrower, 78 degrees compared with 90 degrees for the Hertzian dipole.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9" name="Picture 8" descr="blank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5283720"/>
            <a:ext cx="1447800" cy="304800"/>
          </a:xfrm>
          <a:prstGeom prst="rect">
            <a:avLst/>
          </a:prstGeom>
        </p:spPr>
      </p:pic>
      <p:pic>
        <p:nvPicPr>
          <p:cNvPr id="307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979834"/>
            <a:ext cx="4560888" cy="840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9200" y="1676400"/>
            <a:ext cx="4038600" cy="2658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Half-Wave Dipole Properties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1752600"/>
            <a:ext cx="17255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1. Directivity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4114800"/>
            <a:ext cx="2736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Numerical integration gives: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05400" y="1752600"/>
            <a:ext cx="29812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2. Radiation Resistance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24400" y="4113073"/>
            <a:ext cx="4343399" cy="175432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This is very important, because it makes it easy to match the antenna to a 75-</a:t>
            </a:r>
            <a:r>
              <a:rPr lang="el-GR" dirty="0" smtClean="0">
                <a:solidFill>
                  <a:schemeClr val="tx2"/>
                </a:solidFill>
              </a:rPr>
              <a:t>Ω</a:t>
            </a:r>
            <a:r>
              <a:rPr lang="en-US" dirty="0" smtClean="0">
                <a:solidFill>
                  <a:schemeClr val="tx2"/>
                </a:solidFill>
              </a:rPr>
              <a:t> transmission line.  In contrast, the radiation resistance of a dipole whose length is much shorter than a wavelength is on the order of  1 </a:t>
            </a:r>
            <a:r>
              <a:rPr lang="el-GR" dirty="0" smtClean="0">
                <a:solidFill>
                  <a:schemeClr val="tx2"/>
                </a:solidFill>
              </a:rPr>
              <a:t>Ω</a:t>
            </a:r>
            <a:r>
              <a:rPr lang="en-US" dirty="0" smtClean="0">
                <a:solidFill>
                  <a:schemeClr val="tx2"/>
                </a:solidFill>
              </a:rPr>
              <a:t> or less.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67559"/>
            <a:ext cx="4837113" cy="1789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4138117"/>
            <a:ext cx="1371600" cy="372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" y="4876800"/>
            <a:ext cx="4362450" cy="1362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2438400"/>
            <a:ext cx="3624263" cy="736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153400" cy="990600"/>
          </a:xfrm>
        </p:spPr>
        <p:txBody>
          <a:bodyPr/>
          <a:lstStyle/>
          <a:p>
            <a:r>
              <a:rPr lang="en-US" dirty="0" smtClean="0"/>
              <a:t>Quarter-Wave Monopole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2400" y="1600200"/>
            <a:ext cx="4876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rgbClr val="FF0000"/>
                </a:solidFill>
              </a:rPr>
              <a:t>When placed over a conducting </a:t>
            </a:r>
            <a:r>
              <a:rPr lang="en-US" sz="2000" i="1" dirty="0" smtClean="0">
                <a:solidFill>
                  <a:schemeClr val="tx2"/>
                </a:solidFill>
              </a:rPr>
              <a:t>ground plane</a:t>
            </a:r>
            <a:r>
              <a:rPr lang="en-US" sz="2000" i="1" dirty="0" smtClean="0">
                <a:solidFill>
                  <a:srgbClr val="FF0000"/>
                </a:solidFill>
              </a:rPr>
              <a:t>, a quarter-wave monopole antenna excited by a source at its base [Fig.9-15(a)] exhibits the same radiation pattern in the region above the ground plane as a half-wave dipole in free</a:t>
            </a:r>
          </a:p>
          <a:p>
            <a:r>
              <a:rPr lang="en-US" sz="2000" i="1" dirty="0" smtClean="0">
                <a:solidFill>
                  <a:srgbClr val="FF0000"/>
                </a:solidFill>
              </a:rPr>
              <a:t>space.</a:t>
            </a:r>
          </a:p>
          <a:p>
            <a:endParaRPr lang="en-US" sz="2000" i="1" dirty="0" smtClean="0">
              <a:solidFill>
                <a:srgbClr val="FF0000"/>
              </a:solidFill>
            </a:endParaRPr>
          </a:p>
          <a:p>
            <a:r>
              <a:rPr lang="en-US" sz="2000" i="1" dirty="0" smtClean="0">
                <a:solidFill>
                  <a:srgbClr val="1F497D"/>
                </a:solidFill>
              </a:rPr>
              <a:t>However, its radiation resistance if only half of that of a half-wave dipole, namely 36.5 </a:t>
            </a:r>
            <a:r>
              <a:rPr lang="el-GR" sz="2000" i="1" dirty="0" smtClean="0">
                <a:solidFill>
                  <a:srgbClr val="1F497D"/>
                </a:solidFill>
              </a:rPr>
              <a:t>Ω</a:t>
            </a:r>
            <a:r>
              <a:rPr lang="en-US" sz="2000" i="1" dirty="0" smtClean="0">
                <a:solidFill>
                  <a:srgbClr val="1F497D"/>
                </a:solidFill>
              </a:rPr>
              <a:t>.</a:t>
            </a:r>
            <a:endParaRPr lang="en-US" sz="2000" dirty="0">
              <a:solidFill>
                <a:srgbClr val="1F497D"/>
              </a:solidFill>
            </a:endParaRPr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5644" y="1600200"/>
            <a:ext cx="3829756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mod93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356" r="-32356"/>
          <a:stretch>
            <a:fillRect/>
          </a:stretch>
        </p:blipFill>
        <p:spPr>
          <a:xfrm>
            <a:off x="-1219200" y="263040"/>
            <a:ext cx="11960352" cy="6594960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1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676400"/>
            <a:ext cx="431469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Antenna Effective Area</a:t>
            </a:r>
            <a:endParaRPr lang="en-US" dirty="0"/>
          </a:p>
        </p:txBody>
      </p:sp>
      <p:pic>
        <p:nvPicPr>
          <p:cNvPr id="16" name="Picture 15" descr="blank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1600199"/>
            <a:ext cx="2057399" cy="304801"/>
          </a:xfrm>
          <a:prstGeom prst="rect">
            <a:avLst/>
          </a:prstGeom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828800"/>
            <a:ext cx="4812296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4114800"/>
            <a:ext cx="3657599" cy="681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5257800"/>
            <a:ext cx="3886200" cy="709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blank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600200"/>
            <a:ext cx="1905000" cy="4064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Friis</a:t>
            </a:r>
            <a:r>
              <a:rPr lang="en-US" dirty="0" smtClean="0"/>
              <a:t> Transmission Formula</a:t>
            </a:r>
            <a:endParaRPr lang="en-US" dirty="0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2350" y="1845562"/>
            <a:ext cx="5389563" cy="24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648200"/>
            <a:ext cx="7372350" cy="2042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79" y="-1"/>
            <a:ext cx="5538921" cy="6761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762000"/>
            <a:ext cx="4927981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9789" y="3505200"/>
            <a:ext cx="4684211" cy="314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 flipH="1">
            <a:off x="9250680" y="1600200"/>
            <a:ext cx="45719" cy="44958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14400" y="76200"/>
            <a:ext cx="4077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tx2"/>
                </a:solidFill>
              </a:rPr>
              <a:t>Example 9-4 (cont.)</a:t>
            </a:r>
            <a:endParaRPr lang="en-US" sz="3600" dirty="0">
              <a:solidFill>
                <a:schemeClr val="tx2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rot="5400000" flipH="1" flipV="1">
            <a:off x="3391694" y="4457700"/>
            <a:ext cx="20574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10800000">
            <a:off x="4419600" y="3429000"/>
            <a:ext cx="25908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9848" y="2459917"/>
            <a:ext cx="5677952" cy="3331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Radiation by Aperture Antennas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1981200"/>
            <a:ext cx="3124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Instead of calculating the radiated fields </a:t>
            </a:r>
            <a:r>
              <a:rPr lang="en-US" sz="2000" i="1" dirty="0" smtClean="0">
                <a:solidFill>
                  <a:srgbClr val="FF0000"/>
                </a:solidFill>
              </a:rPr>
              <a:t>E</a:t>
            </a:r>
            <a:r>
              <a:rPr lang="en-US" sz="2000" dirty="0" smtClean="0">
                <a:solidFill>
                  <a:srgbClr val="FF0000"/>
                </a:solidFill>
              </a:rPr>
              <a:t> and </a:t>
            </a:r>
            <a:r>
              <a:rPr lang="en-US" sz="2000" i="1" dirty="0" smtClean="0">
                <a:solidFill>
                  <a:srgbClr val="FF0000"/>
                </a:solidFill>
              </a:rPr>
              <a:t>H</a:t>
            </a:r>
            <a:r>
              <a:rPr lang="en-US" sz="2000" dirty="0" smtClean="0">
                <a:solidFill>
                  <a:srgbClr val="FF0000"/>
                </a:solidFill>
              </a:rPr>
              <a:t> at </a:t>
            </a:r>
            <a:r>
              <a:rPr lang="en-US" sz="2000" i="1" dirty="0" smtClean="0">
                <a:solidFill>
                  <a:srgbClr val="FF0000"/>
                </a:solidFill>
              </a:rPr>
              <a:t>Q</a:t>
            </a:r>
            <a:r>
              <a:rPr lang="en-US" sz="2000" dirty="0" smtClean="0">
                <a:solidFill>
                  <a:srgbClr val="FF0000"/>
                </a:solidFill>
              </a:rPr>
              <a:t> due to currents in the antenna, with apertures it is also possible to relate the radiated fields to the electric field distribution across the aperture.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76200"/>
            <a:ext cx="8153400" cy="990600"/>
          </a:xfrm>
        </p:spPr>
        <p:txBody>
          <a:bodyPr/>
          <a:lstStyle/>
          <a:p>
            <a:r>
              <a:rPr lang="en-US" dirty="0" smtClean="0"/>
              <a:t>Examples of Aperture Sources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1600200"/>
            <a:ext cx="5257800" cy="501675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000" dirty="0" smtClean="0">
                <a:solidFill>
                  <a:srgbClr val="FF0000"/>
                </a:solidFill>
              </a:rPr>
              <a:t>Computational Approaches</a:t>
            </a:r>
          </a:p>
          <a:p>
            <a:pPr marL="342900" indent="-342900"/>
            <a:r>
              <a:rPr lang="en-US" sz="2000" dirty="0" smtClean="0">
                <a:solidFill>
                  <a:schemeClr val="tx2"/>
                </a:solidFill>
              </a:rPr>
              <a:t>      a.  Vector Formulation</a:t>
            </a:r>
            <a:r>
              <a:rPr lang="en-US" sz="2000" dirty="0" smtClean="0"/>
              <a:t>--accurate, but mathematically involved</a:t>
            </a:r>
          </a:p>
          <a:p>
            <a:pPr marL="342900" indent="-342900"/>
            <a:r>
              <a:rPr lang="en-US" sz="2000" dirty="0" smtClean="0"/>
              <a:t>     </a:t>
            </a:r>
            <a:r>
              <a:rPr lang="en-US" sz="2000" dirty="0" smtClean="0">
                <a:solidFill>
                  <a:srgbClr val="1F497D"/>
                </a:solidFill>
              </a:rPr>
              <a:t> b.  Scalar Formulation—</a:t>
            </a:r>
            <a:r>
              <a:rPr lang="en-US" sz="2000" dirty="0" smtClean="0"/>
              <a:t>easier to implement but restricted to large aperture dimensions (relative to the wavelength)</a:t>
            </a:r>
          </a:p>
          <a:p>
            <a:pPr marL="342900" indent="-342900"/>
            <a:r>
              <a:rPr lang="en-US" dirty="0" smtClean="0">
                <a:solidFill>
                  <a:srgbClr val="FF0000"/>
                </a:solidFill>
              </a:rPr>
              <a:t>2. </a:t>
            </a:r>
            <a:r>
              <a:rPr lang="en-US" sz="2000" dirty="0" smtClean="0">
                <a:solidFill>
                  <a:srgbClr val="FF0000"/>
                </a:solidFill>
              </a:rPr>
              <a:t>Both methods are applicable at all wavelengths</a:t>
            </a:r>
            <a:r>
              <a:rPr lang="en-US" sz="2000" dirty="0" smtClean="0"/>
              <a:t>, including the visible spectrum</a:t>
            </a:r>
          </a:p>
          <a:p>
            <a:r>
              <a:rPr lang="en-US" sz="2000" i="1" dirty="0" smtClean="0">
                <a:solidFill>
                  <a:srgbClr val="FF0000"/>
                </a:solidFill>
              </a:rPr>
              <a:t>3. </a:t>
            </a:r>
            <a:r>
              <a:rPr lang="en-US" sz="2000" dirty="0" smtClean="0">
                <a:solidFill>
                  <a:srgbClr val="FF0000"/>
                </a:solidFill>
              </a:rPr>
              <a:t>Validity of Scalar Formulation.  </a:t>
            </a:r>
            <a:r>
              <a:rPr lang="en-US" sz="2000" dirty="0" smtClean="0"/>
              <a:t>The key requirement for the validity of the scalar formulation is that the antenna aperture be at least several wavelengths long along each of its principal dimensions.</a:t>
            </a:r>
          </a:p>
          <a:p>
            <a:endParaRPr lang="en-US" sz="2000" dirty="0" smtClean="0"/>
          </a:p>
          <a:p>
            <a:r>
              <a:rPr lang="en-US" sz="2000" dirty="0" smtClean="0">
                <a:solidFill>
                  <a:schemeClr val="tx2"/>
                </a:solidFill>
              </a:rPr>
              <a:t>We will limit our treatment to the scalar formulation.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857286"/>
            <a:ext cx="3581400" cy="6000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153400" cy="990600"/>
          </a:xfrm>
        </p:spPr>
        <p:txBody>
          <a:bodyPr/>
          <a:lstStyle/>
          <a:p>
            <a:r>
              <a:rPr lang="en-US" dirty="0" smtClean="0"/>
              <a:t>Antenna Properties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200" y="1600200"/>
            <a:ext cx="4495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1.  </a:t>
            </a:r>
            <a:r>
              <a:rPr lang="en-US" sz="2000" dirty="0" smtClean="0">
                <a:solidFill>
                  <a:srgbClr val="1F497D"/>
                </a:solidFill>
              </a:rPr>
              <a:t>An antenna is a </a:t>
            </a:r>
            <a:r>
              <a:rPr lang="en-US" sz="2000" b="1" dirty="0" smtClean="0">
                <a:solidFill>
                  <a:srgbClr val="FF0000"/>
                </a:solidFill>
              </a:rPr>
              <a:t>transducer</a:t>
            </a:r>
            <a:r>
              <a:rPr lang="en-US" sz="2000" b="1" i="1" dirty="0" smtClean="0">
                <a:solidFill>
                  <a:srgbClr val="1F497D"/>
                </a:solidFill>
              </a:rPr>
              <a:t> </a:t>
            </a:r>
            <a:r>
              <a:rPr lang="en-US" sz="2000" dirty="0" smtClean="0">
                <a:solidFill>
                  <a:srgbClr val="1F497D"/>
                </a:solidFill>
              </a:rPr>
              <a:t>that converts a guided wave propagating on a transmission line into an electromagnetic wave propagating in an unbounded medium (usually free space), or vice versa.</a:t>
            </a:r>
            <a:endParaRPr lang="en-US" sz="2000" dirty="0">
              <a:solidFill>
                <a:srgbClr val="1F497D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3429000"/>
            <a:ext cx="44958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</a:rPr>
              <a:t>2.  Most antennas are </a:t>
            </a:r>
            <a:r>
              <a:rPr lang="en-US" sz="2000" b="1" dirty="0" smtClean="0">
                <a:solidFill>
                  <a:srgbClr val="FF0000"/>
                </a:solidFill>
              </a:rPr>
              <a:t>reciprocal devices, </a:t>
            </a:r>
            <a:r>
              <a:rPr lang="en-US" sz="2000" dirty="0" smtClean="0">
                <a:solidFill>
                  <a:srgbClr val="1F497D"/>
                </a:solidFill>
              </a:rPr>
              <a:t>exhibiting the same radiation pattern for transmission as for reception.</a:t>
            </a:r>
          </a:p>
          <a:p>
            <a:endParaRPr lang="en-US" sz="2000" dirty="0" smtClean="0">
              <a:solidFill>
                <a:srgbClr val="1F497D"/>
              </a:solidFill>
            </a:endParaRPr>
          </a:p>
          <a:p>
            <a:r>
              <a:rPr lang="en-US" sz="2000" dirty="0" smtClean="0">
                <a:solidFill>
                  <a:srgbClr val="1F497D"/>
                </a:solidFill>
              </a:rPr>
              <a:t>3.  </a:t>
            </a:r>
            <a:r>
              <a:rPr lang="en-US" sz="2000" dirty="0" smtClean="0">
                <a:solidFill>
                  <a:schemeClr val="tx2"/>
                </a:solidFill>
              </a:rPr>
              <a:t>Being a reciprocal device, an antenna, when operating in the receiving mode, can extract from an incident wave only</a:t>
            </a:r>
          </a:p>
          <a:p>
            <a:r>
              <a:rPr lang="en-US" sz="2000" dirty="0" smtClean="0">
                <a:solidFill>
                  <a:schemeClr val="tx2"/>
                </a:solidFill>
              </a:rPr>
              <a:t>that component of the wave whose electric field matches the </a:t>
            </a:r>
            <a:r>
              <a:rPr lang="en-US" sz="2000" dirty="0" smtClean="0">
                <a:solidFill>
                  <a:srgbClr val="FF0000"/>
                </a:solidFill>
              </a:rPr>
              <a:t>antenna polarization </a:t>
            </a:r>
            <a:r>
              <a:rPr lang="en-US" sz="2000" dirty="0" smtClean="0">
                <a:solidFill>
                  <a:schemeClr val="tx2"/>
                </a:solidFill>
              </a:rPr>
              <a:t>state.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3560" y="381000"/>
            <a:ext cx="4326304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303" y="3048000"/>
            <a:ext cx="5075427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52400"/>
            <a:ext cx="9144000" cy="9906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Relating Radiated Field to Aperture Distribution</a:t>
            </a:r>
            <a:endParaRPr 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152400" y="685800"/>
            <a:ext cx="21170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Far Field Condition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" y="2590800"/>
            <a:ext cx="18710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Radiated </a:t>
            </a:r>
            <a:r>
              <a:rPr lang="en-US" sz="2000" i="1" dirty="0" smtClean="0">
                <a:solidFill>
                  <a:srgbClr val="FF0000"/>
                </a:solidFill>
              </a:rPr>
              <a:t>E</a:t>
            </a:r>
            <a:r>
              <a:rPr lang="en-US" sz="2000" dirty="0" smtClean="0">
                <a:solidFill>
                  <a:srgbClr val="FF0000"/>
                </a:solidFill>
              </a:rPr>
              <a:t> Field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76800" y="4114800"/>
            <a:ext cx="2083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Aperture Distribution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 rot="10800000" flipV="1">
            <a:off x="2209800" y="4191000"/>
            <a:ext cx="2590800" cy="381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66800"/>
            <a:ext cx="4038600" cy="1153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4"/>
          <p:cNvSpPr/>
          <p:nvPr/>
        </p:nvSpPr>
        <p:spPr>
          <a:xfrm>
            <a:off x="4343400" y="6477000"/>
            <a:ext cx="3810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942" name="Picture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611104"/>
            <a:ext cx="5306165" cy="342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28600"/>
            <a:ext cx="4800600" cy="9906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Rectangular Aperture with Uniform Distribution</a:t>
            </a:r>
            <a:endParaRPr 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228600" y="1752600"/>
            <a:ext cx="3821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Uniform distribution across aperture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600" y="3244334"/>
            <a:ext cx="30070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Scalar formulation leads to: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1" y="5562600"/>
            <a:ext cx="37337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chemeClr val="tx2"/>
                </a:solidFill>
              </a:rPr>
              <a:t>The </a:t>
            </a:r>
            <a:r>
              <a:rPr lang="en-US" sz="2000" i="1" dirty="0" err="1" smtClean="0">
                <a:solidFill>
                  <a:schemeClr val="tx2"/>
                </a:solidFill>
              </a:rPr>
              <a:t>sinc</a:t>
            </a:r>
            <a:r>
              <a:rPr lang="en-US" sz="2000" i="1" dirty="0" smtClean="0">
                <a:solidFill>
                  <a:schemeClr val="tx2"/>
                </a:solidFill>
              </a:rPr>
              <a:t> function is maximum when its argument is zero; </a:t>
            </a:r>
            <a:r>
              <a:rPr lang="en-US" sz="2000" dirty="0" smtClean="0">
                <a:solidFill>
                  <a:schemeClr val="tx2"/>
                </a:solidFill>
              </a:rPr>
              <a:t>sinc(0) = 1</a:t>
            </a:r>
            <a:r>
              <a:rPr lang="en-US" sz="2000" i="1" dirty="0" smtClean="0">
                <a:solidFill>
                  <a:schemeClr val="tx2"/>
                </a:solidFill>
              </a:rPr>
              <a:t>.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93" y="2209800"/>
            <a:ext cx="448980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9" y="3657600"/>
            <a:ext cx="4244049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4267200"/>
            <a:ext cx="3048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06213" y="4778314"/>
            <a:ext cx="1487805" cy="631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24400" y="76201"/>
            <a:ext cx="4402434" cy="5714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76800" y="5867400"/>
            <a:ext cx="4103396" cy="665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Radiation Patterns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2209800"/>
            <a:ext cx="38138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Circular aperture has circular beam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4495800"/>
            <a:ext cx="3886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Cylindrical reflector has narrow beam along length direction and wide beam along its width direction  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3200400"/>
            <a:ext cx="3886200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sz="2000" dirty="0" smtClean="0">
                <a:solidFill>
                  <a:schemeClr val="tx2"/>
                </a:solidFill>
              </a:rPr>
              <a:t>In each principal plane, </a:t>
            </a:r>
            <a:r>
              <a:rPr lang="en-US" sz="2000" dirty="0" err="1" smtClean="0">
                <a:solidFill>
                  <a:schemeClr val="tx2"/>
                </a:solidFill>
              </a:rPr>
              <a:t>beamwidth</a:t>
            </a:r>
            <a:r>
              <a:rPr lang="en-US" sz="2000" dirty="0" smtClean="0">
                <a:solidFill>
                  <a:schemeClr val="tx2"/>
                </a:solidFill>
              </a:rPr>
              <a:t> is inversely proportional to antenna dimension in that plane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4029" y="1524000"/>
            <a:ext cx="4441371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Directivity &amp; Effective Area</a:t>
            </a:r>
            <a:endParaRPr lang="en-US" dirty="0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1349" y="1600200"/>
            <a:ext cx="6201301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d94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9144000" cy="5619546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Antenna Arrays</a:t>
            </a:r>
            <a:endParaRPr lang="en-US" dirty="0"/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3" y="1752600"/>
            <a:ext cx="9120187" cy="4512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Antenna Arrays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04801" y="1905000"/>
            <a:ext cx="8077199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1F497D"/>
                </a:solidFill>
              </a:rPr>
              <a:t>An antenna array to a continuous aperture is analogous to digital data to analog.  By controlling the signals fed into individual array elements, </a:t>
            </a:r>
            <a:r>
              <a:rPr lang="en-US" sz="2400" dirty="0" smtClean="0">
                <a:solidFill>
                  <a:srgbClr val="FF0000"/>
                </a:solidFill>
              </a:rPr>
              <a:t>the pattern can be shaped to suit the desired application.</a:t>
            </a:r>
          </a:p>
          <a:p>
            <a:endParaRPr lang="en-US" sz="2400" i="1" dirty="0" smtClean="0">
              <a:solidFill>
                <a:srgbClr val="FF0000"/>
              </a:solidFill>
            </a:endParaRPr>
          </a:p>
          <a:p>
            <a:r>
              <a:rPr lang="en-US" sz="2400" dirty="0" smtClean="0">
                <a:solidFill>
                  <a:schemeClr val="tx2"/>
                </a:solidFill>
              </a:rPr>
              <a:t>Also, through the use of electronically controlled solid-state</a:t>
            </a:r>
          </a:p>
          <a:p>
            <a:r>
              <a:rPr lang="en-US" sz="2400" dirty="0" smtClean="0">
                <a:solidFill>
                  <a:schemeClr val="tx2"/>
                </a:solidFill>
              </a:rPr>
              <a:t>phase shifters, </a:t>
            </a:r>
            <a:r>
              <a:rPr lang="en-US" sz="2400" dirty="0" smtClean="0">
                <a:solidFill>
                  <a:srgbClr val="FF0000"/>
                </a:solidFill>
              </a:rPr>
              <a:t>the beam direction of the antenna array can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be steered electronically </a:t>
            </a:r>
            <a:r>
              <a:rPr lang="en-US" sz="2400" dirty="0" smtClean="0">
                <a:solidFill>
                  <a:schemeClr val="tx2"/>
                </a:solidFill>
              </a:rPr>
              <a:t>by controlling the relative phases</a:t>
            </a:r>
          </a:p>
          <a:p>
            <a:r>
              <a:rPr lang="en-US" sz="2400" dirty="0" smtClean="0">
                <a:solidFill>
                  <a:schemeClr val="tx2"/>
                </a:solidFill>
              </a:rPr>
              <a:t>of the array elements.</a:t>
            </a:r>
          </a:p>
          <a:p>
            <a:endParaRPr lang="en-US" sz="2400" dirty="0" smtClean="0"/>
          </a:p>
          <a:p>
            <a:r>
              <a:rPr lang="en-US" sz="2400" dirty="0" smtClean="0">
                <a:solidFill>
                  <a:srgbClr val="1F497D"/>
                </a:solidFill>
              </a:rPr>
              <a:t>This flexibility of the array antenna has led to numerous</a:t>
            </a:r>
          </a:p>
          <a:p>
            <a:r>
              <a:rPr lang="en-US" sz="2400" dirty="0" smtClean="0">
                <a:solidFill>
                  <a:srgbClr val="1F497D"/>
                </a:solidFill>
              </a:rPr>
              <a:t>applications, including </a:t>
            </a:r>
            <a:r>
              <a:rPr lang="en-US" sz="2400" b="1" i="1" dirty="0" smtClean="0">
                <a:solidFill>
                  <a:srgbClr val="FF0000"/>
                </a:solidFill>
              </a:rPr>
              <a:t>electronic steering and multiple-beam</a:t>
            </a:r>
          </a:p>
          <a:p>
            <a:r>
              <a:rPr lang="en-US" sz="2400" b="1" i="1" dirty="0" smtClean="0">
                <a:solidFill>
                  <a:srgbClr val="FF0000"/>
                </a:solidFill>
              </a:rPr>
              <a:t>generation.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6336" y="152400"/>
            <a:ext cx="3797665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76200"/>
            <a:ext cx="8153400" cy="990600"/>
          </a:xfrm>
        </p:spPr>
        <p:txBody>
          <a:bodyPr/>
          <a:lstStyle/>
          <a:p>
            <a:r>
              <a:rPr lang="en-US" dirty="0" smtClean="0"/>
              <a:t>Array Pattern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124200"/>
            <a:ext cx="5791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rgbClr val="FF0000"/>
                </a:solidFill>
              </a:rPr>
              <a:t>The array factor represents the far-field radiation intensity of the N elements, had the elements been isotropic radiators.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1905000"/>
            <a:ext cx="167640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Power density radiated by the entire array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rot="5400000" flipH="1" flipV="1">
            <a:off x="152400" y="1751806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905000" y="1905000"/>
            <a:ext cx="1447800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Power density radiated by an individual element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 rot="5400000" flipH="1" flipV="1">
            <a:off x="2286000" y="1751806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57600" y="2057400"/>
            <a:ext cx="135165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Array Factor</a:t>
            </a:r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 rot="5400000" flipH="1" flipV="1">
            <a:off x="4038600" y="1751806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90600"/>
            <a:ext cx="4800600" cy="501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114800"/>
            <a:ext cx="537780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510"/>
            <a:ext cx="6934200" cy="3382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796" y="3429000"/>
            <a:ext cx="8460408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077200" y="64770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76200"/>
            <a:ext cx="8153400" cy="990600"/>
          </a:xfrm>
        </p:spPr>
        <p:txBody>
          <a:bodyPr/>
          <a:lstStyle/>
          <a:p>
            <a:r>
              <a:rPr lang="en-US" dirty="0" smtClean="0"/>
              <a:t>Example 9-5 (cont.)</a:t>
            </a:r>
            <a:endParaRPr lang="en-US" dirty="0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791121"/>
            <a:ext cx="8991600" cy="3095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971873"/>
            <a:ext cx="3581400" cy="2047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6096001"/>
            <a:ext cx="2305050" cy="493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Far-Field Approximation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200" y="1600200"/>
            <a:ext cx="35814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</a:rPr>
              <a:t>1.  In close proximity to a radiating source, the wave is </a:t>
            </a:r>
            <a:r>
              <a:rPr lang="en-US" sz="2000" dirty="0" smtClean="0">
                <a:solidFill>
                  <a:srgbClr val="FF0000"/>
                </a:solidFill>
              </a:rPr>
              <a:t>spherical</a:t>
            </a:r>
            <a:r>
              <a:rPr lang="en-US" sz="2000" dirty="0" smtClean="0">
                <a:solidFill>
                  <a:schemeClr val="tx2"/>
                </a:solidFill>
              </a:rPr>
              <a:t> in shape, but at a far distance, it becomes approximately a </a:t>
            </a:r>
            <a:r>
              <a:rPr lang="en-US" sz="2000" dirty="0" smtClean="0">
                <a:solidFill>
                  <a:srgbClr val="FF0000"/>
                </a:solidFill>
              </a:rPr>
              <a:t>plane wave</a:t>
            </a:r>
            <a:r>
              <a:rPr lang="en-US" sz="2000" dirty="0" smtClean="0">
                <a:solidFill>
                  <a:schemeClr val="tx2"/>
                </a:solidFill>
              </a:rPr>
              <a:t> as seen by a receiving antenna. </a:t>
            </a:r>
          </a:p>
          <a:p>
            <a:endParaRPr lang="en-US" sz="2000" dirty="0" smtClean="0">
              <a:solidFill>
                <a:schemeClr val="tx2"/>
              </a:solidFill>
            </a:endParaRPr>
          </a:p>
          <a:p>
            <a:r>
              <a:rPr lang="en-US" sz="2000" dirty="0" smtClean="0">
                <a:solidFill>
                  <a:schemeClr val="tx2"/>
                </a:solidFill>
              </a:rPr>
              <a:t>2.  The far-field approximation </a:t>
            </a:r>
            <a:r>
              <a:rPr lang="en-US" sz="2000" dirty="0" smtClean="0">
                <a:solidFill>
                  <a:srgbClr val="FF0000"/>
                </a:solidFill>
              </a:rPr>
              <a:t>simplifies the math.</a:t>
            </a:r>
          </a:p>
          <a:p>
            <a:endParaRPr lang="en-US" sz="2000" dirty="0" smtClean="0">
              <a:solidFill>
                <a:schemeClr val="tx2"/>
              </a:solidFill>
            </a:endParaRPr>
          </a:p>
          <a:p>
            <a:r>
              <a:rPr lang="en-US" sz="2000" dirty="0" smtClean="0">
                <a:solidFill>
                  <a:schemeClr val="tx2"/>
                </a:solidFill>
              </a:rPr>
              <a:t>3.  The distance beyond which the far-field approximation is valid is called the </a:t>
            </a:r>
            <a:r>
              <a:rPr lang="en-US" sz="2000" dirty="0" smtClean="0">
                <a:solidFill>
                  <a:srgbClr val="FF0000"/>
                </a:solidFill>
              </a:rPr>
              <a:t>far-field range </a:t>
            </a:r>
            <a:r>
              <a:rPr lang="en-US" sz="2000" dirty="0" smtClean="0">
                <a:solidFill>
                  <a:schemeClr val="tx2"/>
                </a:solidFill>
              </a:rPr>
              <a:t>(will be defined later).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1622426"/>
            <a:ext cx="5638800" cy="3751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729" y="4114800"/>
            <a:ext cx="4571271" cy="2639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76200"/>
            <a:ext cx="8153400" cy="990600"/>
          </a:xfrm>
        </p:spPr>
        <p:txBody>
          <a:bodyPr/>
          <a:lstStyle/>
          <a:p>
            <a:r>
              <a:rPr lang="en-US" dirty="0" smtClean="0"/>
              <a:t>Example 9-5 (cont.)</a:t>
            </a:r>
            <a:endParaRPr 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796" y="838200"/>
            <a:ext cx="7964004" cy="3156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038600"/>
            <a:ext cx="4572001" cy="2090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/>
          <p:nvPr/>
        </p:nvCxnSpPr>
        <p:spPr>
          <a:xfrm rot="5400000" flipH="1" flipV="1">
            <a:off x="3352800" y="5410200"/>
            <a:ext cx="24384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od95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266" r="-42266"/>
          <a:stretch>
            <a:fillRect/>
          </a:stretch>
        </p:blipFill>
        <p:spPr>
          <a:xfrm>
            <a:off x="-1676400" y="533400"/>
            <a:ext cx="11470037" cy="6324600"/>
          </a:xfrm>
        </p:spPr>
      </p:pic>
    </p:spTree>
    <p:extLst>
      <p:ext uri="{BB962C8B-B14F-4D97-AF65-F5344CB8AC3E}">
        <p14:creationId xmlns:p14="http://schemas.microsoft.com/office/powerpoint/2010/main" val="173981300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991600" cy="990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Array Pattern for Uniform Phase Distribution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76200" y="1600200"/>
            <a:ext cx="37062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 </a:t>
            </a:r>
            <a:r>
              <a:rPr lang="en-US" sz="2000" dirty="0" smtClean="0">
                <a:solidFill>
                  <a:srgbClr val="FF0000"/>
                </a:solidFill>
              </a:rPr>
              <a:t>Any array with identical elements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3276600"/>
            <a:ext cx="27539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Array with uniform phase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4800600"/>
            <a:ext cx="43090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Array with uniform phase and amplitude</a:t>
            </a:r>
            <a:endParaRPr lang="en-US" sz="2000" dirty="0">
              <a:solidFill>
                <a:srgbClr val="FF0000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4114800" y="57150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981201"/>
            <a:ext cx="3200400" cy="968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600374"/>
            <a:ext cx="3959225" cy="925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5218922"/>
            <a:ext cx="3886200" cy="1087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44599" y="3429000"/>
            <a:ext cx="4599401" cy="3382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399" y="-1"/>
            <a:ext cx="4876801" cy="5619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304168"/>
            <a:ext cx="4864187" cy="365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od97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15" r="-5615"/>
          <a:stretch>
            <a:fillRect/>
          </a:stretch>
        </p:blipFill>
        <p:spPr>
          <a:xfrm>
            <a:off x="-304800" y="1143000"/>
            <a:ext cx="9674352" cy="5334456"/>
          </a:xfrm>
        </p:spPr>
      </p:pic>
    </p:spTree>
    <p:extLst>
      <p:ext uri="{BB962C8B-B14F-4D97-AF65-F5344CB8AC3E}">
        <p14:creationId xmlns:p14="http://schemas.microsoft.com/office/powerpoint/2010/main" val="194921263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4800600"/>
            <a:ext cx="2895600" cy="46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Electronic Steering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04800" y="2743200"/>
            <a:ext cx="20787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With linear phase: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4648200"/>
            <a:ext cx="650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with: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0" y="5638800"/>
            <a:ext cx="190500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Angle at which the steered pattern is a maximum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 rot="5400000" flipH="1" flipV="1">
            <a:off x="3771106" y="5372100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4800" y="56388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5" name="Picture 14" descr="theta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39000" y="5638800"/>
            <a:ext cx="177800" cy="214842"/>
          </a:xfrm>
          <a:prstGeom prst="rect">
            <a:avLst/>
          </a:prstGeom>
        </p:spPr>
      </p:pic>
      <p:pic>
        <p:nvPicPr>
          <p:cNvPr id="532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199" y="1600200"/>
            <a:ext cx="5770003" cy="858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199" y="3505200"/>
            <a:ext cx="2819401" cy="763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5970978"/>
            <a:ext cx="1447800" cy="277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81600" y="2135149"/>
            <a:ext cx="3886199" cy="4647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Steered Patterns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1981200"/>
            <a:ext cx="25146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Note that the pattern widens as it is steered away from broadside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542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8514" y="1524000"/>
            <a:ext cx="6505486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od98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564" r="-42564"/>
          <a:stretch>
            <a:fillRect/>
          </a:stretch>
        </p:blipFill>
        <p:spPr>
          <a:xfrm>
            <a:off x="-1752600" y="0"/>
            <a:ext cx="12344400" cy="6806725"/>
          </a:xfrm>
        </p:spPr>
      </p:pic>
    </p:spTree>
    <p:extLst>
      <p:ext uri="{BB962C8B-B14F-4D97-AF65-F5344CB8AC3E}">
        <p14:creationId xmlns:p14="http://schemas.microsoft.com/office/powerpoint/2010/main" val="426112656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9409" y="2438400"/>
            <a:ext cx="5658391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Array Feeding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1" y="1752600"/>
            <a:ext cx="4343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The electrical lengths of the lines can be changed by changing the broadside frequency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743200"/>
            <a:ext cx="4024013" cy="920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447522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4822401"/>
            <a:ext cx="5257800" cy="919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25315" y="381000"/>
            <a:ext cx="381868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772400" y="61722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Hertzian</a:t>
            </a:r>
            <a:r>
              <a:rPr lang="en-US" dirty="0" smtClean="0"/>
              <a:t> Dipole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" y="1600200"/>
            <a:ext cx="388619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chemeClr val="tx2"/>
                </a:solidFill>
              </a:rPr>
              <a:t>A </a:t>
            </a:r>
            <a:r>
              <a:rPr lang="en-US" sz="2000" i="1" dirty="0" err="1" smtClean="0">
                <a:solidFill>
                  <a:srgbClr val="FF0000"/>
                </a:solidFill>
              </a:rPr>
              <a:t>Hertzian</a:t>
            </a:r>
            <a:r>
              <a:rPr lang="en-US" sz="2000" i="1" dirty="0" smtClean="0">
                <a:solidFill>
                  <a:srgbClr val="FF0000"/>
                </a:solidFill>
              </a:rPr>
              <a:t> dipole </a:t>
            </a:r>
            <a:r>
              <a:rPr lang="en-US" sz="2000" dirty="0" smtClean="0">
                <a:solidFill>
                  <a:schemeClr val="tx2"/>
                </a:solidFill>
              </a:rPr>
              <a:t>is a thin, linear conductor whose length </a:t>
            </a:r>
            <a:r>
              <a:rPr lang="en-US" sz="2000" i="1" dirty="0" err="1" smtClean="0">
                <a:solidFill>
                  <a:schemeClr val="tx2"/>
                </a:solidFill>
              </a:rPr>
              <a:t>l</a:t>
            </a:r>
            <a:r>
              <a:rPr lang="en-US" sz="2000" dirty="0" smtClean="0">
                <a:solidFill>
                  <a:schemeClr val="tx2"/>
                </a:solidFill>
              </a:rPr>
              <a:t> is very short compared with the wavelength </a:t>
            </a:r>
            <a:r>
              <a:rPr lang="en-US" sz="2000" i="1" dirty="0" err="1" smtClean="0">
                <a:solidFill>
                  <a:schemeClr val="tx2"/>
                </a:solidFill>
              </a:rPr>
              <a:t>λ</a:t>
            </a:r>
            <a:r>
              <a:rPr lang="en-US" sz="2000" dirty="0" smtClean="0">
                <a:solidFill>
                  <a:schemeClr val="tx2"/>
                </a:solidFill>
              </a:rPr>
              <a:t>; </a:t>
            </a:r>
            <a:r>
              <a:rPr lang="en-US" sz="2000" i="1" dirty="0" err="1" smtClean="0">
                <a:solidFill>
                  <a:schemeClr val="tx2"/>
                </a:solidFill>
              </a:rPr>
              <a:t>l</a:t>
            </a:r>
            <a:r>
              <a:rPr lang="en-US" sz="2000" dirty="0" smtClean="0">
                <a:solidFill>
                  <a:schemeClr val="tx2"/>
                </a:solidFill>
              </a:rPr>
              <a:t> should not exceed </a:t>
            </a:r>
            <a:r>
              <a:rPr lang="en-US" sz="2000" i="1" dirty="0" smtClean="0">
                <a:solidFill>
                  <a:schemeClr val="tx2"/>
                </a:solidFill>
              </a:rPr>
              <a:t>λ</a:t>
            </a:r>
            <a:r>
              <a:rPr lang="en-US" sz="2000" dirty="0" smtClean="0">
                <a:solidFill>
                  <a:schemeClr val="tx2"/>
                </a:solidFill>
              </a:rPr>
              <a:t>/50.</a:t>
            </a:r>
          </a:p>
          <a:p>
            <a:endParaRPr lang="en-US" sz="2000" dirty="0" smtClean="0">
              <a:solidFill>
                <a:schemeClr val="tx2"/>
              </a:solidFill>
            </a:endParaRPr>
          </a:p>
          <a:p>
            <a:r>
              <a:rPr lang="en-US" sz="2000" dirty="0" smtClean="0">
                <a:solidFill>
                  <a:schemeClr val="tx2"/>
                </a:solidFill>
              </a:rPr>
              <a:t>This restriction allows us to treat the current along the length of the conductor as constant, even though it has to decay to zero at the ends of the wire.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873" y="2133600"/>
            <a:ext cx="5304927" cy="3900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9-8 (cont.)</a:t>
            </a:r>
            <a:endParaRPr lang="en-US" dirty="0"/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8896" y="1828800"/>
            <a:ext cx="4085104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600200"/>
            <a:ext cx="4968589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620000" y="59436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9-8 (cont.)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8896" y="1828800"/>
            <a:ext cx="4085104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1600200"/>
            <a:ext cx="4800600" cy="5095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mod99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05" r="-11005"/>
          <a:stretch>
            <a:fillRect/>
          </a:stretch>
        </p:blipFill>
        <p:spPr>
          <a:xfrm>
            <a:off x="-228600" y="1219200"/>
            <a:ext cx="9750552" cy="5376473"/>
          </a:xfr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152400"/>
            <a:ext cx="2435352" cy="990600"/>
          </a:xfrm>
        </p:spPr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pic>
        <p:nvPicPr>
          <p:cNvPr id="604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2806" y="762000"/>
            <a:ext cx="6198388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Fields Radiated by </a:t>
            </a:r>
            <a:r>
              <a:rPr lang="en-US" dirty="0" err="1" smtClean="0"/>
              <a:t>Hertzian</a:t>
            </a:r>
            <a:r>
              <a:rPr lang="en-US" dirty="0" smtClean="0"/>
              <a:t> Dipole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04800" y="1600200"/>
            <a:ext cx="2144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Current along dipole: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2667000"/>
            <a:ext cx="2588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Magnetic Vector Potential: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4038600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With:</a:t>
            </a:r>
            <a:r>
              <a:rPr lang="en-US" dirty="0" smtClean="0"/>
              <a:t> </a:t>
            </a:r>
            <a:r>
              <a:rPr lang="en-US" b="1" dirty="0" smtClean="0"/>
              <a:t> 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486400" y="6096000"/>
            <a:ext cx="3463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Given </a:t>
            </a:r>
            <a:r>
              <a:rPr lang="en-US" b="1" i="1" dirty="0" smtClean="0">
                <a:solidFill>
                  <a:srgbClr val="FF0000"/>
                </a:solidFill>
              </a:rPr>
              <a:t>A</a:t>
            </a:r>
            <a:r>
              <a:rPr lang="en-US" dirty="0" smtClean="0">
                <a:solidFill>
                  <a:srgbClr val="FF0000"/>
                </a:solidFill>
              </a:rPr>
              <a:t>, we can determine </a:t>
            </a:r>
            <a:r>
              <a:rPr lang="en-US" i="1" dirty="0" smtClean="0">
                <a:solidFill>
                  <a:srgbClr val="FF0000"/>
                </a:solidFill>
              </a:rPr>
              <a:t>E</a:t>
            </a:r>
            <a:r>
              <a:rPr lang="en-US" dirty="0" smtClean="0">
                <a:solidFill>
                  <a:srgbClr val="FF0000"/>
                </a:solidFill>
              </a:rPr>
              <a:t> and </a:t>
            </a:r>
            <a:r>
              <a:rPr lang="en-US" i="1" dirty="0" smtClean="0">
                <a:solidFill>
                  <a:srgbClr val="FF0000"/>
                </a:solidFill>
              </a:rPr>
              <a:t>H</a:t>
            </a:r>
            <a:endParaRPr lang="en-US" i="1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026555"/>
            <a:ext cx="3316288" cy="366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124201"/>
            <a:ext cx="2819400" cy="888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28713" y="4114800"/>
            <a:ext cx="1157287" cy="331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4495800"/>
            <a:ext cx="1219200" cy="265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4400" y="4853238"/>
            <a:ext cx="838200" cy="24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38400" y="4878555"/>
            <a:ext cx="2743200" cy="1827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08169" y="1524000"/>
            <a:ext cx="4559632" cy="3352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-76200"/>
            <a:ext cx="86868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Fields Radiated by </a:t>
            </a:r>
            <a:r>
              <a:rPr lang="en-US" dirty="0" err="1" smtClean="0"/>
              <a:t>Hertzian</a:t>
            </a:r>
            <a:r>
              <a:rPr lang="en-US" dirty="0" smtClean="0"/>
              <a:t> Dipole (cont.)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2400" y="2895600"/>
            <a:ext cx="41798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Upon converting </a:t>
            </a:r>
            <a:r>
              <a:rPr lang="en-US" i="1" dirty="0" err="1" smtClean="0">
                <a:solidFill>
                  <a:srgbClr val="FF0000"/>
                </a:solidFill>
              </a:rPr>
              <a:t>z</a:t>
            </a:r>
            <a:r>
              <a:rPr lang="en-US" dirty="0" smtClean="0">
                <a:solidFill>
                  <a:srgbClr val="FF0000"/>
                </a:solidFill>
              </a:rPr>
              <a:t> to spherical coordinates: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3657600"/>
            <a:ext cx="1004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we have: 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066800"/>
            <a:ext cx="2631426" cy="1752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1" y="3276600"/>
            <a:ext cx="2133600" cy="31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0713" y="3962400"/>
            <a:ext cx="3625487" cy="1013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89053" y="762000"/>
            <a:ext cx="4026347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4343400"/>
            <a:ext cx="4486655" cy="2438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-76200"/>
            <a:ext cx="86868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Fields Radiated by </a:t>
            </a:r>
            <a:r>
              <a:rPr lang="en-US" dirty="0" err="1" smtClean="0"/>
              <a:t>Hertzian</a:t>
            </a:r>
            <a:r>
              <a:rPr lang="en-US" dirty="0" smtClean="0"/>
              <a:t> Dipole (cont.)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2400" y="2895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3657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4800" y="3059668"/>
            <a:ext cx="1682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Application of: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63854" y="5334000"/>
            <a:ext cx="10623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leads to: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08" y="838200"/>
            <a:ext cx="3847592" cy="2091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1" y="3429001"/>
            <a:ext cx="1855075" cy="137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762000"/>
            <a:ext cx="4178747" cy="3637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14800" y="4648200"/>
            <a:ext cx="4980176" cy="216217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Media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17943</TotalTime>
  <Words>1273</Words>
  <Application>Microsoft Macintosh PowerPoint</Application>
  <PresentationFormat>On-screen Show (4:3)</PresentationFormat>
  <Paragraphs>165</Paragraphs>
  <Slides>63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4" baseType="lpstr">
      <vt:lpstr>Median</vt:lpstr>
      <vt:lpstr>9. Radiation &amp; Antennas</vt:lpstr>
      <vt:lpstr>Overview</vt:lpstr>
      <vt:lpstr>Examples of Antennas</vt:lpstr>
      <vt:lpstr>Antenna Properties</vt:lpstr>
      <vt:lpstr>Far-Field Approximation</vt:lpstr>
      <vt:lpstr>The Hertzian Dipole</vt:lpstr>
      <vt:lpstr>Fields Radiated by Hertzian Dipole</vt:lpstr>
      <vt:lpstr>Fields Radiated by Hertzian Dipole (cont.)</vt:lpstr>
      <vt:lpstr>Fields Radiated by Hertzian Dipole (cont.)</vt:lpstr>
      <vt:lpstr>Radiated Electric Field</vt:lpstr>
      <vt:lpstr>Hertzian Dipole—Far-Field Approximation</vt:lpstr>
      <vt:lpstr>Normalized Radiation Intensity</vt:lpstr>
      <vt:lpstr>Radiation Pattern of Hertzian Dipole</vt:lpstr>
      <vt:lpstr>PowerPoint Presentation</vt:lpstr>
      <vt:lpstr>Antenna Radiation Characteristics</vt:lpstr>
      <vt:lpstr>Example of 3-D Pattern</vt:lpstr>
      <vt:lpstr>Polar and Rectangular Plots</vt:lpstr>
      <vt:lpstr>Beam Dimensions</vt:lpstr>
      <vt:lpstr>Antenna Directivity D</vt:lpstr>
      <vt:lpstr>Antennas with Single Main Lobe</vt:lpstr>
      <vt:lpstr>PowerPoint Presentation</vt:lpstr>
      <vt:lpstr>PowerPoint Presentation</vt:lpstr>
      <vt:lpstr>PowerPoint Presentation</vt:lpstr>
      <vt:lpstr>Radiation Efficiency and Gain  </vt:lpstr>
      <vt:lpstr>Antenna Radiation and Loss Resistances</vt:lpstr>
      <vt:lpstr>Example 9-3 (cont.)</vt:lpstr>
      <vt:lpstr>PowerPoint Presentation</vt:lpstr>
      <vt:lpstr>Half-Wave Dipole</vt:lpstr>
      <vt:lpstr>Half-Wave Dipole (cont.)</vt:lpstr>
      <vt:lpstr>Radiation Pattern of Half-Wave Dipole</vt:lpstr>
      <vt:lpstr>Other Half-Wave Dipole Properties</vt:lpstr>
      <vt:lpstr>Quarter-Wave Monopole</vt:lpstr>
      <vt:lpstr>PowerPoint Presentation</vt:lpstr>
      <vt:lpstr>Antenna Effective Area</vt:lpstr>
      <vt:lpstr>Friis Transmission Formula</vt:lpstr>
      <vt:lpstr>PowerPoint Presentation</vt:lpstr>
      <vt:lpstr>PowerPoint Presentation</vt:lpstr>
      <vt:lpstr>Radiation by Aperture Antennas</vt:lpstr>
      <vt:lpstr>Examples of Aperture Sources</vt:lpstr>
      <vt:lpstr>Relating Radiated Field to Aperture Distribution</vt:lpstr>
      <vt:lpstr>Rectangular Aperture with Uniform Distribution</vt:lpstr>
      <vt:lpstr>Examples of Radiation Patterns</vt:lpstr>
      <vt:lpstr>Directivity &amp; Effective Area</vt:lpstr>
      <vt:lpstr>PowerPoint Presentation</vt:lpstr>
      <vt:lpstr>Antenna Arrays</vt:lpstr>
      <vt:lpstr>Antenna Arrays</vt:lpstr>
      <vt:lpstr>Array Pattern</vt:lpstr>
      <vt:lpstr>PowerPoint Presentation</vt:lpstr>
      <vt:lpstr>Example 9-5 (cont.)</vt:lpstr>
      <vt:lpstr>Example 9-5 (cont.)</vt:lpstr>
      <vt:lpstr>PowerPoint Presentation</vt:lpstr>
      <vt:lpstr>Array Pattern for Uniform Phase Distribution</vt:lpstr>
      <vt:lpstr>PowerPoint Presentation</vt:lpstr>
      <vt:lpstr>PowerPoint Presentation</vt:lpstr>
      <vt:lpstr>Electronic Steering</vt:lpstr>
      <vt:lpstr>Examples of Steered Patterns</vt:lpstr>
      <vt:lpstr>PowerPoint Presentation</vt:lpstr>
      <vt:lpstr>Array Feeding</vt:lpstr>
      <vt:lpstr>PowerPoint Presentation</vt:lpstr>
      <vt:lpstr>Example 9-8 (cont.)</vt:lpstr>
      <vt:lpstr>Example 9-8 (cont.)</vt:lpstr>
      <vt:lpstr>PowerPoint Presentation</vt:lpstr>
      <vt:lpstr>Summary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EECS 215: Introduction to Circuits</dc:title>
  <dc:creator>jphilli</dc:creator>
  <cp:lastModifiedBy>Fawwaz Ulaby</cp:lastModifiedBy>
  <cp:revision>125</cp:revision>
  <dcterms:created xsi:type="dcterms:W3CDTF">2010-03-29T16:07:11Z</dcterms:created>
  <dcterms:modified xsi:type="dcterms:W3CDTF">2014-09-05T16:32:54Z</dcterms:modified>
</cp:coreProperties>
</file>