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6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9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solidFill>
                  <a:srgbClr val="FFFFFF"/>
                </a:solidFill>
                <a:latin typeface="Tw Cen MT"/>
              </a:rPr>
              <a:t>Click to move the slide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49B7A84-4D57-4FA2-94BE-C77A9AF15ED3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3695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0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408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0E631FDC-820C-4074-B443-347C1E3BEB00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</a:pPr>
            <a:r>
              <a:rPr lang="en-US" sz="4400" b="0" strike="noStrike" cap="all" spc="-1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lang="en-US" sz="4400" b="0" strike="noStrike" spc="-1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fld id="{58EE5BBA-3D5B-4398-8C1A-DCD71FE4C98F}" type="datetime">
              <a:rPr lang="en-US" sz="2000" b="0" strike="noStrike" spc="-1">
                <a:solidFill>
                  <a:srgbClr val="FFFFFF"/>
                </a:solidFill>
                <a:latin typeface="Tw Cen MT"/>
              </a:rPr>
              <a:t>4/1/19</a:t>
            </a:fld>
            <a:endParaRPr lang="en-US" sz="2000" b="0" strike="noStrike" spc="-1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fld id="{AA95ADCC-4E8F-43CA-B616-8A4DD20B217F}" type="slidenum">
              <a:rPr lang="en-US" sz="1400" b="1" strike="noStrike" spc="-1">
                <a:solidFill>
                  <a:srgbClr val="EEECE1"/>
                </a:solidFill>
                <a:latin typeface="Tw Cen MT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900" b="0" strike="noStrike" spc="-1">
                <a:solidFill>
                  <a:srgbClr val="FFFFFF"/>
                </a:solidFill>
                <a:latin typeface="Tw Cen MT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300" b="0" strike="noStrike" spc="-1">
                <a:solidFill>
                  <a:srgbClr val="FFFFFF"/>
                </a:solidFill>
                <a:latin typeface="Tw Cen MT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Tw Cen MT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FFFFFF"/>
                </a:solidFill>
                <a:latin typeface="Tw Cen MT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Tw Cen MT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Tw Cen MT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Tw Cen MT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fld id="{46959069-175F-4F8C-951A-F0535B2F8D90}" type="datetime">
              <a:rPr lang="en-US" sz="1400" b="0" strike="noStrike" spc="-1">
                <a:solidFill>
                  <a:srgbClr val="1F497D"/>
                </a:solidFill>
                <a:latin typeface="Tw Cen MT"/>
              </a:rPr>
              <a:t>4/1/19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fld id="{1F5F3FDC-27DD-4264-9084-0B3EF9BCE4A6}" type="slidenum">
              <a:rPr lang="en-US" sz="1400" b="1" strike="noStrike" spc="-1">
                <a:solidFill>
                  <a:srgbClr val="FFFFFF"/>
                </a:solidFill>
                <a:latin typeface="Tw Cen MT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lang="en-US" sz="2900" b="0" strike="noStrike" spc="-1">
                <a:solidFill>
                  <a:srgbClr val="000000"/>
                </a:solidFill>
                <a:latin typeface="Tw Cen MT"/>
              </a:rPr>
              <a:t>Click to edit Master text styles</a:t>
            </a:r>
          </a:p>
          <a:p>
            <a:pPr marL="640080" lvl="1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lang="en-US" sz="2600" b="0" strike="noStrike" spc="-1">
                <a:solidFill>
                  <a:srgbClr val="000000"/>
                </a:solidFill>
                <a:latin typeface="Tw Cen MT"/>
              </a:rPr>
              <a:t>Second level</a:t>
            </a:r>
          </a:p>
          <a:p>
            <a:pPr marL="914400" lvl="2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lang="en-US" sz="2300" b="0" strike="noStrike" spc="-1">
                <a:solidFill>
                  <a:srgbClr val="000000"/>
                </a:solidFill>
                <a:latin typeface="Tw Cen MT"/>
              </a:rPr>
              <a:t>Third level</a:t>
            </a:r>
          </a:p>
          <a:p>
            <a:pPr marL="1371600" lvl="3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Fourth level</a:t>
            </a:r>
          </a:p>
          <a:p>
            <a:pPr marL="1828800" lvl="4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0.t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3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4" Type="http://schemas.openxmlformats.org/officeDocument/2006/relationships/image" Target="../media/image74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2.t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101.png"/><Relationship Id="rId7" Type="http://schemas.openxmlformats.org/officeDocument/2006/relationships/image" Target="../media/image10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5.t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7.t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4.t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tif"/><Relationship Id="rId4" Type="http://schemas.openxmlformats.org/officeDocument/2006/relationships/image" Target="../media/image127.png"/><Relationship Id="rId5" Type="http://schemas.openxmlformats.org/officeDocument/2006/relationships/image" Target="../media/image128.png"/><Relationship Id="rId6" Type="http://schemas.openxmlformats.org/officeDocument/2006/relationships/image" Target="../media/image129.png"/><Relationship Id="rId7" Type="http://schemas.openxmlformats.org/officeDocument/2006/relationships/image" Target="../media/image13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2.ti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7.png"/><Relationship Id="rId3" Type="http://schemas.openxmlformats.org/officeDocument/2006/relationships/image" Target="../media/image13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0.ti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5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1295280" y="4038480"/>
            <a:ext cx="7086240" cy="1828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cap="all" spc="-1">
                <a:solidFill>
                  <a:srgbClr val="EEECE1"/>
                </a:solidFill>
                <a:latin typeface="Tw Cen MT"/>
              </a:rPr>
              <a:t>9. Radiation &amp; Antennas</a:t>
            </a:r>
            <a:endParaRPr lang="en-US" sz="4400" b="0" strike="noStrike" spc="-1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  <a:spcBef>
                <a:spcPts val="700"/>
              </a:spcBef>
            </a:pPr>
            <a:r>
              <a:rPr lang="en-US" sz="2600" b="0" strike="noStrike" spc="-1">
                <a:solidFill>
                  <a:srgbClr val="FFFFFF"/>
                </a:solidFill>
                <a:latin typeface="Tw Cen MT"/>
              </a:rPr>
              <a:t>  </a:t>
            </a:r>
            <a:endParaRPr lang="en-US" sz="2600" b="0" strike="noStrike" spc="-1"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2134080" y="6172200"/>
            <a:ext cx="5768280" cy="73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0" strike="noStrike" spc="-1" smtClean="0">
                <a:solidFill>
                  <a:srgbClr val="FFFFFF"/>
                </a:solidFill>
                <a:latin typeface="Tw Cen MT"/>
              </a:rPr>
              <a:t>     8e </a:t>
            </a:r>
            <a:r>
              <a:rPr lang="en-US" sz="2400" b="0" strike="noStrike" spc="-1">
                <a:solidFill>
                  <a:srgbClr val="FFFFFF"/>
                </a:solidFill>
                <a:latin typeface="Tw Cen MT"/>
              </a:rPr>
              <a:t>Applied EM by </a:t>
            </a:r>
            <a:r>
              <a:rPr lang="en-US" sz="2400" b="0" strike="noStrike" spc="-1" dirty="0" err="1">
                <a:solidFill>
                  <a:srgbClr val="FFFFFF"/>
                </a:solidFill>
                <a:latin typeface="Tw Cen MT"/>
              </a:rPr>
              <a:t>Ulaby</a:t>
            </a:r>
            <a:r>
              <a:rPr lang="en-US" sz="2400" b="0" strike="noStrike" spc="-1" dirty="0">
                <a:solidFill>
                  <a:srgbClr val="FFFFFF"/>
                </a:solidFill>
                <a:latin typeface="Tw Cen MT"/>
              </a:rPr>
              <a:t> and </a:t>
            </a:r>
            <a:r>
              <a:rPr lang="en-US" sz="2400" b="0" strike="noStrike" spc="-1" dirty="0" err="1">
                <a:solidFill>
                  <a:srgbClr val="FFFFFF"/>
                </a:solidFill>
                <a:latin typeface="Tw Cen MT"/>
              </a:rPr>
              <a:t>Ravaioli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0" b="0" strike="noStrike" spc="-1" dirty="0">
              <a:latin typeface="Arial"/>
            </a:endParaRPr>
          </a:p>
        </p:txBody>
      </p:sp>
      <p:pic>
        <p:nvPicPr>
          <p:cNvPr id="100" name="Picture 2"/>
          <p:cNvPicPr/>
          <p:nvPr/>
        </p:nvPicPr>
        <p:blipFill>
          <a:blip r:embed="rId3"/>
          <a:stretch/>
        </p:blipFill>
        <p:spPr>
          <a:xfrm>
            <a:off x="1790640" y="136800"/>
            <a:ext cx="5562360" cy="48920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38088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Radiated Electric Field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45" name="Picture 2"/>
          <p:cNvPicPr/>
          <p:nvPr/>
        </p:nvPicPr>
        <p:blipFill>
          <a:blip r:embed="rId2"/>
          <a:stretch/>
        </p:blipFill>
        <p:spPr>
          <a:xfrm>
            <a:off x="1688040" y="1096920"/>
            <a:ext cx="5767200" cy="5760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2"/>
          <p:cNvPicPr/>
          <p:nvPr/>
        </p:nvPicPr>
        <p:blipFill>
          <a:blip r:embed="rId2"/>
          <a:stretch/>
        </p:blipFill>
        <p:spPr>
          <a:xfrm>
            <a:off x="52560" y="1999800"/>
            <a:ext cx="4695840" cy="2038680"/>
          </a:xfrm>
          <a:prstGeom prst="rect">
            <a:avLst/>
          </a:prstGeom>
          <a:ln w="9360">
            <a:noFill/>
          </a:ln>
        </p:spPr>
      </p:pic>
      <p:sp>
        <p:nvSpPr>
          <p:cNvPr id="147" name="TextShape 1"/>
          <p:cNvSpPr txBox="1"/>
          <p:nvPr/>
        </p:nvSpPr>
        <p:spPr>
          <a:xfrm>
            <a:off x="0" y="22860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Hertzian Dipole—Far-Field Approximation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-37440" y="1600200"/>
            <a:ext cx="21607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At any range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R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270720" y="45720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i="1" strike="noStrike" spc="-1">
                <a:solidFill>
                  <a:srgbClr val="00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50" name="CustomShape 4"/>
          <p:cNvSpPr/>
          <p:nvPr/>
        </p:nvSpPr>
        <p:spPr>
          <a:xfrm>
            <a:off x="279720" y="4419720"/>
            <a:ext cx="421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At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151" name="Picture 11"/>
          <p:cNvPicPr/>
          <p:nvPr/>
        </p:nvPicPr>
        <p:blipFill>
          <a:blip r:embed="rId3"/>
          <a:stretch/>
        </p:blipFill>
        <p:spPr>
          <a:xfrm>
            <a:off x="4438800" y="2070000"/>
            <a:ext cx="894960" cy="1206000"/>
          </a:xfrm>
          <a:prstGeom prst="rect">
            <a:avLst/>
          </a:prstGeom>
          <a:ln>
            <a:noFill/>
          </a:ln>
        </p:spPr>
      </p:pic>
      <p:pic>
        <p:nvPicPr>
          <p:cNvPr id="152" name="Picture 3"/>
          <p:cNvPicPr/>
          <p:nvPr/>
        </p:nvPicPr>
        <p:blipFill>
          <a:blip r:embed="rId4"/>
          <a:stretch/>
        </p:blipFill>
        <p:spPr>
          <a:xfrm>
            <a:off x="685800" y="4516920"/>
            <a:ext cx="4571640" cy="280800"/>
          </a:xfrm>
          <a:prstGeom prst="rect">
            <a:avLst/>
          </a:prstGeom>
          <a:ln w="9360">
            <a:noFill/>
          </a:ln>
        </p:spPr>
      </p:pic>
      <p:pic>
        <p:nvPicPr>
          <p:cNvPr id="153" name="Picture 4"/>
          <p:cNvPicPr/>
          <p:nvPr/>
        </p:nvPicPr>
        <p:blipFill>
          <a:blip r:embed="rId5"/>
          <a:stretch/>
        </p:blipFill>
        <p:spPr>
          <a:xfrm>
            <a:off x="5334120" y="4493520"/>
            <a:ext cx="1904760" cy="30672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5"/>
          <p:cNvPicPr/>
          <p:nvPr/>
        </p:nvPicPr>
        <p:blipFill>
          <a:blip r:embed="rId6"/>
          <a:stretch/>
        </p:blipFill>
        <p:spPr>
          <a:xfrm>
            <a:off x="2057400" y="5105520"/>
            <a:ext cx="4328640" cy="1584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6"/>
          <p:cNvPicPr/>
          <p:nvPr/>
        </p:nvPicPr>
        <p:blipFill>
          <a:blip r:embed="rId2"/>
          <a:stretch/>
        </p:blipFill>
        <p:spPr>
          <a:xfrm>
            <a:off x="6467040" y="2286000"/>
            <a:ext cx="2600280" cy="457164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5"/>
          <p:cNvPicPr/>
          <p:nvPr/>
        </p:nvPicPr>
        <p:blipFill>
          <a:blip r:embed="rId3"/>
          <a:stretch/>
        </p:blipFill>
        <p:spPr>
          <a:xfrm>
            <a:off x="4114800" y="1828800"/>
            <a:ext cx="3751920" cy="609120"/>
          </a:xfrm>
          <a:prstGeom prst="rect">
            <a:avLst/>
          </a:prstGeom>
          <a:ln w="9360">
            <a:noFill/>
          </a:ln>
        </p:spPr>
      </p:pic>
      <p:sp>
        <p:nvSpPr>
          <p:cNvPr id="15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Normalized Radiation Intensity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-199800" y="1523880"/>
            <a:ext cx="3727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Electric and Magnetic Fields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59" name="CustomShape 3"/>
          <p:cNvSpPr/>
          <p:nvPr/>
        </p:nvSpPr>
        <p:spPr>
          <a:xfrm>
            <a:off x="-136440" y="3200400"/>
            <a:ext cx="31255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Average Power Density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3646440" y="1535760"/>
            <a:ext cx="40903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Normalized Radiation Intensity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61" name="Picture 2"/>
          <p:cNvPicPr/>
          <p:nvPr/>
        </p:nvPicPr>
        <p:blipFill>
          <a:blip r:embed="rId4"/>
          <a:stretch/>
        </p:blipFill>
        <p:spPr>
          <a:xfrm>
            <a:off x="228600" y="1905120"/>
            <a:ext cx="3329280" cy="1234440"/>
          </a:xfrm>
          <a:prstGeom prst="rect">
            <a:avLst/>
          </a:prstGeom>
          <a:ln w="9360">
            <a:noFill/>
          </a:ln>
        </p:spPr>
      </p:pic>
      <p:pic>
        <p:nvPicPr>
          <p:cNvPr id="162" name="Picture 3"/>
          <p:cNvPicPr/>
          <p:nvPr/>
        </p:nvPicPr>
        <p:blipFill>
          <a:blip r:embed="rId5"/>
          <a:stretch/>
        </p:blipFill>
        <p:spPr>
          <a:xfrm>
            <a:off x="228600" y="3581280"/>
            <a:ext cx="3428640" cy="546120"/>
          </a:xfrm>
          <a:prstGeom prst="rect">
            <a:avLst/>
          </a:prstGeom>
          <a:ln w="9360">
            <a:noFill/>
          </a:ln>
        </p:spPr>
      </p:pic>
      <p:pic>
        <p:nvPicPr>
          <p:cNvPr id="163" name="Picture 4"/>
          <p:cNvPicPr/>
          <p:nvPr/>
        </p:nvPicPr>
        <p:blipFill>
          <a:blip r:embed="rId6"/>
          <a:stretch/>
        </p:blipFill>
        <p:spPr>
          <a:xfrm>
            <a:off x="3600" y="4336920"/>
            <a:ext cx="3650400" cy="2520720"/>
          </a:xfrm>
          <a:prstGeom prst="rect">
            <a:avLst/>
          </a:prstGeom>
          <a:ln w="9360">
            <a:noFill/>
          </a:ln>
        </p:spPr>
      </p:pic>
      <p:pic>
        <p:nvPicPr>
          <p:cNvPr id="164" name="Picture 7"/>
          <p:cNvPicPr/>
          <p:nvPr/>
        </p:nvPicPr>
        <p:blipFill>
          <a:blip r:embed="rId7"/>
          <a:stretch/>
        </p:blipFill>
        <p:spPr>
          <a:xfrm>
            <a:off x="3809880" y="4876920"/>
            <a:ext cx="3060000" cy="157140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Radiation Pattern of Hertzian Dipole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66" name="Picture 7"/>
          <p:cNvPicPr/>
          <p:nvPr/>
        </p:nvPicPr>
        <p:blipFill>
          <a:blip r:embed="rId2"/>
          <a:stretch/>
        </p:blipFill>
        <p:spPr>
          <a:xfrm>
            <a:off x="152280" y="1618560"/>
            <a:ext cx="3200040" cy="1246680"/>
          </a:xfrm>
          <a:prstGeom prst="rect">
            <a:avLst/>
          </a:prstGeom>
          <a:ln>
            <a:noFill/>
          </a:ln>
        </p:spPr>
      </p:pic>
      <p:pic>
        <p:nvPicPr>
          <p:cNvPr id="167" name="Picture 6"/>
          <p:cNvPicPr/>
          <p:nvPr/>
        </p:nvPicPr>
        <p:blipFill>
          <a:blip r:embed="rId3"/>
          <a:stretch/>
        </p:blipFill>
        <p:spPr>
          <a:xfrm>
            <a:off x="6248520" y="1828800"/>
            <a:ext cx="2819160" cy="495612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2"/>
          <p:cNvPicPr/>
          <p:nvPr/>
        </p:nvPicPr>
        <p:blipFill>
          <a:blip r:embed="rId4"/>
          <a:stretch/>
        </p:blipFill>
        <p:spPr>
          <a:xfrm>
            <a:off x="304920" y="3124080"/>
            <a:ext cx="2464920" cy="76176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3"/>
          <p:cNvPicPr/>
          <p:nvPr/>
        </p:nvPicPr>
        <p:blipFill>
          <a:blip r:embed="rId5"/>
          <a:stretch/>
        </p:blipFill>
        <p:spPr>
          <a:xfrm>
            <a:off x="380880" y="3891240"/>
            <a:ext cx="2742840" cy="37548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4"/>
          <p:cNvPicPr/>
          <p:nvPr/>
        </p:nvPicPr>
        <p:blipFill>
          <a:blip r:embed="rId6"/>
          <a:stretch/>
        </p:blipFill>
        <p:spPr>
          <a:xfrm>
            <a:off x="51120" y="4572000"/>
            <a:ext cx="6425640" cy="1519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Content Placeholder 2"/>
          <p:cNvPicPr/>
          <p:nvPr/>
        </p:nvPicPr>
        <p:blipFill>
          <a:blip r:embed="rId2"/>
          <a:srcRect l="-631152" r="-631152"/>
          <a:stretch/>
        </p:blipFill>
        <p:spPr>
          <a:xfrm>
            <a:off x="-609480" y="914400"/>
            <a:ext cx="10512360" cy="5796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5"/>
          <p:cNvPicPr/>
          <p:nvPr/>
        </p:nvPicPr>
        <p:blipFill>
          <a:blip r:embed="rId2"/>
          <a:stretch/>
        </p:blipFill>
        <p:spPr>
          <a:xfrm>
            <a:off x="5105520" y="256680"/>
            <a:ext cx="3911400" cy="3402000"/>
          </a:xfrm>
          <a:prstGeom prst="rect">
            <a:avLst/>
          </a:prstGeom>
          <a:ln w="9360">
            <a:noFill/>
          </a:ln>
        </p:spPr>
      </p:pic>
      <p:pic>
        <p:nvPicPr>
          <p:cNvPr id="173" name="Picture 7"/>
          <p:cNvPicPr/>
          <p:nvPr/>
        </p:nvPicPr>
        <p:blipFill>
          <a:blip r:embed="rId3"/>
          <a:stretch/>
        </p:blipFill>
        <p:spPr>
          <a:xfrm>
            <a:off x="4800600" y="3704400"/>
            <a:ext cx="4266720" cy="308340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  <p:sp>
        <p:nvSpPr>
          <p:cNvPr id="174" name="TextShape 1"/>
          <p:cNvSpPr txBox="1"/>
          <p:nvPr/>
        </p:nvSpPr>
        <p:spPr>
          <a:xfrm>
            <a:off x="612720" y="76320"/>
            <a:ext cx="502596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Radiation Characteristics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5" name="CustomShape 2"/>
          <p:cNvSpPr/>
          <p:nvPr/>
        </p:nvSpPr>
        <p:spPr>
          <a:xfrm>
            <a:off x="0" y="1523880"/>
            <a:ext cx="4952520" cy="1614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1.  By virtue of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reciprocity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, a receiving antenna has the same directional antenna pattern as the pattern that it exhibits when operated in the transmission mode.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-269640" y="3029040"/>
            <a:ext cx="3240000" cy="9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2.  Total Radiated Power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Differential area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77" name="CustomShape 4"/>
          <p:cNvSpPr/>
          <p:nvPr/>
        </p:nvSpPr>
        <p:spPr>
          <a:xfrm>
            <a:off x="-109800" y="4572000"/>
            <a:ext cx="14612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Solid Angle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78" name="CustomShape 5"/>
          <p:cNvSpPr/>
          <p:nvPr/>
        </p:nvSpPr>
        <p:spPr>
          <a:xfrm>
            <a:off x="-275400" y="5638680"/>
            <a:ext cx="32490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Power radiated through </a:t>
            </a: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dA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79" name="CustomShape 6"/>
          <p:cNvSpPr/>
          <p:nvPr/>
        </p:nvSpPr>
        <p:spPr>
          <a:xfrm>
            <a:off x="6494760" y="6477120"/>
            <a:ext cx="25707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Total Radiated Power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180" name="Picture 2"/>
          <p:cNvPicPr/>
          <p:nvPr/>
        </p:nvPicPr>
        <p:blipFill>
          <a:blip r:embed="rId4"/>
          <a:stretch/>
        </p:blipFill>
        <p:spPr>
          <a:xfrm>
            <a:off x="152280" y="4080600"/>
            <a:ext cx="2361960" cy="354600"/>
          </a:xfrm>
          <a:prstGeom prst="rect">
            <a:avLst/>
          </a:prstGeom>
          <a:ln w="9360">
            <a:noFill/>
          </a:ln>
        </p:spPr>
      </p:pic>
      <p:pic>
        <p:nvPicPr>
          <p:cNvPr id="181" name="Picture 3"/>
          <p:cNvPicPr/>
          <p:nvPr/>
        </p:nvPicPr>
        <p:blipFill>
          <a:blip r:embed="rId5"/>
          <a:stretch/>
        </p:blipFill>
        <p:spPr>
          <a:xfrm>
            <a:off x="76320" y="4924440"/>
            <a:ext cx="3504960" cy="637920"/>
          </a:xfrm>
          <a:prstGeom prst="rect">
            <a:avLst/>
          </a:prstGeom>
          <a:ln w="9360">
            <a:noFill/>
          </a:ln>
        </p:spPr>
      </p:pic>
      <p:pic>
        <p:nvPicPr>
          <p:cNvPr id="182" name="Picture 4"/>
          <p:cNvPicPr/>
          <p:nvPr/>
        </p:nvPicPr>
        <p:blipFill>
          <a:blip r:embed="rId6"/>
          <a:stretch/>
        </p:blipFill>
        <p:spPr>
          <a:xfrm>
            <a:off x="103680" y="6095880"/>
            <a:ext cx="3249000" cy="3996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icture 2"/>
          <p:cNvPicPr/>
          <p:nvPr/>
        </p:nvPicPr>
        <p:blipFill>
          <a:blip r:embed="rId2"/>
          <a:stretch/>
        </p:blipFill>
        <p:spPr>
          <a:xfrm>
            <a:off x="4821840" y="1676520"/>
            <a:ext cx="3881520" cy="5105160"/>
          </a:xfrm>
          <a:prstGeom prst="rect">
            <a:avLst/>
          </a:prstGeom>
          <a:ln w="9360">
            <a:noFill/>
          </a:ln>
        </p:spPr>
      </p:pic>
      <p:sp>
        <p:nvSpPr>
          <p:cNvPr id="18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 of 3-D Pattern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85" name="CustomShape 2"/>
          <p:cNvSpPr/>
          <p:nvPr/>
        </p:nvSpPr>
        <p:spPr>
          <a:xfrm>
            <a:off x="5782680" y="1523880"/>
            <a:ext cx="2119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F </a:t>
            </a: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(dB) = 10 log </a:t>
            </a: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F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86" name="CustomShape 3"/>
          <p:cNvSpPr/>
          <p:nvPr/>
        </p:nvSpPr>
        <p:spPr>
          <a:xfrm>
            <a:off x="-869400" y="5105520"/>
            <a:ext cx="6622920" cy="106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1F497D"/>
                </a:solidFill>
                <a:latin typeface="Tw Cen MT"/>
              </a:rPr>
              <a:t>Principal planes:</a:t>
            </a:r>
            <a:endParaRPr lang="en-US" sz="24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FF0000"/>
                </a:solidFill>
                <a:latin typeface="Tw Cen MT"/>
              </a:rPr>
              <a:t>1.  </a:t>
            </a:r>
            <a:r>
              <a:rPr lang="en-US" sz="2000" b="1" i="1" strike="noStrike" spc="-1">
                <a:solidFill>
                  <a:srgbClr val="FF0000"/>
                </a:solidFill>
                <a:latin typeface="Tw Cen MT"/>
              </a:rPr>
              <a:t>Elevation plane </a:t>
            </a:r>
            <a:r>
              <a:rPr lang="en-US" sz="2000" b="1" i="1" strike="noStrike" spc="-1">
                <a:solidFill>
                  <a:srgbClr val="000000"/>
                </a:solidFill>
                <a:latin typeface="Tw Cen MT"/>
              </a:rPr>
              <a:t>(x-z and y-z planes)</a:t>
            </a:r>
            <a:endParaRPr lang="en-US" sz="20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</a:pPr>
            <a:r>
              <a:rPr lang="en-US" sz="2000" b="1" i="1" strike="noStrike" spc="-1">
                <a:solidFill>
                  <a:srgbClr val="FF0000"/>
                </a:solidFill>
                <a:latin typeface="Tw Cen MT"/>
              </a:rPr>
              <a:t>2.  Azimuth plane </a:t>
            </a:r>
            <a:r>
              <a:rPr lang="en-US" sz="2000" b="1" i="1" strike="noStrike" spc="-1">
                <a:solidFill>
                  <a:srgbClr val="000000"/>
                </a:solidFill>
                <a:latin typeface="Tw Cen MT"/>
              </a:rPr>
              <a:t>(x-y plane)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87" name="Picture 5"/>
          <p:cNvPicPr/>
          <p:nvPr/>
        </p:nvPicPr>
        <p:blipFill>
          <a:blip r:embed="rId3"/>
          <a:stretch/>
        </p:blipFill>
        <p:spPr>
          <a:xfrm>
            <a:off x="97200" y="1219320"/>
            <a:ext cx="4398120" cy="3825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Polar and Rectangular Plots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9" name="Picture 2"/>
          <p:cNvPicPr/>
          <p:nvPr/>
        </p:nvPicPr>
        <p:blipFill>
          <a:blip r:embed="rId2"/>
          <a:stretch/>
        </p:blipFill>
        <p:spPr>
          <a:xfrm>
            <a:off x="680040" y="1523880"/>
            <a:ext cx="7783560" cy="5257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3"/>
          <p:cNvPicPr/>
          <p:nvPr/>
        </p:nvPicPr>
        <p:blipFill>
          <a:blip r:embed="rId2"/>
          <a:stretch/>
        </p:blipFill>
        <p:spPr>
          <a:xfrm>
            <a:off x="61560" y="4952880"/>
            <a:ext cx="5805360" cy="1271160"/>
          </a:xfrm>
          <a:prstGeom prst="rect">
            <a:avLst/>
          </a:prstGeom>
          <a:ln w="9360">
            <a:noFill/>
          </a:ln>
        </p:spPr>
      </p:pic>
      <p:sp>
        <p:nvSpPr>
          <p:cNvPr id="19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Beam Dimensions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2" name="CustomShape 2"/>
          <p:cNvSpPr/>
          <p:nvPr/>
        </p:nvSpPr>
        <p:spPr>
          <a:xfrm>
            <a:off x="-102600" y="1752480"/>
            <a:ext cx="29548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1.  Pattern solid angle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93" name="CustomShape 3"/>
          <p:cNvSpPr/>
          <p:nvPr/>
        </p:nvSpPr>
        <p:spPr>
          <a:xfrm>
            <a:off x="-126720" y="4267080"/>
            <a:ext cx="34606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2.  Half-power beamwidth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94" name="Picture 8"/>
          <p:cNvPicPr/>
          <p:nvPr/>
        </p:nvPicPr>
        <p:blipFill>
          <a:blip r:embed="rId3"/>
          <a:stretch/>
        </p:blipFill>
        <p:spPr>
          <a:xfrm>
            <a:off x="4648320" y="5943600"/>
            <a:ext cx="1642680" cy="380520"/>
          </a:xfrm>
          <a:prstGeom prst="rect">
            <a:avLst/>
          </a:prstGeom>
          <a:ln>
            <a:noFill/>
          </a:ln>
        </p:spPr>
      </p:pic>
      <p:sp>
        <p:nvSpPr>
          <p:cNvPr id="195" name="CustomShape 4"/>
          <p:cNvSpPr/>
          <p:nvPr/>
        </p:nvSpPr>
        <p:spPr>
          <a:xfrm>
            <a:off x="228600" y="6400800"/>
            <a:ext cx="87627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Since 0.5 corresponds to </a:t>
            </a:r>
            <a:r>
              <a:rPr lang="en-US" sz="1800" b="0" strike="noStrike" spc="-1">
                <a:solidFill>
                  <a:srgbClr val="FF0000"/>
                </a:solidFill>
                <a:latin typeface="Times New Roman"/>
              </a:rPr>
              <a:t>‒</a:t>
            </a: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3 dB, the half power beamwidth is also called the 3-dB beamwidth.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196" name="Picture 2"/>
          <p:cNvPicPr/>
          <p:nvPr/>
        </p:nvPicPr>
        <p:blipFill>
          <a:blip r:embed="rId4"/>
          <a:stretch/>
        </p:blipFill>
        <p:spPr>
          <a:xfrm>
            <a:off x="152280" y="2322360"/>
            <a:ext cx="3047760" cy="846360"/>
          </a:xfrm>
          <a:prstGeom prst="rect">
            <a:avLst/>
          </a:prstGeom>
          <a:ln w="9360">
            <a:noFill/>
          </a:ln>
        </p:spPr>
      </p:pic>
      <p:pic>
        <p:nvPicPr>
          <p:cNvPr id="197" name="Picture 4"/>
          <p:cNvPicPr/>
          <p:nvPr/>
        </p:nvPicPr>
        <p:blipFill>
          <a:blip r:embed="rId5"/>
          <a:stretch/>
        </p:blipFill>
        <p:spPr>
          <a:xfrm>
            <a:off x="4800600" y="0"/>
            <a:ext cx="4315320" cy="5333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Directivity </a:t>
            </a:r>
            <a:r>
              <a:rPr lang="en-US" sz="4400" b="0" i="1" strike="noStrike" spc="-1">
                <a:solidFill>
                  <a:srgbClr val="1F497D"/>
                </a:solidFill>
                <a:latin typeface="Tw Cen MT"/>
              </a:rPr>
              <a:t>D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9" name="Picture 4"/>
          <p:cNvPicPr/>
          <p:nvPr/>
        </p:nvPicPr>
        <p:blipFill>
          <a:blip r:embed="rId2"/>
          <a:stretch/>
        </p:blipFill>
        <p:spPr>
          <a:xfrm>
            <a:off x="152280" y="1905120"/>
            <a:ext cx="3123720" cy="914040"/>
          </a:xfrm>
          <a:prstGeom prst="rect">
            <a:avLst/>
          </a:prstGeom>
          <a:ln>
            <a:noFill/>
          </a:ln>
        </p:spPr>
      </p:pic>
      <p:sp>
        <p:nvSpPr>
          <p:cNvPr id="200" name="CustomShape 2"/>
          <p:cNvSpPr/>
          <p:nvPr/>
        </p:nvSpPr>
        <p:spPr>
          <a:xfrm>
            <a:off x="-256320" y="1447920"/>
            <a:ext cx="37213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Antenna pattern solid angle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01" name="CustomShape 3"/>
          <p:cNvSpPr/>
          <p:nvPr/>
        </p:nvSpPr>
        <p:spPr>
          <a:xfrm>
            <a:off x="2982600" y="4114800"/>
            <a:ext cx="14828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Directivity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02" name="Picture 2"/>
          <p:cNvPicPr/>
          <p:nvPr/>
        </p:nvPicPr>
        <p:blipFill>
          <a:blip r:embed="rId3"/>
          <a:stretch/>
        </p:blipFill>
        <p:spPr>
          <a:xfrm>
            <a:off x="38160" y="2855520"/>
            <a:ext cx="7048080" cy="725400"/>
          </a:xfrm>
          <a:prstGeom prst="rect">
            <a:avLst/>
          </a:prstGeom>
          <a:ln w="9360">
            <a:noFill/>
          </a:ln>
        </p:spPr>
      </p:pic>
      <p:pic>
        <p:nvPicPr>
          <p:cNvPr id="203" name="Picture 3"/>
          <p:cNvPicPr/>
          <p:nvPr/>
        </p:nvPicPr>
        <p:blipFill>
          <a:blip r:embed="rId4"/>
          <a:stretch/>
        </p:blipFill>
        <p:spPr>
          <a:xfrm>
            <a:off x="4572000" y="3200400"/>
            <a:ext cx="2885040" cy="2542680"/>
          </a:xfrm>
          <a:prstGeom prst="rect">
            <a:avLst/>
          </a:prstGeom>
          <a:ln w="9360">
            <a:noFill/>
          </a:ln>
        </p:spPr>
      </p:pic>
      <p:pic>
        <p:nvPicPr>
          <p:cNvPr id="204" name="Picture 5"/>
          <p:cNvPicPr/>
          <p:nvPr/>
        </p:nvPicPr>
        <p:blipFill>
          <a:blip r:embed="rId5"/>
          <a:stretch/>
        </p:blipFill>
        <p:spPr>
          <a:xfrm>
            <a:off x="380880" y="5791320"/>
            <a:ext cx="7238520" cy="10400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Overview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2" name="Content Placeholder 3"/>
          <p:cNvPicPr/>
          <p:nvPr/>
        </p:nvPicPr>
        <p:blipFill>
          <a:blip r:embed="rId2"/>
          <a:srcRect t="-12829" b="-12829"/>
          <a:stretch/>
        </p:blipFill>
        <p:spPr>
          <a:xfrm>
            <a:off x="205920" y="1371600"/>
            <a:ext cx="8912160" cy="491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152280" y="228600"/>
            <a:ext cx="441936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Antennas with Single Main Lobe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935640" y="2057400"/>
            <a:ext cx="2747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Equivalent Solid Angle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07" name="Line 3"/>
          <p:cNvSpPr/>
          <p:nvPr/>
        </p:nvSpPr>
        <p:spPr>
          <a:xfrm flipH="1">
            <a:off x="4647960" y="4724280"/>
            <a:ext cx="1800" cy="213372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08" name="Line 4"/>
          <p:cNvSpPr/>
          <p:nvPr/>
        </p:nvSpPr>
        <p:spPr>
          <a:xfrm>
            <a:off x="4647960" y="4724280"/>
            <a:ext cx="4267440" cy="144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209" name="Picture 2"/>
          <p:cNvPicPr/>
          <p:nvPr/>
        </p:nvPicPr>
        <p:blipFill>
          <a:blip r:embed="rId2"/>
          <a:stretch/>
        </p:blipFill>
        <p:spPr>
          <a:xfrm>
            <a:off x="13320" y="2590920"/>
            <a:ext cx="4482000" cy="3594960"/>
          </a:xfrm>
          <a:prstGeom prst="rect">
            <a:avLst/>
          </a:prstGeom>
          <a:ln w="9360">
            <a:noFill/>
          </a:ln>
        </p:spPr>
      </p:pic>
      <p:pic>
        <p:nvPicPr>
          <p:cNvPr id="210" name="Picture 3"/>
          <p:cNvPicPr/>
          <p:nvPr/>
        </p:nvPicPr>
        <p:blipFill>
          <a:blip r:embed="rId3"/>
          <a:stretch/>
        </p:blipFill>
        <p:spPr>
          <a:xfrm>
            <a:off x="4800600" y="42840"/>
            <a:ext cx="4038120" cy="4353840"/>
          </a:xfrm>
          <a:prstGeom prst="rect">
            <a:avLst/>
          </a:prstGeom>
          <a:ln w="9360">
            <a:noFill/>
          </a:ln>
        </p:spPr>
      </p:pic>
      <p:pic>
        <p:nvPicPr>
          <p:cNvPr id="211" name="Picture 4"/>
          <p:cNvPicPr/>
          <p:nvPr/>
        </p:nvPicPr>
        <p:blipFill>
          <a:blip r:embed="rId4"/>
          <a:stretch/>
        </p:blipFill>
        <p:spPr>
          <a:xfrm>
            <a:off x="4572000" y="4695480"/>
            <a:ext cx="4412880" cy="2162160"/>
          </a:xfrm>
          <a:prstGeom prst="rect">
            <a:avLst/>
          </a:prstGeom>
          <a:ln w="9360">
            <a:noFill/>
          </a:ln>
        </p:spPr>
      </p:pic>
      <p:sp>
        <p:nvSpPr>
          <p:cNvPr id="212" name="CustomShape 5"/>
          <p:cNvSpPr/>
          <p:nvPr/>
        </p:nvSpPr>
        <p:spPr>
          <a:xfrm>
            <a:off x="4572000" y="4648320"/>
            <a:ext cx="4495320" cy="2133360"/>
          </a:xfrm>
          <a:prstGeom prst="rect">
            <a:avLst/>
          </a:prstGeom>
          <a:noFill/>
          <a:ln w="22680">
            <a:round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2"/>
          <p:cNvPicPr/>
          <p:nvPr/>
        </p:nvPicPr>
        <p:blipFill>
          <a:blip r:embed="rId2"/>
          <a:stretch/>
        </p:blipFill>
        <p:spPr>
          <a:xfrm>
            <a:off x="0" y="0"/>
            <a:ext cx="4419360" cy="1451520"/>
          </a:xfrm>
          <a:prstGeom prst="rect">
            <a:avLst/>
          </a:prstGeom>
          <a:ln w="9360">
            <a:noFill/>
          </a:ln>
        </p:spPr>
      </p:pic>
      <p:pic>
        <p:nvPicPr>
          <p:cNvPr id="214" name="Picture 3"/>
          <p:cNvPicPr/>
          <p:nvPr/>
        </p:nvPicPr>
        <p:blipFill>
          <a:blip r:embed="rId3"/>
          <a:stretch/>
        </p:blipFill>
        <p:spPr>
          <a:xfrm>
            <a:off x="23760" y="1499040"/>
            <a:ext cx="4395600" cy="5301720"/>
          </a:xfrm>
          <a:prstGeom prst="rect">
            <a:avLst/>
          </a:prstGeom>
          <a:ln w="9360">
            <a:noFill/>
          </a:ln>
        </p:spPr>
      </p:pic>
      <p:pic>
        <p:nvPicPr>
          <p:cNvPr id="215" name="Picture 4"/>
          <p:cNvPicPr/>
          <p:nvPr/>
        </p:nvPicPr>
        <p:blipFill>
          <a:blip r:embed="rId4"/>
          <a:stretch/>
        </p:blipFill>
        <p:spPr>
          <a:xfrm>
            <a:off x="4724280" y="1523880"/>
            <a:ext cx="4147560" cy="4495320"/>
          </a:xfrm>
          <a:prstGeom prst="rect">
            <a:avLst/>
          </a:prstGeom>
          <a:ln w="9360">
            <a:noFill/>
          </a:ln>
        </p:spPr>
      </p:pic>
      <p:sp>
        <p:nvSpPr>
          <p:cNvPr id="216" name="CustomShape 1"/>
          <p:cNvSpPr/>
          <p:nvPr/>
        </p:nvSpPr>
        <p:spPr>
          <a:xfrm>
            <a:off x="8238960" y="632448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Cont.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3"/>
          <p:cNvPicPr/>
          <p:nvPr/>
        </p:nvPicPr>
        <p:blipFill>
          <a:blip r:embed="rId2"/>
          <a:stretch/>
        </p:blipFill>
        <p:spPr>
          <a:xfrm>
            <a:off x="5867280" y="380880"/>
            <a:ext cx="3123720" cy="338580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2"/>
          <p:cNvPicPr/>
          <p:nvPr/>
        </p:nvPicPr>
        <p:blipFill>
          <a:blip r:embed="rId3"/>
          <a:stretch/>
        </p:blipFill>
        <p:spPr>
          <a:xfrm>
            <a:off x="0" y="0"/>
            <a:ext cx="5334120" cy="175212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4"/>
          <p:cNvPicPr/>
          <p:nvPr/>
        </p:nvPicPr>
        <p:blipFill>
          <a:blip r:embed="rId4"/>
          <a:stretch/>
        </p:blipFill>
        <p:spPr>
          <a:xfrm>
            <a:off x="76320" y="2554200"/>
            <a:ext cx="3885840" cy="1010880"/>
          </a:xfrm>
          <a:prstGeom prst="rect">
            <a:avLst/>
          </a:prstGeom>
          <a:ln w="9360">
            <a:noFill/>
          </a:ln>
        </p:spPr>
      </p:pic>
      <p:pic>
        <p:nvPicPr>
          <p:cNvPr id="220" name="Picture 5"/>
          <p:cNvPicPr/>
          <p:nvPr/>
        </p:nvPicPr>
        <p:blipFill>
          <a:blip r:embed="rId5"/>
          <a:stretch/>
        </p:blipFill>
        <p:spPr>
          <a:xfrm>
            <a:off x="85680" y="3733920"/>
            <a:ext cx="5416920" cy="2590560"/>
          </a:xfrm>
          <a:prstGeom prst="rect">
            <a:avLst/>
          </a:prstGeom>
          <a:ln w="9360">
            <a:noFill/>
          </a:ln>
        </p:spPr>
      </p:pic>
      <p:sp>
        <p:nvSpPr>
          <p:cNvPr id="221" name="CustomShape 1"/>
          <p:cNvSpPr/>
          <p:nvPr/>
        </p:nvSpPr>
        <p:spPr>
          <a:xfrm>
            <a:off x="3936240" y="0"/>
            <a:ext cx="932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(cont.)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"/>
          <p:cNvPicPr/>
          <p:nvPr/>
        </p:nvPicPr>
        <p:blipFill>
          <a:blip r:embed="rId2"/>
          <a:stretch/>
        </p:blipFill>
        <p:spPr>
          <a:xfrm>
            <a:off x="819000" y="514440"/>
            <a:ext cx="7505280" cy="6038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612720" y="228600"/>
            <a:ext cx="8530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Radiation Efficiency and Gain  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-96480" y="1523880"/>
            <a:ext cx="26820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Radiation efficiency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-39600" y="4252680"/>
            <a:ext cx="21564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Antenna gain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G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26" name="Picture 2"/>
          <p:cNvPicPr/>
          <p:nvPr/>
        </p:nvPicPr>
        <p:blipFill>
          <a:blip r:embed="rId2"/>
          <a:stretch/>
        </p:blipFill>
        <p:spPr>
          <a:xfrm>
            <a:off x="76320" y="1928520"/>
            <a:ext cx="5559120" cy="2109960"/>
          </a:xfrm>
          <a:prstGeom prst="rect">
            <a:avLst/>
          </a:prstGeom>
          <a:ln w="9360">
            <a:noFill/>
          </a:ln>
        </p:spPr>
      </p:pic>
      <p:pic>
        <p:nvPicPr>
          <p:cNvPr id="227" name="Picture 3"/>
          <p:cNvPicPr/>
          <p:nvPr/>
        </p:nvPicPr>
        <p:blipFill>
          <a:blip r:embed="rId3"/>
          <a:stretch/>
        </p:blipFill>
        <p:spPr>
          <a:xfrm>
            <a:off x="76320" y="4709880"/>
            <a:ext cx="6171840" cy="1569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5335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Radiation and Loss Resistances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29" name="Picture 2"/>
          <p:cNvPicPr/>
          <p:nvPr/>
        </p:nvPicPr>
        <p:blipFill>
          <a:blip r:embed="rId2"/>
          <a:stretch/>
        </p:blipFill>
        <p:spPr>
          <a:xfrm>
            <a:off x="1674720" y="1700280"/>
            <a:ext cx="6207480" cy="2719080"/>
          </a:xfrm>
          <a:prstGeom prst="rect">
            <a:avLst/>
          </a:prstGeom>
          <a:ln w="9360">
            <a:noFill/>
          </a:ln>
        </p:spPr>
      </p:pic>
      <p:pic>
        <p:nvPicPr>
          <p:cNvPr id="230" name="Picture 4"/>
          <p:cNvPicPr/>
          <p:nvPr/>
        </p:nvPicPr>
        <p:blipFill>
          <a:blip r:embed="rId3"/>
          <a:stretch/>
        </p:blipFill>
        <p:spPr>
          <a:xfrm>
            <a:off x="2324160" y="5012280"/>
            <a:ext cx="5205240" cy="855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Example 9-3 (cont.)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82080" y="762120"/>
            <a:ext cx="23436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For any antenna: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-19800" y="1676520"/>
            <a:ext cx="32536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For the Hertzian dipole: 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34" name="Picture 2"/>
          <p:cNvPicPr/>
          <p:nvPr/>
        </p:nvPicPr>
        <p:blipFill>
          <a:blip r:embed="rId2"/>
          <a:stretch/>
        </p:blipFill>
        <p:spPr>
          <a:xfrm>
            <a:off x="533520" y="1143000"/>
            <a:ext cx="1687320" cy="406800"/>
          </a:xfrm>
          <a:prstGeom prst="rect">
            <a:avLst/>
          </a:prstGeom>
          <a:ln w="9360">
            <a:noFill/>
          </a:ln>
        </p:spPr>
      </p:pic>
      <p:pic>
        <p:nvPicPr>
          <p:cNvPr id="235" name="Picture 3"/>
          <p:cNvPicPr/>
          <p:nvPr/>
        </p:nvPicPr>
        <p:blipFill>
          <a:blip r:embed="rId3"/>
          <a:stretch/>
        </p:blipFill>
        <p:spPr>
          <a:xfrm>
            <a:off x="0" y="2275920"/>
            <a:ext cx="4876560" cy="4581720"/>
          </a:xfrm>
          <a:prstGeom prst="rect">
            <a:avLst/>
          </a:prstGeom>
          <a:ln w="9360">
            <a:noFill/>
          </a:ln>
        </p:spPr>
      </p:pic>
      <p:pic>
        <p:nvPicPr>
          <p:cNvPr id="236" name="Picture 4"/>
          <p:cNvPicPr/>
          <p:nvPr/>
        </p:nvPicPr>
        <p:blipFill>
          <a:blip r:embed="rId4"/>
          <a:stretch/>
        </p:blipFill>
        <p:spPr>
          <a:xfrm>
            <a:off x="4741200" y="5410080"/>
            <a:ext cx="4318200" cy="121896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2"/>
          <p:cNvPicPr/>
          <p:nvPr/>
        </p:nvPicPr>
        <p:blipFill>
          <a:blip r:embed="rId2"/>
          <a:stretch/>
        </p:blipFill>
        <p:spPr>
          <a:xfrm>
            <a:off x="2168640" y="0"/>
            <a:ext cx="4806360" cy="6781320"/>
          </a:xfrm>
          <a:prstGeom prst="rect">
            <a:avLst/>
          </a:prstGeom>
          <a:ln w="9360"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8238960" y="62485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Cont.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Half-Wave Dipole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-358200" y="2514600"/>
            <a:ext cx="56833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2.  For Hertzian dipole of length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l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,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E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field is: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41" name="CustomShape 3"/>
          <p:cNvSpPr/>
          <p:nvPr/>
        </p:nvSpPr>
        <p:spPr>
          <a:xfrm>
            <a:off x="-194760" y="762120"/>
            <a:ext cx="40172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1.  Current in half-wave dipole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42" name="CustomShape 4"/>
          <p:cNvSpPr/>
          <p:nvPr/>
        </p:nvSpPr>
        <p:spPr>
          <a:xfrm>
            <a:off x="152280" y="3886200"/>
            <a:ext cx="449532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3.  Each length element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dz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of half-wave dipole is like a Hertzian dipole, radiating a field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243" name="CustomShape 5"/>
          <p:cNvSpPr/>
          <p:nvPr/>
        </p:nvSpPr>
        <p:spPr>
          <a:xfrm>
            <a:off x="-427680" y="5486400"/>
            <a:ext cx="63777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4. For the entire dipole, the total radiated field is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44" name="Picture 2"/>
          <p:cNvPicPr/>
          <p:nvPr/>
        </p:nvPicPr>
        <p:blipFill>
          <a:blip r:embed="rId2"/>
          <a:stretch/>
        </p:blipFill>
        <p:spPr>
          <a:xfrm>
            <a:off x="380880" y="1219320"/>
            <a:ext cx="4032720" cy="456840"/>
          </a:xfrm>
          <a:prstGeom prst="rect">
            <a:avLst/>
          </a:prstGeom>
          <a:ln w="9360">
            <a:noFill/>
          </a:ln>
        </p:spPr>
      </p:pic>
      <p:pic>
        <p:nvPicPr>
          <p:cNvPr id="245" name="Picture 3"/>
          <p:cNvPicPr/>
          <p:nvPr/>
        </p:nvPicPr>
        <p:blipFill>
          <a:blip r:embed="rId3"/>
          <a:stretch/>
        </p:blipFill>
        <p:spPr>
          <a:xfrm>
            <a:off x="304920" y="1676520"/>
            <a:ext cx="4140000" cy="775800"/>
          </a:xfrm>
          <a:prstGeom prst="rect">
            <a:avLst/>
          </a:prstGeom>
          <a:ln w="9360">
            <a:noFill/>
          </a:ln>
        </p:spPr>
      </p:pic>
      <p:pic>
        <p:nvPicPr>
          <p:cNvPr id="246" name="Picture 4"/>
          <p:cNvPicPr/>
          <p:nvPr/>
        </p:nvPicPr>
        <p:blipFill>
          <a:blip r:embed="rId4"/>
          <a:stretch/>
        </p:blipFill>
        <p:spPr>
          <a:xfrm>
            <a:off x="457200" y="2971800"/>
            <a:ext cx="3968280" cy="786960"/>
          </a:xfrm>
          <a:prstGeom prst="rect">
            <a:avLst/>
          </a:prstGeom>
          <a:ln w="9360">
            <a:noFill/>
          </a:ln>
        </p:spPr>
      </p:pic>
      <p:pic>
        <p:nvPicPr>
          <p:cNvPr id="247" name="Picture 5"/>
          <p:cNvPicPr/>
          <p:nvPr/>
        </p:nvPicPr>
        <p:blipFill>
          <a:blip r:embed="rId5"/>
          <a:stretch/>
        </p:blipFill>
        <p:spPr>
          <a:xfrm>
            <a:off x="380880" y="4800600"/>
            <a:ext cx="3932280" cy="678240"/>
          </a:xfrm>
          <a:prstGeom prst="rect">
            <a:avLst/>
          </a:prstGeom>
          <a:ln w="9360">
            <a:noFill/>
          </a:ln>
        </p:spPr>
      </p:pic>
      <p:pic>
        <p:nvPicPr>
          <p:cNvPr id="248" name="Picture 6"/>
          <p:cNvPicPr/>
          <p:nvPr/>
        </p:nvPicPr>
        <p:blipFill>
          <a:blip r:embed="rId6"/>
          <a:stretch/>
        </p:blipFill>
        <p:spPr>
          <a:xfrm>
            <a:off x="1066680" y="5914800"/>
            <a:ext cx="1599840" cy="942840"/>
          </a:xfrm>
          <a:prstGeom prst="rect">
            <a:avLst/>
          </a:prstGeom>
          <a:ln w="9360">
            <a:noFill/>
          </a:ln>
        </p:spPr>
      </p:pic>
      <p:pic>
        <p:nvPicPr>
          <p:cNvPr id="249" name="Picture 7"/>
          <p:cNvPicPr/>
          <p:nvPr/>
        </p:nvPicPr>
        <p:blipFill>
          <a:blip r:embed="rId7"/>
          <a:stretch/>
        </p:blipFill>
        <p:spPr>
          <a:xfrm>
            <a:off x="5257800" y="506520"/>
            <a:ext cx="3885840" cy="63511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612720" y="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Half-Wave Dipole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118080" y="29718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52" name="CustomShape 3"/>
          <p:cNvSpPr/>
          <p:nvPr/>
        </p:nvSpPr>
        <p:spPr>
          <a:xfrm>
            <a:off x="118080" y="152388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53" name="CustomShape 4"/>
          <p:cNvSpPr/>
          <p:nvPr/>
        </p:nvSpPr>
        <p:spPr>
          <a:xfrm>
            <a:off x="152280" y="4191120"/>
            <a:ext cx="44193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54" name="CustomShape 5"/>
          <p:cNvSpPr/>
          <p:nvPr/>
        </p:nvSpPr>
        <p:spPr>
          <a:xfrm>
            <a:off x="118080" y="55627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55" name="CustomShape 6"/>
          <p:cNvSpPr/>
          <p:nvPr/>
        </p:nvSpPr>
        <p:spPr>
          <a:xfrm>
            <a:off x="41400" y="1523880"/>
            <a:ext cx="27583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Integration leads to: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56" name="Picture 2"/>
          <p:cNvPicPr/>
          <p:nvPr/>
        </p:nvPicPr>
        <p:blipFill>
          <a:blip r:embed="rId2"/>
          <a:stretch/>
        </p:blipFill>
        <p:spPr>
          <a:xfrm>
            <a:off x="5334120" y="879840"/>
            <a:ext cx="3657240" cy="5977800"/>
          </a:xfrm>
          <a:prstGeom prst="rect">
            <a:avLst/>
          </a:prstGeom>
          <a:ln w="9360">
            <a:noFill/>
          </a:ln>
        </p:spPr>
      </p:pic>
      <p:pic>
        <p:nvPicPr>
          <p:cNvPr id="257" name="Picture 3"/>
          <p:cNvPicPr/>
          <p:nvPr/>
        </p:nvPicPr>
        <p:blipFill>
          <a:blip r:embed="rId3"/>
          <a:stretch/>
        </p:blipFill>
        <p:spPr>
          <a:xfrm>
            <a:off x="304920" y="1981080"/>
            <a:ext cx="4343040" cy="1447560"/>
          </a:xfrm>
          <a:prstGeom prst="rect">
            <a:avLst/>
          </a:prstGeom>
          <a:ln w="9360">
            <a:noFill/>
          </a:ln>
        </p:spPr>
      </p:pic>
      <p:pic>
        <p:nvPicPr>
          <p:cNvPr id="258" name="Picture 4"/>
          <p:cNvPicPr/>
          <p:nvPr/>
        </p:nvPicPr>
        <p:blipFill>
          <a:blip r:embed="rId4"/>
          <a:stretch/>
        </p:blipFill>
        <p:spPr>
          <a:xfrm>
            <a:off x="380880" y="3429000"/>
            <a:ext cx="3368520" cy="2057040"/>
          </a:xfrm>
          <a:prstGeom prst="rect">
            <a:avLst/>
          </a:prstGeom>
          <a:ln w="9360">
            <a:noFill/>
          </a:ln>
        </p:spPr>
      </p:pic>
      <p:pic>
        <p:nvPicPr>
          <p:cNvPr id="259" name="Picture 5"/>
          <p:cNvPicPr/>
          <p:nvPr/>
        </p:nvPicPr>
        <p:blipFill>
          <a:blip r:embed="rId5"/>
          <a:stretch/>
        </p:blipFill>
        <p:spPr>
          <a:xfrm>
            <a:off x="304920" y="5742720"/>
            <a:ext cx="4395960" cy="810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Examples of Antennas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4" name="Picture 2"/>
          <p:cNvPicPr/>
          <p:nvPr/>
        </p:nvPicPr>
        <p:blipFill>
          <a:blip r:embed="rId2"/>
          <a:stretch/>
        </p:blipFill>
        <p:spPr>
          <a:xfrm>
            <a:off x="68400" y="1772640"/>
            <a:ext cx="9006840" cy="44755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4"/>
          <p:cNvPicPr/>
          <p:nvPr/>
        </p:nvPicPr>
        <p:blipFill>
          <a:blip r:embed="rId2"/>
          <a:stretch/>
        </p:blipFill>
        <p:spPr>
          <a:xfrm>
            <a:off x="304920" y="5248080"/>
            <a:ext cx="6705360" cy="1304640"/>
          </a:xfrm>
          <a:prstGeom prst="rect">
            <a:avLst/>
          </a:prstGeom>
          <a:ln w="9360">
            <a:noFill/>
          </a:ln>
        </p:spPr>
      </p:pic>
      <p:sp>
        <p:nvSpPr>
          <p:cNvPr id="26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Radiation Pattern of Half-Wave Dipole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3200400"/>
            <a:ext cx="5181120" cy="1614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Radiation pattern resembles that of the Hertzian dipole.  Its beamwidth is slightly narrower, 78 degrees compared with 90 degrees for the Hertzian dipole.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63" name="Picture 8"/>
          <p:cNvPicPr/>
          <p:nvPr/>
        </p:nvPicPr>
        <p:blipFill>
          <a:blip r:embed="rId3"/>
          <a:stretch/>
        </p:blipFill>
        <p:spPr>
          <a:xfrm>
            <a:off x="228600" y="5283720"/>
            <a:ext cx="1447560" cy="304560"/>
          </a:xfrm>
          <a:prstGeom prst="rect">
            <a:avLst/>
          </a:prstGeom>
          <a:ln>
            <a:noFill/>
          </a:ln>
        </p:spPr>
      </p:pic>
      <p:pic>
        <p:nvPicPr>
          <p:cNvPr id="264" name="Picture 2"/>
          <p:cNvPicPr/>
          <p:nvPr/>
        </p:nvPicPr>
        <p:blipFill>
          <a:blip r:embed="rId4"/>
          <a:stretch/>
        </p:blipFill>
        <p:spPr>
          <a:xfrm>
            <a:off x="152280" y="1980000"/>
            <a:ext cx="4560480" cy="840600"/>
          </a:xfrm>
          <a:prstGeom prst="rect">
            <a:avLst/>
          </a:prstGeom>
          <a:ln w="9360">
            <a:noFill/>
          </a:ln>
        </p:spPr>
      </p:pic>
      <p:pic>
        <p:nvPicPr>
          <p:cNvPr id="265" name="Picture 3"/>
          <p:cNvPicPr/>
          <p:nvPr/>
        </p:nvPicPr>
        <p:blipFill>
          <a:blip r:embed="rId5"/>
          <a:stretch/>
        </p:blipFill>
        <p:spPr>
          <a:xfrm>
            <a:off x="5029200" y="1676520"/>
            <a:ext cx="4038120" cy="2657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Other Half-Wave Dipole Properties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25920" y="1752480"/>
            <a:ext cx="21304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FF0000"/>
                </a:solidFill>
                <a:latin typeface="Tw Cen MT"/>
              </a:rPr>
              <a:t>1. Directivity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68" name="CustomShape 3"/>
          <p:cNvSpPr/>
          <p:nvPr/>
        </p:nvSpPr>
        <p:spPr>
          <a:xfrm>
            <a:off x="-194760" y="4114800"/>
            <a:ext cx="3430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Numerical integration gives: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69" name="CustomShape 4"/>
          <p:cNvSpPr/>
          <p:nvPr/>
        </p:nvSpPr>
        <p:spPr>
          <a:xfrm>
            <a:off x="4719960" y="1752480"/>
            <a:ext cx="37519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FF0000"/>
                </a:solidFill>
                <a:latin typeface="Tw Cen MT"/>
              </a:rPr>
              <a:t>2. Radiation Resistance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70" name="CustomShape 5"/>
          <p:cNvSpPr/>
          <p:nvPr/>
        </p:nvSpPr>
        <p:spPr>
          <a:xfrm>
            <a:off x="4724280" y="4113000"/>
            <a:ext cx="4343040" cy="200988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1F497D"/>
                </a:solidFill>
                <a:latin typeface="Tw Cen MT"/>
              </a:rPr>
              <a:t>This is very important, because it makes it easy to match the antenna to a 75-Ω transmission line.  In contrast, the radiation resistance of a dipole whose length is much shorter than a wavelength is on the order of  1 Ω or less.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271" name="Picture 2"/>
          <p:cNvPicPr/>
          <p:nvPr/>
        </p:nvPicPr>
        <p:blipFill>
          <a:blip r:embed="rId2"/>
          <a:stretch/>
        </p:blipFill>
        <p:spPr>
          <a:xfrm>
            <a:off x="0" y="2267640"/>
            <a:ext cx="4836600" cy="1789200"/>
          </a:xfrm>
          <a:prstGeom prst="rect">
            <a:avLst/>
          </a:prstGeom>
          <a:ln w="9360">
            <a:noFill/>
          </a:ln>
        </p:spPr>
      </p:pic>
      <p:pic>
        <p:nvPicPr>
          <p:cNvPr id="272" name="Picture 3"/>
          <p:cNvPicPr/>
          <p:nvPr/>
        </p:nvPicPr>
        <p:blipFill>
          <a:blip r:embed="rId3"/>
          <a:stretch/>
        </p:blipFill>
        <p:spPr>
          <a:xfrm>
            <a:off x="2895480" y="4138200"/>
            <a:ext cx="1371240" cy="371880"/>
          </a:xfrm>
          <a:prstGeom prst="rect">
            <a:avLst/>
          </a:prstGeom>
          <a:ln w="9360">
            <a:noFill/>
          </a:ln>
        </p:spPr>
      </p:pic>
      <p:pic>
        <p:nvPicPr>
          <p:cNvPr id="273" name="Picture 4"/>
          <p:cNvPicPr/>
          <p:nvPr/>
        </p:nvPicPr>
        <p:blipFill>
          <a:blip r:embed="rId4"/>
          <a:stretch/>
        </p:blipFill>
        <p:spPr>
          <a:xfrm>
            <a:off x="57240" y="4876920"/>
            <a:ext cx="4362120" cy="1361880"/>
          </a:xfrm>
          <a:prstGeom prst="rect">
            <a:avLst/>
          </a:prstGeom>
          <a:ln w="9360">
            <a:noFill/>
          </a:ln>
        </p:spPr>
      </p:pic>
      <p:pic>
        <p:nvPicPr>
          <p:cNvPr id="274" name="Picture 5"/>
          <p:cNvPicPr/>
          <p:nvPr/>
        </p:nvPicPr>
        <p:blipFill>
          <a:blip r:embed="rId5"/>
          <a:stretch/>
        </p:blipFill>
        <p:spPr>
          <a:xfrm>
            <a:off x="5257800" y="2438280"/>
            <a:ext cx="3623760" cy="736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380880" y="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Quarter-Wave Monopole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152280" y="1600200"/>
            <a:ext cx="4876560" cy="374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When placed over a conducting 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ground plane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, a quarter-wave monopole antenna excited by a source at its base [Fig.9-15(a)] exhibits the same radiation pattern in the region above the ground plane as a half-wave dipole in free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space.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However, its radiation resistance if only half of that of a half-wave dipole, namely 36.5 Ω.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277" name="Picture 2"/>
          <p:cNvPicPr/>
          <p:nvPr/>
        </p:nvPicPr>
        <p:blipFill>
          <a:blip r:embed="rId2"/>
          <a:stretch/>
        </p:blipFill>
        <p:spPr>
          <a:xfrm>
            <a:off x="5085720" y="1600200"/>
            <a:ext cx="3829320" cy="5257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Content Placeholder 2"/>
          <p:cNvPicPr/>
          <p:nvPr/>
        </p:nvPicPr>
        <p:blipFill>
          <a:blip r:embed="rId2"/>
          <a:srcRect l="-1141456" r="-1141456"/>
          <a:stretch/>
        </p:blipFill>
        <p:spPr>
          <a:xfrm>
            <a:off x="-1219320" y="263160"/>
            <a:ext cx="11959920" cy="6594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Picture 5"/>
          <p:cNvPicPr/>
          <p:nvPr/>
        </p:nvPicPr>
        <p:blipFill>
          <a:blip r:embed="rId2"/>
          <a:stretch/>
        </p:blipFill>
        <p:spPr>
          <a:xfrm>
            <a:off x="4800600" y="1676520"/>
            <a:ext cx="4314240" cy="4952520"/>
          </a:xfrm>
          <a:prstGeom prst="rect">
            <a:avLst/>
          </a:prstGeom>
          <a:ln w="9360">
            <a:noFill/>
          </a:ln>
        </p:spPr>
      </p:pic>
      <p:sp>
        <p:nvSpPr>
          <p:cNvPr id="28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Effective Area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1" name="Picture 15"/>
          <p:cNvPicPr/>
          <p:nvPr/>
        </p:nvPicPr>
        <p:blipFill>
          <a:blip r:embed="rId3"/>
          <a:stretch/>
        </p:blipFill>
        <p:spPr>
          <a:xfrm>
            <a:off x="152280" y="1600200"/>
            <a:ext cx="2057040" cy="304560"/>
          </a:xfrm>
          <a:prstGeom prst="rect">
            <a:avLst/>
          </a:prstGeom>
          <a:ln>
            <a:noFill/>
          </a:ln>
        </p:spPr>
      </p:pic>
      <p:pic>
        <p:nvPicPr>
          <p:cNvPr id="282" name="Picture 2"/>
          <p:cNvPicPr/>
          <p:nvPr/>
        </p:nvPicPr>
        <p:blipFill>
          <a:blip r:embed="rId4"/>
          <a:stretch/>
        </p:blipFill>
        <p:spPr>
          <a:xfrm>
            <a:off x="152280" y="1828800"/>
            <a:ext cx="4811760" cy="1752120"/>
          </a:xfrm>
          <a:prstGeom prst="rect">
            <a:avLst/>
          </a:prstGeom>
          <a:ln w="9360">
            <a:noFill/>
          </a:ln>
        </p:spPr>
      </p:pic>
      <p:pic>
        <p:nvPicPr>
          <p:cNvPr id="283" name="Picture 3"/>
          <p:cNvPicPr/>
          <p:nvPr/>
        </p:nvPicPr>
        <p:blipFill>
          <a:blip r:embed="rId5"/>
          <a:stretch/>
        </p:blipFill>
        <p:spPr>
          <a:xfrm>
            <a:off x="228600" y="4114800"/>
            <a:ext cx="3657240" cy="681120"/>
          </a:xfrm>
          <a:prstGeom prst="rect">
            <a:avLst/>
          </a:prstGeom>
          <a:ln w="9360">
            <a:noFill/>
          </a:ln>
        </p:spPr>
      </p:pic>
      <p:pic>
        <p:nvPicPr>
          <p:cNvPr id="284" name="Picture 4"/>
          <p:cNvPicPr/>
          <p:nvPr/>
        </p:nvPicPr>
        <p:blipFill>
          <a:blip r:embed="rId6"/>
          <a:stretch/>
        </p:blipFill>
        <p:spPr>
          <a:xfrm>
            <a:off x="228600" y="5257800"/>
            <a:ext cx="3885840" cy="709560"/>
          </a:xfrm>
          <a:prstGeom prst="rect">
            <a:avLst/>
          </a:prstGeom>
          <a:ln w="9360">
            <a:noFill/>
          </a:ln>
        </p:spPr>
      </p:pic>
      <p:pic>
        <p:nvPicPr>
          <p:cNvPr id="285" name="Picture 7"/>
          <p:cNvPicPr/>
          <p:nvPr/>
        </p:nvPicPr>
        <p:blipFill>
          <a:blip r:embed="rId3"/>
          <a:stretch/>
        </p:blipFill>
        <p:spPr>
          <a:xfrm>
            <a:off x="152280" y="1600200"/>
            <a:ext cx="1904760" cy="406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Friis Transmission Formula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7" name="Picture 2"/>
          <p:cNvPicPr/>
          <p:nvPr/>
        </p:nvPicPr>
        <p:blipFill>
          <a:blip r:embed="rId2"/>
          <a:stretch/>
        </p:blipFill>
        <p:spPr>
          <a:xfrm>
            <a:off x="3562200" y="1845720"/>
            <a:ext cx="5389200" cy="2480760"/>
          </a:xfrm>
          <a:prstGeom prst="rect">
            <a:avLst/>
          </a:prstGeom>
          <a:ln w="9360">
            <a:noFill/>
          </a:ln>
        </p:spPr>
      </p:pic>
      <p:pic>
        <p:nvPicPr>
          <p:cNvPr id="288" name="Picture 3"/>
          <p:cNvPicPr/>
          <p:nvPr/>
        </p:nvPicPr>
        <p:blipFill>
          <a:blip r:embed="rId3"/>
          <a:stretch/>
        </p:blipFill>
        <p:spPr>
          <a:xfrm>
            <a:off x="380880" y="4648320"/>
            <a:ext cx="7372080" cy="20419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Picture 2"/>
          <p:cNvPicPr/>
          <p:nvPr/>
        </p:nvPicPr>
        <p:blipFill>
          <a:blip r:embed="rId2"/>
          <a:stretch/>
        </p:blipFill>
        <p:spPr>
          <a:xfrm>
            <a:off x="23760" y="0"/>
            <a:ext cx="5538600" cy="67611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Picture 3"/>
          <p:cNvPicPr/>
          <p:nvPr/>
        </p:nvPicPr>
        <p:blipFill>
          <a:blip r:embed="rId2"/>
          <a:stretch/>
        </p:blipFill>
        <p:spPr>
          <a:xfrm>
            <a:off x="0" y="762120"/>
            <a:ext cx="4927680" cy="3428640"/>
          </a:xfrm>
          <a:prstGeom prst="rect">
            <a:avLst/>
          </a:prstGeom>
          <a:ln w="9360">
            <a:noFill/>
          </a:ln>
        </p:spPr>
      </p:pic>
      <p:pic>
        <p:nvPicPr>
          <p:cNvPr id="291" name="Picture 4"/>
          <p:cNvPicPr/>
          <p:nvPr/>
        </p:nvPicPr>
        <p:blipFill>
          <a:blip r:embed="rId3"/>
          <a:stretch/>
        </p:blipFill>
        <p:spPr>
          <a:xfrm>
            <a:off x="4459680" y="3505320"/>
            <a:ext cx="4683960" cy="3141720"/>
          </a:xfrm>
          <a:prstGeom prst="rect">
            <a:avLst/>
          </a:prstGeom>
          <a:ln w="9360">
            <a:noFill/>
          </a:ln>
        </p:spPr>
      </p:pic>
      <p:sp>
        <p:nvSpPr>
          <p:cNvPr id="292" name="TextShape 1"/>
          <p:cNvSpPr txBox="1"/>
          <p:nvPr/>
        </p:nvSpPr>
        <p:spPr>
          <a:xfrm>
            <a:off x="9250920" y="1600200"/>
            <a:ext cx="45360" cy="44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endParaRPr lang="en-US" sz="29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3" name="CustomShape 2"/>
          <p:cNvSpPr/>
          <p:nvPr/>
        </p:nvSpPr>
        <p:spPr>
          <a:xfrm>
            <a:off x="914400" y="76320"/>
            <a:ext cx="4076640" cy="118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Example 9-4 (cont.)</a:t>
            </a:r>
            <a:endParaRPr lang="en-US" sz="3600" b="0" strike="noStrike" spc="-1">
              <a:latin typeface="Arial"/>
            </a:endParaRPr>
          </a:p>
        </p:txBody>
      </p:sp>
      <p:sp>
        <p:nvSpPr>
          <p:cNvPr id="294" name="Line 3"/>
          <p:cNvSpPr/>
          <p:nvPr/>
        </p:nvSpPr>
        <p:spPr>
          <a:xfrm flipV="1">
            <a:off x="4419360" y="3429720"/>
            <a:ext cx="1800" cy="205740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95" name="Line 4"/>
          <p:cNvSpPr/>
          <p:nvPr/>
        </p:nvSpPr>
        <p:spPr>
          <a:xfrm flipH="1" flipV="1">
            <a:off x="4419360" y="3429000"/>
            <a:ext cx="2590920" cy="144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Picture 3"/>
          <p:cNvPicPr/>
          <p:nvPr/>
        </p:nvPicPr>
        <p:blipFill>
          <a:blip r:embed="rId2"/>
          <a:stretch/>
        </p:blipFill>
        <p:spPr>
          <a:xfrm>
            <a:off x="3389760" y="2459880"/>
            <a:ext cx="5677560" cy="3331080"/>
          </a:xfrm>
          <a:prstGeom prst="rect">
            <a:avLst/>
          </a:prstGeom>
          <a:ln w="9360">
            <a:noFill/>
          </a:ln>
        </p:spPr>
      </p:pic>
      <p:sp>
        <p:nvSpPr>
          <p:cNvPr id="29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Radiation by Aperture Antennas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8" name="CustomShape 2"/>
          <p:cNvSpPr/>
          <p:nvPr/>
        </p:nvSpPr>
        <p:spPr>
          <a:xfrm>
            <a:off x="152280" y="1981080"/>
            <a:ext cx="3123720" cy="3443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Instead of calculating the radiated fields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E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and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H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at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Q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due to currents in the antenna, with apertures it is also possible to relate the radiated fields to the electric field distribution across the aperture.</a:t>
            </a:r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612720" y="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Examples of Aperture Sources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0" name="CustomShape 2"/>
          <p:cNvSpPr/>
          <p:nvPr/>
        </p:nvSpPr>
        <p:spPr>
          <a:xfrm>
            <a:off x="152280" y="1600200"/>
            <a:ext cx="5257440" cy="588312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Clr>
                <a:srgbClr val="FF0000"/>
              </a:buClr>
              <a:buFont typeface="StarSymbol"/>
              <a:buAutoNum type="arabicPeriod"/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Computational Approaches</a:t>
            </a:r>
            <a:endParaRPr lang="en-US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     a.  Vector Formulation</a:t>
            </a: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--accurate, but mathematically involved</a:t>
            </a:r>
            <a:endParaRPr lang="en-US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    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b.  Scalar Formulation—</a:t>
            </a: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easier to implement but restricted to large aperture dimensions (relative to the wavelength)</a:t>
            </a:r>
            <a:endParaRPr lang="en-US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2.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Both methods are applicable at all wavelengths</a:t>
            </a: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, including the visible spectrum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3.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Validity of Scalar Formulation.  </a:t>
            </a: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The key requirement for the validity of the scalar formulation is that the antenna aperture be at least several wavelengths long along each of its principal dimensions.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We will limit our treatment to the scalar formulation.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301" name="Picture 2"/>
          <p:cNvPicPr/>
          <p:nvPr/>
        </p:nvPicPr>
        <p:blipFill>
          <a:blip r:embed="rId2"/>
          <a:stretch/>
        </p:blipFill>
        <p:spPr>
          <a:xfrm>
            <a:off x="5562720" y="857160"/>
            <a:ext cx="3580920" cy="60004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304920" y="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Properties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76320" y="1600200"/>
            <a:ext cx="4495320" cy="222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000000"/>
                </a:solidFill>
                <a:latin typeface="Tw Cen MT"/>
              </a:rPr>
              <a:t>1. 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An antenna is a </a:t>
            </a:r>
            <a:r>
              <a:rPr lang="en-US" sz="2000" b="1" strike="noStrike" spc="-1">
                <a:solidFill>
                  <a:srgbClr val="FF0000"/>
                </a:solidFill>
                <a:latin typeface="Tw Cen MT"/>
              </a:rPr>
              <a:t>transducer</a:t>
            </a:r>
            <a:r>
              <a:rPr lang="en-US" sz="2000" b="1" i="1" strike="noStrike" spc="-1">
                <a:solidFill>
                  <a:srgbClr val="1F497D"/>
                </a:solidFill>
                <a:latin typeface="Tw Cen MT"/>
              </a:rPr>
              <a:t>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that converts a guided wave propagating on a transmission line into an electromagnetic wave propagating in an unbounded medium (usually free space), or vice versa.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76320" y="3429000"/>
            <a:ext cx="4495320" cy="374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2.  Most antennas are </a:t>
            </a:r>
            <a:r>
              <a:rPr lang="en-US" sz="2000" b="1" strike="noStrike" spc="-1">
                <a:solidFill>
                  <a:srgbClr val="FF0000"/>
                </a:solidFill>
                <a:latin typeface="Tw Cen MT"/>
              </a:rPr>
              <a:t>reciprocal devices,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exhibiting the same radiation pattern for transmission as for reception.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3.  Being a reciprocal device, an antenna, when operating in the receiving mode, can extract from an incident wave only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that component of the wave whose electric field matches the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antenna polarization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state.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08" name="Picture 2"/>
          <p:cNvPicPr/>
          <p:nvPr/>
        </p:nvPicPr>
        <p:blipFill>
          <a:blip r:embed="rId2"/>
          <a:stretch/>
        </p:blipFill>
        <p:spPr>
          <a:xfrm>
            <a:off x="4743720" y="380880"/>
            <a:ext cx="4326120" cy="6476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Picture 5"/>
          <p:cNvPicPr/>
          <p:nvPr/>
        </p:nvPicPr>
        <p:blipFill>
          <a:blip r:embed="rId2"/>
          <a:stretch/>
        </p:blipFill>
        <p:spPr>
          <a:xfrm>
            <a:off x="91440" y="3048120"/>
            <a:ext cx="5074920" cy="3200040"/>
          </a:xfrm>
          <a:prstGeom prst="rect">
            <a:avLst/>
          </a:prstGeom>
          <a:ln w="9360">
            <a:noFill/>
          </a:ln>
        </p:spPr>
      </p:pic>
      <p:sp>
        <p:nvSpPr>
          <p:cNvPr id="303" name="TextShape 1"/>
          <p:cNvSpPr txBox="1"/>
          <p:nvPr/>
        </p:nvSpPr>
        <p:spPr>
          <a:xfrm>
            <a:off x="0" y="-15228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Relating Radiated Field to Aperture Distribution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4" name="CustomShape 2"/>
          <p:cNvSpPr/>
          <p:nvPr/>
        </p:nvSpPr>
        <p:spPr>
          <a:xfrm>
            <a:off x="-51840" y="685800"/>
            <a:ext cx="25250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Far Field Condition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05" name="CustomShape 3"/>
          <p:cNvSpPr/>
          <p:nvPr/>
        </p:nvSpPr>
        <p:spPr>
          <a:xfrm>
            <a:off x="-22680" y="2590920"/>
            <a:ext cx="22204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Radiated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E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 Field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06" name="CustomShape 4"/>
          <p:cNvSpPr/>
          <p:nvPr/>
        </p:nvSpPr>
        <p:spPr>
          <a:xfrm>
            <a:off x="4623840" y="4114800"/>
            <a:ext cx="2589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Aperture Distribution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307" name="CustomShape 5"/>
          <p:cNvSpPr/>
          <p:nvPr/>
        </p:nvSpPr>
        <p:spPr>
          <a:xfrm rot="10800000" flipV="1">
            <a:off x="4800600" y="4571280"/>
            <a:ext cx="2590560" cy="380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308" name="Picture 2"/>
          <p:cNvPicPr/>
          <p:nvPr/>
        </p:nvPicPr>
        <p:blipFill>
          <a:blip r:embed="rId3"/>
          <a:stretch/>
        </p:blipFill>
        <p:spPr>
          <a:xfrm>
            <a:off x="0" y="1066680"/>
            <a:ext cx="4038120" cy="1153080"/>
          </a:xfrm>
          <a:prstGeom prst="rect">
            <a:avLst/>
          </a:prstGeom>
          <a:ln w="9360">
            <a:noFill/>
          </a:ln>
        </p:spPr>
      </p:pic>
      <p:sp>
        <p:nvSpPr>
          <p:cNvPr id="309" name="CustomShape 6"/>
          <p:cNvSpPr/>
          <p:nvPr/>
        </p:nvSpPr>
        <p:spPr>
          <a:xfrm>
            <a:off x="4343400" y="6477120"/>
            <a:ext cx="380520" cy="30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10" name="Picture 6"/>
          <p:cNvPicPr/>
          <p:nvPr/>
        </p:nvPicPr>
        <p:blipFill>
          <a:blip r:embed="rId4"/>
          <a:stretch/>
        </p:blipFill>
        <p:spPr>
          <a:xfrm>
            <a:off x="3809880" y="611280"/>
            <a:ext cx="5305680" cy="34272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76320" y="228600"/>
            <a:ext cx="48002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Rectangular Aperture with Uniform Distribution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2" name="CustomShape 2"/>
          <p:cNvSpPr/>
          <p:nvPr/>
        </p:nvSpPr>
        <p:spPr>
          <a:xfrm>
            <a:off x="-257040" y="1752480"/>
            <a:ext cx="47926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Uniform distribution across aperture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13" name="CustomShape 3"/>
          <p:cNvSpPr/>
          <p:nvPr/>
        </p:nvSpPr>
        <p:spPr>
          <a:xfrm>
            <a:off x="-114840" y="3244320"/>
            <a:ext cx="36939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Scalar formulation leads to: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14" name="CustomShape 4"/>
          <p:cNvSpPr/>
          <p:nvPr/>
        </p:nvSpPr>
        <p:spPr>
          <a:xfrm>
            <a:off x="228600" y="5562720"/>
            <a:ext cx="373356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The sinc function is maximum when its argument is zero;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sinc(0) = 1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315" name="Picture 2"/>
          <p:cNvPicPr/>
          <p:nvPr/>
        </p:nvPicPr>
        <p:blipFill>
          <a:blip r:embed="rId2"/>
          <a:stretch/>
        </p:blipFill>
        <p:spPr>
          <a:xfrm>
            <a:off x="82080" y="2209680"/>
            <a:ext cx="4489560" cy="914040"/>
          </a:xfrm>
          <a:prstGeom prst="rect">
            <a:avLst/>
          </a:prstGeom>
          <a:ln w="9360">
            <a:noFill/>
          </a:ln>
        </p:spPr>
      </p:pic>
      <p:pic>
        <p:nvPicPr>
          <p:cNvPr id="316" name="Picture 3"/>
          <p:cNvPicPr/>
          <p:nvPr/>
        </p:nvPicPr>
        <p:blipFill>
          <a:blip r:embed="rId3"/>
          <a:stretch/>
        </p:blipFill>
        <p:spPr>
          <a:xfrm>
            <a:off x="228600" y="3657600"/>
            <a:ext cx="4243680" cy="380520"/>
          </a:xfrm>
          <a:prstGeom prst="rect">
            <a:avLst/>
          </a:prstGeom>
          <a:ln w="9360">
            <a:noFill/>
          </a:ln>
        </p:spPr>
      </p:pic>
      <p:pic>
        <p:nvPicPr>
          <p:cNvPr id="317" name="Picture 4"/>
          <p:cNvPicPr/>
          <p:nvPr/>
        </p:nvPicPr>
        <p:blipFill>
          <a:blip r:embed="rId4"/>
          <a:stretch/>
        </p:blipFill>
        <p:spPr>
          <a:xfrm>
            <a:off x="380880" y="4267080"/>
            <a:ext cx="3047760" cy="380520"/>
          </a:xfrm>
          <a:prstGeom prst="rect">
            <a:avLst/>
          </a:prstGeom>
          <a:ln w="9360">
            <a:noFill/>
          </a:ln>
        </p:spPr>
      </p:pic>
      <p:pic>
        <p:nvPicPr>
          <p:cNvPr id="318" name="Picture 5"/>
          <p:cNvPicPr/>
          <p:nvPr/>
        </p:nvPicPr>
        <p:blipFill>
          <a:blip r:embed="rId5"/>
          <a:stretch/>
        </p:blipFill>
        <p:spPr>
          <a:xfrm>
            <a:off x="1206360" y="4778280"/>
            <a:ext cx="1487520" cy="631440"/>
          </a:xfrm>
          <a:prstGeom prst="rect">
            <a:avLst/>
          </a:prstGeom>
          <a:ln w="9360">
            <a:noFill/>
          </a:ln>
        </p:spPr>
      </p:pic>
      <p:pic>
        <p:nvPicPr>
          <p:cNvPr id="319" name="Picture 6"/>
          <p:cNvPicPr/>
          <p:nvPr/>
        </p:nvPicPr>
        <p:blipFill>
          <a:blip r:embed="rId6"/>
          <a:stretch/>
        </p:blipFill>
        <p:spPr>
          <a:xfrm>
            <a:off x="4724280" y="76320"/>
            <a:ext cx="4402080" cy="5714640"/>
          </a:xfrm>
          <a:prstGeom prst="rect">
            <a:avLst/>
          </a:prstGeom>
          <a:ln w="9360">
            <a:noFill/>
          </a:ln>
        </p:spPr>
      </p:pic>
      <p:pic>
        <p:nvPicPr>
          <p:cNvPr id="320" name="Picture 7"/>
          <p:cNvPicPr/>
          <p:nvPr/>
        </p:nvPicPr>
        <p:blipFill>
          <a:blip r:embed="rId7"/>
          <a:stretch/>
        </p:blipFill>
        <p:spPr>
          <a:xfrm>
            <a:off x="4876920" y="5867280"/>
            <a:ext cx="4102920" cy="665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Examples of Radiation Patterns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22" name="CustomShape 2"/>
          <p:cNvSpPr/>
          <p:nvPr/>
        </p:nvSpPr>
        <p:spPr>
          <a:xfrm>
            <a:off x="-58320" y="2209680"/>
            <a:ext cx="46922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Circular aperture has circular beam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23" name="CustomShape 3"/>
          <p:cNvSpPr/>
          <p:nvPr/>
        </p:nvSpPr>
        <p:spPr>
          <a:xfrm>
            <a:off x="380880" y="4495680"/>
            <a:ext cx="38858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Cylindrical reflector has narrow beam along length direction and wide beam along its width direction 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24" name="CustomShape 4"/>
          <p:cNvSpPr/>
          <p:nvPr/>
        </p:nvSpPr>
        <p:spPr>
          <a:xfrm>
            <a:off x="228600" y="3200400"/>
            <a:ext cx="3885840" cy="130932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In each principal plane, beamwidth is inversely proportional to antenna dimension in that plane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325" name="Picture 2"/>
          <p:cNvPicPr/>
          <p:nvPr/>
        </p:nvPicPr>
        <p:blipFill>
          <a:blip r:embed="rId2"/>
          <a:stretch/>
        </p:blipFill>
        <p:spPr>
          <a:xfrm>
            <a:off x="4474080" y="1523880"/>
            <a:ext cx="4440960" cy="51811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Directivity &amp; Effective Area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27" name="Picture 2"/>
          <p:cNvPicPr/>
          <p:nvPr/>
        </p:nvPicPr>
        <p:blipFill>
          <a:blip r:embed="rId2"/>
          <a:stretch/>
        </p:blipFill>
        <p:spPr>
          <a:xfrm>
            <a:off x="1471320" y="1600200"/>
            <a:ext cx="6201000" cy="5257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Picture 1"/>
          <p:cNvPicPr/>
          <p:nvPr/>
        </p:nvPicPr>
        <p:blipFill>
          <a:blip r:embed="rId2"/>
          <a:stretch/>
        </p:blipFill>
        <p:spPr>
          <a:xfrm>
            <a:off x="0" y="762120"/>
            <a:ext cx="9143640" cy="5619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Arrays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30" name="Picture 2"/>
          <p:cNvPicPr/>
          <p:nvPr/>
        </p:nvPicPr>
        <p:blipFill>
          <a:blip r:embed="rId2"/>
          <a:stretch/>
        </p:blipFill>
        <p:spPr>
          <a:xfrm>
            <a:off x="23760" y="1752480"/>
            <a:ext cx="9119880" cy="4511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Antenna Arrays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2" name="CustomShape 2"/>
          <p:cNvSpPr/>
          <p:nvPr/>
        </p:nvSpPr>
        <p:spPr>
          <a:xfrm>
            <a:off x="304920" y="1905120"/>
            <a:ext cx="8076960" cy="7039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An antenna array to a continuous aperture is analogous to digital data to analog.  By controlling the signals fed into individual array elements, </a:t>
            </a:r>
            <a:r>
              <a:rPr lang="en-US" sz="2400" b="0" strike="noStrike" spc="-1">
                <a:solidFill>
                  <a:srgbClr val="FF0000"/>
                </a:solidFill>
                <a:latin typeface="Tw Cen MT"/>
              </a:rPr>
              <a:t>the pattern can be shaped to suit the desired application.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Also, through the use of electronically controlled solid-state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phase shifters, </a:t>
            </a:r>
            <a:r>
              <a:rPr lang="en-US" sz="2400" b="0" strike="noStrike" spc="-1">
                <a:solidFill>
                  <a:srgbClr val="FF0000"/>
                </a:solidFill>
                <a:latin typeface="Tw Cen MT"/>
              </a:rPr>
              <a:t>the beam direction of the antenna array can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FF0000"/>
                </a:solidFill>
                <a:latin typeface="Tw Cen MT"/>
              </a:rPr>
              <a:t>be steered electronically </a:t>
            </a: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by controlling the relative phases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of the array elements.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This flexibility of the array antenna has led to numerous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F497D"/>
                </a:solidFill>
                <a:latin typeface="Tw Cen MT"/>
              </a:rPr>
              <a:t>applications, including </a:t>
            </a:r>
            <a:r>
              <a:rPr lang="en-US" sz="2400" b="1" i="1" strike="noStrike" spc="-1">
                <a:solidFill>
                  <a:srgbClr val="FF0000"/>
                </a:solidFill>
                <a:latin typeface="Tw Cen MT"/>
              </a:rPr>
              <a:t>electronic steering and multiple-beam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i="1" strike="noStrike" spc="-1">
                <a:solidFill>
                  <a:srgbClr val="FF0000"/>
                </a:solidFill>
                <a:latin typeface="Tw Cen MT"/>
              </a:rPr>
              <a:t>generation.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Picture 4"/>
          <p:cNvPicPr/>
          <p:nvPr/>
        </p:nvPicPr>
        <p:blipFill>
          <a:blip r:embed="rId2"/>
          <a:stretch/>
        </p:blipFill>
        <p:spPr>
          <a:xfrm>
            <a:off x="5346360" y="152280"/>
            <a:ext cx="3797280" cy="6324120"/>
          </a:xfrm>
          <a:prstGeom prst="rect">
            <a:avLst/>
          </a:prstGeom>
          <a:ln w="9360">
            <a:noFill/>
          </a:ln>
        </p:spPr>
      </p:pic>
      <p:sp>
        <p:nvSpPr>
          <p:cNvPr id="334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Array Pattern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5" name="CustomShape 2"/>
          <p:cNvSpPr/>
          <p:nvPr/>
        </p:nvSpPr>
        <p:spPr>
          <a:xfrm>
            <a:off x="0" y="3124080"/>
            <a:ext cx="579096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The array factor represents the far-field radiation intensity of the N elements, had the elements been isotropic radiators.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36" name="CustomShape 3"/>
          <p:cNvSpPr/>
          <p:nvPr/>
        </p:nvSpPr>
        <p:spPr>
          <a:xfrm>
            <a:off x="152280" y="1905120"/>
            <a:ext cx="1676160" cy="146124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Power density radiated by the entire array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337" name="CustomShape 4"/>
          <p:cNvSpPr/>
          <p:nvPr/>
        </p:nvSpPr>
        <p:spPr>
          <a:xfrm rot="5400000" flipH="1" flipV="1">
            <a:off x="151920" y="1751760"/>
            <a:ext cx="30456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38" name="CustomShape 5"/>
          <p:cNvSpPr/>
          <p:nvPr/>
        </p:nvSpPr>
        <p:spPr>
          <a:xfrm>
            <a:off x="1905120" y="1905120"/>
            <a:ext cx="1447560" cy="1735560"/>
          </a:xfrm>
          <a:prstGeom prst="rect">
            <a:avLst/>
          </a:prstGeom>
          <a:ln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Power density radiated by an individual element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339" name="CustomShape 6"/>
          <p:cNvSpPr/>
          <p:nvPr/>
        </p:nvSpPr>
        <p:spPr>
          <a:xfrm rot="5400000" flipH="1" flipV="1">
            <a:off x="2285640" y="1751760"/>
            <a:ext cx="30456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40" name="CustomShape 7"/>
          <p:cNvSpPr/>
          <p:nvPr/>
        </p:nvSpPr>
        <p:spPr>
          <a:xfrm>
            <a:off x="3547800" y="2057400"/>
            <a:ext cx="1571040" cy="36468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Array Factor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341" name="CustomShape 8"/>
          <p:cNvSpPr/>
          <p:nvPr/>
        </p:nvSpPr>
        <p:spPr>
          <a:xfrm rot="5400000" flipH="1" flipV="1">
            <a:off x="4038480" y="1751040"/>
            <a:ext cx="45684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342" name="Picture 2"/>
          <p:cNvPicPr/>
          <p:nvPr/>
        </p:nvPicPr>
        <p:blipFill>
          <a:blip r:embed="rId3"/>
          <a:stretch/>
        </p:blipFill>
        <p:spPr>
          <a:xfrm>
            <a:off x="0" y="990720"/>
            <a:ext cx="4800240" cy="501120"/>
          </a:xfrm>
          <a:prstGeom prst="rect">
            <a:avLst/>
          </a:prstGeom>
          <a:ln w="9360">
            <a:noFill/>
          </a:ln>
        </p:spPr>
      </p:pic>
      <p:pic>
        <p:nvPicPr>
          <p:cNvPr id="343" name="Picture 3"/>
          <p:cNvPicPr/>
          <p:nvPr/>
        </p:nvPicPr>
        <p:blipFill>
          <a:blip r:embed="rId4"/>
          <a:stretch/>
        </p:blipFill>
        <p:spPr>
          <a:xfrm>
            <a:off x="0" y="4114800"/>
            <a:ext cx="5377320" cy="2514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Picture 2"/>
          <p:cNvPicPr/>
          <p:nvPr/>
        </p:nvPicPr>
        <p:blipFill>
          <a:blip r:embed="rId2"/>
          <a:stretch/>
        </p:blipFill>
        <p:spPr>
          <a:xfrm>
            <a:off x="0" y="-7560"/>
            <a:ext cx="6933960" cy="3381840"/>
          </a:xfrm>
          <a:prstGeom prst="rect">
            <a:avLst/>
          </a:prstGeom>
          <a:ln w="9360">
            <a:noFill/>
          </a:ln>
        </p:spPr>
      </p:pic>
      <p:pic>
        <p:nvPicPr>
          <p:cNvPr id="345" name="Picture 3"/>
          <p:cNvPicPr/>
          <p:nvPr/>
        </p:nvPicPr>
        <p:blipFill>
          <a:blip r:embed="rId3"/>
          <a:stretch/>
        </p:blipFill>
        <p:spPr>
          <a:xfrm>
            <a:off x="341640" y="3429000"/>
            <a:ext cx="8460000" cy="3352320"/>
          </a:xfrm>
          <a:prstGeom prst="rect">
            <a:avLst/>
          </a:prstGeom>
          <a:ln w="9360">
            <a:noFill/>
          </a:ln>
        </p:spPr>
      </p:pic>
      <p:sp>
        <p:nvSpPr>
          <p:cNvPr id="346" name="CustomShape 1"/>
          <p:cNvSpPr/>
          <p:nvPr/>
        </p:nvSpPr>
        <p:spPr>
          <a:xfrm>
            <a:off x="801036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Cont.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 9-5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48" name="Picture 2"/>
          <p:cNvPicPr/>
          <p:nvPr/>
        </p:nvPicPr>
        <p:blipFill>
          <a:blip r:embed="rId2"/>
          <a:stretch/>
        </p:blipFill>
        <p:spPr>
          <a:xfrm>
            <a:off x="76320" y="791280"/>
            <a:ext cx="8991360" cy="3094560"/>
          </a:xfrm>
          <a:prstGeom prst="rect">
            <a:avLst/>
          </a:prstGeom>
          <a:ln w="9360">
            <a:noFill/>
          </a:ln>
        </p:spPr>
      </p:pic>
      <p:pic>
        <p:nvPicPr>
          <p:cNvPr id="349" name="Picture 3"/>
          <p:cNvPicPr/>
          <p:nvPr/>
        </p:nvPicPr>
        <p:blipFill>
          <a:blip r:embed="rId3"/>
          <a:stretch/>
        </p:blipFill>
        <p:spPr>
          <a:xfrm>
            <a:off x="304920" y="3971880"/>
            <a:ext cx="3580920" cy="2047680"/>
          </a:xfrm>
          <a:prstGeom prst="rect">
            <a:avLst/>
          </a:prstGeom>
          <a:ln w="9360">
            <a:noFill/>
          </a:ln>
        </p:spPr>
      </p:pic>
      <p:pic>
        <p:nvPicPr>
          <p:cNvPr id="350" name="Picture 4"/>
          <p:cNvPicPr/>
          <p:nvPr/>
        </p:nvPicPr>
        <p:blipFill>
          <a:blip r:embed="rId4"/>
          <a:stretch/>
        </p:blipFill>
        <p:spPr>
          <a:xfrm>
            <a:off x="914400" y="6095880"/>
            <a:ext cx="2304720" cy="493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Far-Field Approximation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76320" y="1600200"/>
            <a:ext cx="3580920" cy="527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1.  In close proximity to a radiating source, the wave is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spherical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in shape, but at a far distance, it becomes approximately a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plane wave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as seen by a receiving antenna. 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2.  The far-field approximation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simplifies the math.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3.  The distance beyond which the far-field approximation is valid is called the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far-field range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(will be defined later).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11" name="Picture 2"/>
          <p:cNvPicPr/>
          <p:nvPr/>
        </p:nvPicPr>
        <p:blipFill>
          <a:blip r:embed="rId2"/>
          <a:stretch/>
        </p:blipFill>
        <p:spPr>
          <a:xfrm>
            <a:off x="3505320" y="1622520"/>
            <a:ext cx="5638320" cy="37508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4"/>
          <p:cNvPicPr/>
          <p:nvPr/>
        </p:nvPicPr>
        <p:blipFill>
          <a:blip r:embed="rId2"/>
          <a:stretch/>
        </p:blipFill>
        <p:spPr>
          <a:xfrm>
            <a:off x="4572720" y="4114800"/>
            <a:ext cx="4570920" cy="2638800"/>
          </a:xfrm>
          <a:prstGeom prst="rect">
            <a:avLst/>
          </a:prstGeom>
          <a:ln w="9360">
            <a:noFill/>
          </a:ln>
        </p:spPr>
      </p:pic>
      <p:sp>
        <p:nvSpPr>
          <p:cNvPr id="352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 9-5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53" name="Picture 3"/>
          <p:cNvPicPr/>
          <p:nvPr/>
        </p:nvPicPr>
        <p:blipFill>
          <a:blip r:embed="rId3"/>
          <a:stretch/>
        </p:blipFill>
        <p:spPr>
          <a:xfrm>
            <a:off x="341640" y="838080"/>
            <a:ext cx="7963560" cy="3155760"/>
          </a:xfrm>
          <a:prstGeom prst="rect">
            <a:avLst/>
          </a:prstGeom>
          <a:ln w="9360">
            <a:noFill/>
          </a:ln>
        </p:spPr>
      </p:pic>
      <p:pic>
        <p:nvPicPr>
          <p:cNvPr id="354" name="Picture 3"/>
          <p:cNvPicPr/>
          <p:nvPr/>
        </p:nvPicPr>
        <p:blipFill>
          <a:blip r:embed="rId4"/>
          <a:stretch/>
        </p:blipFill>
        <p:spPr>
          <a:xfrm>
            <a:off x="0" y="4038480"/>
            <a:ext cx="4571640" cy="2090160"/>
          </a:xfrm>
          <a:prstGeom prst="rect">
            <a:avLst/>
          </a:prstGeom>
          <a:ln w="9360">
            <a:noFill/>
          </a:ln>
        </p:spPr>
      </p:pic>
      <p:sp>
        <p:nvSpPr>
          <p:cNvPr id="355" name="Line 2"/>
          <p:cNvSpPr/>
          <p:nvPr/>
        </p:nvSpPr>
        <p:spPr>
          <a:xfrm flipV="1">
            <a:off x="4570920" y="4191480"/>
            <a:ext cx="1800" cy="243864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57" name="Content Placeholder 3"/>
          <p:cNvPicPr/>
          <p:nvPr/>
        </p:nvPicPr>
        <p:blipFill>
          <a:blip r:embed="rId2"/>
          <a:srcRect l="-1491083" r="-1491083"/>
          <a:stretch/>
        </p:blipFill>
        <p:spPr>
          <a:xfrm>
            <a:off x="-1676520" y="533520"/>
            <a:ext cx="11469600" cy="6324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152280" y="228600"/>
            <a:ext cx="899136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1F497D"/>
                </a:solidFill>
                <a:latin typeface="Tw Cen MT"/>
              </a:rPr>
              <a:t>Array Pattern for Uniform Phase Distribution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59" name="CustomShape 2"/>
          <p:cNvSpPr/>
          <p:nvPr/>
        </p:nvSpPr>
        <p:spPr>
          <a:xfrm>
            <a:off x="-375480" y="1600200"/>
            <a:ext cx="46098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 </a:t>
            </a: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Any array with identical elements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60" name="CustomShape 3"/>
          <p:cNvSpPr/>
          <p:nvPr/>
        </p:nvSpPr>
        <p:spPr>
          <a:xfrm>
            <a:off x="-19800" y="3276720"/>
            <a:ext cx="34030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Array with uniform phase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61" name="CustomShape 4"/>
          <p:cNvSpPr/>
          <p:nvPr/>
        </p:nvSpPr>
        <p:spPr>
          <a:xfrm>
            <a:off x="-357120" y="4800600"/>
            <a:ext cx="53276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Array with uniform phase and amplitude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62" name="CustomShape 5"/>
          <p:cNvSpPr/>
          <p:nvPr/>
        </p:nvSpPr>
        <p:spPr>
          <a:xfrm>
            <a:off x="4114800" y="5715000"/>
            <a:ext cx="45684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pic>
        <p:nvPicPr>
          <p:cNvPr id="363" name="Picture 2"/>
          <p:cNvPicPr/>
          <p:nvPr/>
        </p:nvPicPr>
        <p:blipFill>
          <a:blip r:embed="rId2"/>
          <a:stretch/>
        </p:blipFill>
        <p:spPr>
          <a:xfrm>
            <a:off x="152280" y="1981080"/>
            <a:ext cx="3200040" cy="968040"/>
          </a:xfrm>
          <a:prstGeom prst="rect">
            <a:avLst/>
          </a:prstGeom>
          <a:ln w="9360">
            <a:noFill/>
          </a:ln>
        </p:spPr>
      </p:pic>
      <p:pic>
        <p:nvPicPr>
          <p:cNvPr id="364" name="Picture 3"/>
          <p:cNvPicPr/>
          <p:nvPr/>
        </p:nvPicPr>
        <p:blipFill>
          <a:blip r:embed="rId3"/>
          <a:stretch/>
        </p:blipFill>
        <p:spPr>
          <a:xfrm>
            <a:off x="152280" y="3600360"/>
            <a:ext cx="3958920" cy="925200"/>
          </a:xfrm>
          <a:prstGeom prst="rect">
            <a:avLst/>
          </a:prstGeom>
          <a:ln w="9360">
            <a:noFill/>
          </a:ln>
        </p:spPr>
      </p:pic>
      <p:pic>
        <p:nvPicPr>
          <p:cNvPr id="365" name="Picture 4"/>
          <p:cNvPicPr/>
          <p:nvPr/>
        </p:nvPicPr>
        <p:blipFill>
          <a:blip r:embed="rId4"/>
          <a:stretch/>
        </p:blipFill>
        <p:spPr>
          <a:xfrm>
            <a:off x="152280" y="5218920"/>
            <a:ext cx="3885840" cy="1087200"/>
          </a:xfrm>
          <a:prstGeom prst="rect">
            <a:avLst/>
          </a:prstGeom>
          <a:ln w="9360">
            <a:noFill/>
          </a:ln>
        </p:spPr>
      </p:pic>
      <p:pic>
        <p:nvPicPr>
          <p:cNvPr id="366" name="Picture 5"/>
          <p:cNvPicPr/>
          <p:nvPr/>
        </p:nvPicPr>
        <p:blipFill>
          <a:blip r:embed="rId5"/>
          <a:stretch/>
        </p:blipFill>
        <p:spPr>
          <a:xfrm>
            <a:off x="4544640" y="3429000"/>
            <a:ext cx="4599000" cy="3382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Picture 2"/>
          <p:cNvPicPr/>
          <p:nvPr/>
        </p:nvPicPr>
        <p:blipFill>
          <a:blip r:embed="rId2"/>
          <a:stretch/>
        </p:blipFill>
        <p:spPr>
          <a:xfrm>
            <a:off x="152280" y="0"/>
            <a:ext cx="4876560" cy="5619600"/>
          </a:xfrm>
          <a:prstGeom prst="rect">
            <a:avLst/>
          </a:prstGeom>
          <a:ln w="9360">
            <a:noFill/>
          </a:ln>
        </p:spPr>
      </p:pic>
      <p:pic>
        <p:nvPicPr>
          <p:cNvPr id="368" name="Picture 3"/>
          <p:cNvPicPr/>
          <p:nvPr/>
        </p:nvPicPr>
        <p:blipFill>
          <a:blip r:embed="rId3"/>
          <a:stretch/>
        </p:blipFill>
        <p:spPr>
          <a:xfrm>
            <a:off x="4876920" y="304200"/>
            <a:ext cx="4863960" cy="36579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70" name="Content Placeholder 3"/>
          <p:cNvPicPr/>
          <p:nvPr/>
        </p:nvPicPr>
        <p:blipFill>
          <a:blip r:embed="rId2"/>
          <a:srcRect l="-198067" r="-198067"/>
          <a:stretch/>
        </p:blipFill>
        <p:spPr>
          <a:xfrm>
            <a:off x="-304920" y="1143000"/>
            <a:ext cx="9673920" cy="5334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Picture 4"/>
          <p:cNvPicPr/>
          <p:nvPr/>
        </p:nvPicPr>
        <p:blipFill>
          <a:blip r:embed="rId2"/>
          <a:stretch/>
        </p:blipFill>
        <p:spPr>
          <a:xfrm>
            <a:off x="1295280" y="4800600"/>
            <a:ext cx="2895120" cy="462960"/>
          </a:xfrm>
          <a:prstGeom prst="rect">
            <a:avLst/>
          </a:prstGeom>
          <a:ln w="9360">
            <a:noFill/>
          </a:ln>
        </p:spPr>
      </p:pic>
      <p:sp>
        <p:nvSpPr>
          <p:cNvPr id="37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Electronic Steering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3" name="CustomShape 2"/>
          <p:cNvSpPr/>
          <p:nvPr/>
        </p:nvSpPr>
        <p:spPr>
          <a:xfrm>
            <a:off x="99000" y="2743200"/>
            <a:ext cx="24901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With linear phase: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74" name="CustomShape 3"/>
          <p:cNvSpPr/>
          <p:nvPr/>
        </p:nvSpPr>
        <p:spPr>
          <a:xfrm>
            <a:off x="151200" y="4648320"/>
            <a:ext cx="8046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with: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375" name="CustomShape 4"/>
          <p:cNvSpPr/>
          <p:nvPr/>
        </p:nvSpPr>
        <p:spPr>
          <a:xfrm>
            <a:off x="2286000" y="5638680"/>
            <a:ext cx="1904760" cy="118692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Angle at which the steered pattern is a maximum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376" name="CustomShape 5"/>
          <p:cNvSpPr/>
          <p:nvPr/>
        </p:nvSpPr>
        <p:spPr>
          <a:xfrm rot="5400000" flipH="1" flipV="1">
            <a:off x="3770640" y="5371920"/>
            <a:ext cx="22824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triangle" w="med" len="med"/>
          </a:ln>
          <a:effectLst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77" name="CustomShape 6"/>
          <p:cNvSpPr/>
          <p:nvPr/>
        </p:nvSpPr>
        <p:spPr>
          <a:xfrm>
            <a:off x="270720" y="563868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378" name="Picture 14"/>
          <p:cNvPicPr/>
          <p:nvPr/>
        </p:nvPicPr>
        <p:blipFill>
          <a:blip r:embed="rId3"/>
          <a:stretch/>
        </p:blipFill>
        <p:spPr>
          <a:xfrm>
            <a:off x="7238880" y="5638680"/>
            <a:ext cx="177480" cy="214560"/>
          </a:xfrm>
          <a:prstGeom prst="rect">
            <a:avLst/>
          </a:prstGeom>
          <a:ln>
            <a:noFill/>
          </a:ln>
        </p:spPr>
      </p:pic>
      <p:pic>
        <p:nvPicPr>
          <p:cNvPr id="379" name="Picture 2"/>
          <p:cNvPicPr/>
          <p:nvPr/>
        </p:nvPicPr>
        <p:blipFill>
          <a:blip r:embed="rId4"/>
          <a:stretch/>
        </p:blipFill>
        <p:spPr>
          <a:xfrm>
            <a:off x="76320" y="1600200"/>
            <a:ext cx="5769720" cy="857880"/>
          </a:xfrm>
          <a:prstGeom prst="rect">
            <a:avLst/>
          </a:prstGeom>
          <a:ln w="9360">
            <a:noFill/>
          </a:ln>
        </p:spPr>
      </p:pic>
      <p:pic>
        <p:nvPicPr>
          <p:cNvPr id="380" name="Picture 3"/>
          <p:cNvPicPr/>
          <p:nvPr/>
        </p:nvPicPr>
        <p:blipFill>
          <a:blip r:embed="rId5"/>
          <a:stretch/>
        </p:blipFill>
        <p:spPr>
          <a:xfrm>
            <a:off x="457200" y="3505320"/>
            <a:ext cx="2819160" cy="763200"/>
          </a:xfrm>
          <a:prstGeom prst="rect">
            <a:avLst/>
          </a:prstGeom>
          <a:ln w="9360">
            <a:noFill/>
          </a:ln>
        </p:spPr>
      </p:pic>
      <p:pic>
        <p:nvPicPr>
          <p:cNvPr id="381" name="Picture 5"/>
          <p:cNvPicPr/>
          <p:nvPr/>
        </p:nvPicPr>
        <p:blipFill>
          <a:blip r:embed="rId6"/>
          <a:stretch/>
        </p:blipFill>
        <p:spPr>
          <a:xfrm>
            <a:off x="609480" y="5970960"/>
            <a:ext cx="1447560" cy="277200"/>
          </a:xfrm>
          <a:prstGeom prst="rect">
            <a:avLst/>
          </a:prstGeom>
          <a:ln w="9360">
            <a:noFill/>
          </a:ln>
        </p:spPr>
      </p:pic>
      <p:pic>
        <p:nvPicPr>
          <p:cNvPr id="382" name="Picture 6"/>
          <p:cNvPicPr/>
          <p:nvPr/>
        </p:nvPicPr>
        <p:blipFill>
          <a:blip r:embed="rId7"/>
          <a:stretch/>
        </p:blipFill>
        <p:spPr>
          <a:xfrm>
            <a:off x="5181480" y="2135160"/>
            <a:ext cx="3885840" cy="4647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Examples of Steered Patterns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4" name="CustomShape 2"/>
          <p:cNvSpPr/>
          <p:nvPr/>
        </p:nvSpPr>
        <p:spPr>
          <a:xfrm>
            <a:off x="152280" y="1981080"/>
            <a:ext cx="25142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Note that the pattern widens as it is steered away from broadside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385" name="Picture 2"/>
          <p:cNvPicPr/>
          <p:nvPr/>
        </p:nvPicPr>
        <p:blipFill>
          <a:blip r:embed="rId2"/>
          <a:stretch/>
        </p:blipFill>
        <p:spPr>
          <a:xfrm>
            <a:off x="2638440" y="1523880"/>
            <a:ext cx="6505200" cy="4800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87" name="Content Placeholder 3"/>
          <p:cNvPicPr/>
          <p:nvPr/>
        </p:nvPicPr>
        <p:blipFill>
          <a:blip r:embed="rId2"/>
          <a:srcRect l="-1501600" r="-1501600"/>
          <a:stretch/>
        </p:blipFill>
        <p:spPr>
          <a:xfrm>
            <a:off x="-1752480" y="0"/>
            <a:ext cx="12344040" cy="6806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Picture 3"/>
          <p:cNvPicPr/>
          <p:nvPr/>
        </p:nvPicPr>
        <p:blipFill>
          <a:blip r:embed="rId2"/>
          <a:stretch/>
        </p:blipFill>
        <p:spPr>
          <a:xfrm>
            <a:off x="3409560" y="2438280"/>
            <a:ext cx="5658120" cy="4190760"/>
          </a:xfrm>
          <a:prstGeom prst="rect">
            <a:avLst/>
          </a:prstGeom>
          <a:ln w="9360">
            <a:noFill/>
          </a:ln>
        </p:spPr>
      </p:pic>
      <p:sp>
        <p:nvSpPr>
          <p:cNvPr id="38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Array Feeding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0" name="CustomShape 2"/>
          <p:cNvSpPr/>
          <p:nvPr/>
        </p:nvSpPr>
        <p:spPr>
          <a:xfrm>
            <a:off x="228600" y="1752480"/>
            <a:ext cx="43430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The electrical lengths of the lines can be changed by changing the broadside frequency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391" name="Picture 2"/>
          <p:cNvPicPr/>
          <p:nvPr/>
        </p:nvPicPr>
        <p:blipFill>
          <a:blip r:embed="rId3"/>
          <a:stretch/>
        </p:blipFill>
        <p:spPr>
          <a:xfrm>
            <a:off x="228600" y="2743200"/>
            <a:ext cx="4023720" cy="9201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Picture 2"/>
          <p:cNvPicPr/>
          <p:nvPr/>
        </p:nvPicPr>
        <p:blipFill>
          <a:blip r:embed="rId2"/>
          <a:stretch/>
        </p:blipFill>
        <p:spPr>
          <a:xfrm>
            <a:off x="0" y="0"/>
            <a:ext cx="5447160" cy="4723920"/>
          </a:xfrm>
          <a:prstGeom prst="rect">
            <a:avLst/>
          </a:prstGeom>
          <a:ln w="9360">
            <a:noFill/>
          </a:ln>
        </p:spPr>
      </p:pic>
      <p:pic>
        <p:nvPicPr>
          <p:cNvPr id="393" name="Picture 3"/>
          <p:cNvPicPr/>
          <p:nvPr/>
        </p:nvPicPr>
        <p:blipFill>
          <a:blip r:embed="rId3"/>
          <a:stretch/>
        </p:blipFill>
        <p:spPr>
          <a:xfrm>
            <a:off x="152280" y="4822560"/>
            <a:ext cx="5257440" cy="918720"/>
          </a:xfrm>
          <a:prstGeom prst="rect">
            <a:avLst/>
          </a:prstGeom>
          <a:ln w="9360">
            <a:noFill/>
          </a:ln>
        </p:spPr>
      </p:pic>
      <p:pic>
        <p:nvPicPr>
          <p:cNvPr id="394" name="Picture 4"/>
          <p:cNvPicPr/>
          <p:nvPr/>
        </p:nvPicPr>
        <p:blipFill>
          <a:blip r:embed="rId4"/>
          <a:stretch/>
        </p:blipFill>
        <p:spPr>
          <a:xfrm>
            <a:off x="5325480" y="380880"/>
            <a:ext cx="3818160" cy="3276360"/>
          </a:xfrm>
          <a:prstGeom prst="rect">
            <a:avLst/>
          </a:prstGeom>
          <a:ln w="9360">
            <a:noFill/>
          </a:ln>
        </p:spPr>
      </p:pic>
      <p:sp>
        <p:nvSpPr>
          <p:cNvPr id="395" name="CustomShape 1"/>
          <p:cNvSpPr/>
          <p:nvPr/>
        </p:nvSpPr>
        <p:spPr>
          <a:xfrm>
            <a:off x="7705440" y="617220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Cont.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The Hertzian Dipole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0" y="1600200"/>
            <a:ext cx="3885840" cy="405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A </a:t>
            </a:r>
            <a:r>
              <a:rPr lang="en-US" sz="2000" b="0" i="1" strike="noStrike" spc="-1">
                <a:solidFill>
                  <a:srgbClr val="FF0000"/>
                </a:solidFill>
                <a:latin typeface="Tw Cen MT"/>
              </a:rPr>
              <a:t>Hertzian dipole 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is a thin, linear conductor whose length 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l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is very short compared with the wavelength 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λ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; 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l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 should not exceed </a:t>
            </a:r>
            <a:r>
              <a:rPr lang="en-US" sz="2000" b="0" i="1" strike="noStrike" spc="-1">
                <a:solidFill>
                  <a:srgbClr val="1F497D"/>
                </a:solidFill>
                <a:latin typeface="Tw Cen MT"/>
              </a:rPr>
              <a:t>λ</a:t>
            </a: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/50.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1F497D"/>
                </a:solidFill>
                <a:latin typeface="Tw Cen MT"/>
              </a:rPr>
              <a:t>This restriction allows us to treat the current along the length of the conductor as constant, even though it has to decay to zero at the ends of the wire.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14" name="Picture 2"/>
          <p:cNvPicPr/>
          <p:nvPr/>
        </p:nvPicPr>
        <p:blipFill>
          <a:blip r:embed="rId2"/>
          <a:stretch/>
        </p:blipFill>
        <p:spPr>
          <a:xfrm>
            <a:off x="3762720" y="2133720"/>
            <a:ext cx="5304600" cy="39006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 9-8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97" name="Picture 2"/>
          <p:cNvPicPr/>
          <p:nvPr/>
        </p:nvPicPr>
        <p:blipFill>
          <a:blip r:embed="rId2"/>
          <a:stretch/>
        </p:blipFill>
        <p:spPr>
          <a:xfrm>
            <a:off x="5058720" y="1828800"/>
            <a:ext cx="4084920" cy="3504960"/>
          </a:xfrm>
          <a:prstGeom prst="rect">
            <a:avLst/>
          </a:prstGeom>
          <a:ln w="9360">
            <a:noFill/>
          </a:ln>
        </p:spPr>
      </p:pic>
      <p:pic>
        <p:nvPicPr>
          <p:cNvPr id="398" name="Picture 3"/>
          <p:cNvPicPr/>
          <p:nvPr/>
        </p:nvPicPr>
        <p:blipFill>
          <a:blip r:embed="rId3"/>
          <a:stretch/>
        </p:blipFill>
        <p:spPr>
          <a:xfrm>
            <a:off x="152280" y="1600200"/>
            <a:ext cx="4968360" cy="4800240"/>
          </a:xfrm>
          <a:prstGeom prst="rect">
            <a:avLst/>
          </a:prstGeom>
          <a:ln w="9360">
            <a:noFill/>
          </a:ln>
        </p:spPr>
      </p:pic>
      <p:sp>
        <p:nvSpPr>
          <p:cNvPr id="399" name="CustomShape 2"/>
          <p:cNvSpPr/>
          <p:nvPr/>
        </p:nvSpPr>
        <p:spPr>
          <a:xfrm>
            <a:off x="7553160" y="594360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Cont.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Example 9-8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01" name="Picture 2"/>
          <p:cNvPicPr/>
          <p:nvPr/>
        </p:nvPicPr>
        <p:blipFill>
          <a:blip r:embed="rId2"/>
          <a:stretch/>
        </p:blipFill>
        <p:spPr>
          <a:xfrm>
            <a:off x="5058720" y="1828800"/>
            <a:ext cx="4084920" cy="3504960"/>
          </a:xfrm>
          <a:prstGeom prst="rect">
            <a:avLst/>
          </a:prstGeom>
          <a:ln w="9360">
            <a:noFill/>
          </a:ln>
        </p:spPr>
      </p:pic>
      <p:pic>
        <p:nvPicPr>
          <p:cNvPr id="402" name="Picture 2"/>
          <p:cNvPicPr/>
          <p:nvPr/>
        </p:nvPicPr>
        <p:blipFill>
          <a:blip r:embed="rId3"/>
          <a:stretch/>
        </p:blipFill>
        <p:spPr>
          <a:xfrm>
            <a:off x="76320" y="1600200"/>
            <a:ext cx="4800240" cy="50950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Content Placeholder 2"/>
          <p:cNvPicPr/>
          <p:nvPr/>
        </p:nvPicPr>
        <p:blipFill>
          <a:blip r:embed="rId2"/>
          <a:srcRect l="-388211" r="-388211"/>
          <a:stretch/>
        </p:blipFill>
        <p:spPr>
          <a:xfrm>
            <a:off x="-228600" y="1219320"/>
            <a:ext cx="9750240" cy="5376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extShape 1"/>
          <p:cNvSpPr txBox="1"/>
          <p:nvPr/>
        </p:nvSpPr>
        <p:spPr>
          <a:xfrm>
            <a:off x="380880" y="-152280"/>
            <a:ext cx="24350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Summary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405" name="Picture 2"/>
          <p:cNvPicPr/>
          <p:nvPr/>
        </p:nvPicPr>
        <p:blipFill>
          <a:blip r:embed="rId2"/>
          <a:stretch/>
        </p:blipFill>
        <p:spPr>
          <a:xfrm>
            <a:off x="1472760" y="762120"/>
            <a:ext cx="6198120" cy="60955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Fields Radiated by Hertzian Dipole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6" name="CustomShape 2"/>
          <p:cNvSpPr/>
          <p:nvPr/>
        </p:nvSpPr>
        <p:spPr>
          <a:xfrm>
            <a:off x="80280" y="1600200"/>
            <a:ext cx="25938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Current along dipole: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17" name="CustomShape 3"/>
          <p:cNvSpPr/>
          <p:nvPr/>
        </p:nvSpPr>
        <p:spPr>
          <a:xfrm>
            <a:off x="-144000" y="2666880"/>
            <a:ext cx="31802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Magnetic Vector Potential: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18" name="CustomShape 4"/>
          <p:cNvSpPr/>
          <p:nvPr/>
        </p:nvSpPr>
        <p:spPr>
          <a:xfrm>
            <a:off x="228600" y="4038480"/>
            <a:ext cx="1752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With:</a:t>
            </a:r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 </a:t>
            </a:r>
            <a:r>
              <a:rPr lang="en-US" sz="1800" b="1" strike="noStrike" spc="-1">
                <a:solidFill>
                  <a:srgbClr val="00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19" name="CustomShape 5"/>
          <p:cNvSpPr/>
          <p:nvPr/>
        </p:nvSpPr>
        <p:spPr>
          <a:xfrm>
            <a:off x="5086440" y="6095880"/>
            <a:ext cx="42634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Given </a:t>
            </a:r>
            <a:r>
              <a:rPr lang="en-US" sz="1800" b="1" i="1" strike="noStrike" spc="-1">
                <a:solidFill>
                  <a:srgbClr val="FF0000"/>
                </a:solidFill>
                <a:latin typeface="Tw Cen MT"/>
              </a:rPr>
              <a:t>A</a:t>
            </a: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, we can determine </a:t>
            </a: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E</a:t>
            </a: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and </a:t>
            </a: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H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120" name="Picture 2"/>
          <p:cNvPicPr/>
          <p:nvPr/>
        </p:nvPicPr>
        <p:blipFill>
          <a:blip r:embed="rId2"/>
          <a:stretch/>
        </p:blipFill>
        <p:spPr>
          <a:xfrm>
            <a:off x="152280" y="2026440"/>
            <a:ext cx="3315960" cy="366120"/>
          </a:xfrm>
          <a:prstGeom prst="rect">
            <a:avLst/>
          </a:prstGeom>
          <a:ln w="9360">
            <a:noFill/>
          </a:ln>
        </p:spPr>
      </p:pic>
      <p:pic>
        <p:nvPicPr>
          <p:cNvPr id="121" name="Picture 3"/>
          <p:cNvPicPr/>
          <p:nvPr/>
        </p:nvPicPr>
        <p:blipFill>
          <a:blip r:embed="rId3"/>
          <a:stretch/>
        </p:blipFill>
        <p:spPr>
          <a:xfrm>
            <a:off x="228600" y="3124080"/>
            <a:ext cx="2819160" cy="888480"/>
          </a:xfrm>
          <a:prstGeom prst="rect">
            <a:avLst/>
          </a:prstGeom>
          <a:ln w="9360">
            <a:noFill/>
          </a:ln>
        </p:spPr>
      </p:pic>
      <p:pic>
        <p:nvPicPr>
          <p:cNvPr id="122" name="Picture 4"/>
          <p:cNvPicPr/>
          <p:nvPr/>
        </p:nvPicPr>
        <p:blipFill>
          <a:blip r:embed="rId4"/>
          <a:stretch/>
        </p:blipFill>
        <p:spPr>
          <a:xfrm>
            <a:off x="1128600" y="4114800"/>
            <a:ext cx="1157040" cy="331200"/>
          </a:xfrm>
          <a:prstGeom prst="rect">
            <a:avLst/>
          </a:prstGeom>
          <a:ln w="9360">
            <a:noFill/>
          </a:ln>
        </p:spPr>
      </p:pic>
      <p:pic>
        <p:nvPicPr>
          <p:cNvPr id="123" name="Picture 5"/>
          <p:cNvPicPr/>
          <p:nvPr/>
        </p:nvPicPr>
        <p:blipFill>
          <a:blip r:embed="rId5"/>
          <a:stretch/>
        </p:blipFill>
        <p:spPr>
          <a:xfrm>
            <a:off x="838080" y="4495680"/>
            <a:ext cx="1218960" cy="264600"/>
          </a:xfrm>
          <a:prstGeom prst="rect">
            <a:avLst/>
          </a:prstGeom>
          <a:ln w="9360">
            <a:noFill/>
          </a:ln>
        </p:spPr>
      </p:pic>
      <p:pic>
        <p:nvPicPr>
          <p:cNvPr id="124" name="Picture 6"/>
          <p:cNvPicPr/>
          <p:nvPr/>
        </p:nvPicPr>
        <p:blipFill>
          <a:blip r:embed="rId6"/>
          <a:stretch/>
        </p:blipFill>
        <p:spPr>
          <a:xfrm>
            <a:off x="914400" y="4853160"/>
            <a:ext cx="837720" cy="242280"/>
          </a:xfrm>
          <a:prstGeom prst="rect">
            <a:avLst/>
          </a:prstGeom>
          <a:ln w="9360">
            <a:noFill/>
          </a:ln>
        </p:spPr>
      </p:pic>
      <p:pic>
        <p:nvPicPr>
          <p:cNvPr id="125" name="Picture 7"/>
          <p:cNvPicPr/>
          <p:nvPr/>
        </p:nvPicPr>
        <p:blipFill>
          <a:blip r:embed="rId7"/>
          <a:stretch/>
        </p:blipFill>
        <p:spPr>
          <a:xfrm>
            <a:off x="2438280" y="4878720"/>
            <a:ext cx="2742840" cy="1826640"/>
          </a:xfrm>
          <a:prstGeom prst="rect">
            <a:avLst/>
          </a:prstGeom>
          <a:ln w="9360">
            <a:noFill/>
          </a:ln>
        </p:spPr>
      </p:pic>
      <p:pic>
        <p:nvPicPr>
          <p:cNvPr id="126" name="Picture 2"/>
          <p:cNvPicPr/>
          <p:nvPr/>
        </p:nvPicPr>
        <p:blipFill>
          <a:blip r:embed="rId8"/>
          <a:stretch/>
        </p:blipFill>
        <p:spPr>
          <a:xfrm>
            <a:off x="4508280" y="1523880"/>
            <a:ext cx="4559400" cy="33523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228600" y="-76320"/>
            <a:ext cx="86864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Fields Radiated by Hertzian Dipole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-342360" y="2895480"/>
            <a:ext cx="5168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Upon converting </a:t>
            </a:r>
            <a:r>
              <a:rPr lang="en-US" sz="1800" b="0" i="1" strike="noStrike" spc="-1">
                <a:solidFill>
                  <a:srgbClr val="FF0000"/>
                </a:solidFill>
                <a:latin typeface="Tw Cen MT"/>
              </a:rPr>
              <a:t>z</a:t>
            </a: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to spherical coordinates: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29" name="CustomShape 3"/>
          <p:cNvSpPr/>
          <p:nvPr/>
        </p:nvSpPr>
        <p:spPr>
          <a:xfrm>
            <a:off x="84600" y="3657600"/>
            <a:ext cx="12920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we have: 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130" name="Picture 7"/>
          <p:cNvPicPr/>
          <p:nvPr/>
        </p:nvPicPr>
        <p:blipFill>
          <a:blip r:embed="rId2"/>
          <a:stretch/>
        </p:blipFill>
        <p:spPr>
          <a:xfrm>
            <a:off x="380880" y="1066680"/>
            <a:ext cx="2631240" cy="1752120"/>
          </a:xfrm>
          <a:prstGeom prst="rect">
            <a:avLst/>
          </a:prstGeom>
          <a:ln w="9360">
            <a:noFill/>
          </a:ln>
        </p:spPr>
      </p:pic>
      <p:pic>
        <p:nvPicPr>
          <p:cNvPr id="131" name="Picture 2"/>
          <p:cNvPicPr/>
          <p:nvPr/>
        </p:nvPicPr>
        <p:blipFill>
          <a:blip r:embed="rId3"/>
          <a:stretch/>
        </p:blipFill>
        <p:spPr>
          <a:xfrm>
            <a:off x="304920" y="3276720"/>
            <a:ext cx="2133360" cy="311400"/>
          </a:xfrm>
          <a:prstGeom prst="rect">
            <a:avLst/>
          </a:prstGeom>
          <a:ln w="9360">
            <a:noFill/>
          </a:ln>
        </p:spPr>
      </p:pic>
      <p:pic>
        <p:nvPicPr>
          <p:cNvPr id="132" name="Picture 3"/>
          <p:cNvPicPr/>
          <p:nvPr/>
        </p:nvPicPr>
        <p:blipFill>
          <a:blip r:embed="rId4"/>
          <a:stretch/>
        </p:blipFill>
        <p:spPr>
          <a:xfrm>
            <a:off x="260640" y="3962520"/>
            <a:ext cx="3625200" cy="101268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4"/>
          <p:cNvPicPr/>
          <p:nvPr/>
        </p:nvPicPr>
        <p:blipFill>
          <a:blip r:embed="rId5"/>
          <a:stretch/>
        </p:blipFill>
        <p:spPr>
          <a:xfrm>
            <a:off x="4889160" y="762120"/>
            <a:ext cx="4025880" cy="3504960"/>
          </a:xfrm>
          <a:prstGeom prst="rect">
            <a:avLst/>
          </a:prstGeom>
          <a:ln w="9360">
            <a:noFill/>
          </a:ln>
        </p:spPr>
      </p:pic>
      <p:pic>
        <p:nvPicPr>
          <p:cNvPr id="134" name="Picture 5"/>
          <p:cNvPicPr/>
          <p:nvPr/>
        </p:nvPicPr>
        <p:blipFill>
          <a:blip r:embed="rId6"/>
          <a:stretch/>
        </p:blipFill>
        <p:spPr>
          <a:xfrm>
            <a:off x="4572000" y="4343400"/>
            <a:ext cx="4486320" cy="243792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228600" y="-76320"/>
            <a:ext cx="8686440" cy="990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0" strike="noStrike" spc="-1">
                <a:solidFill>
                  <a:srgbClr val="1F497D"/>
                </a:solidFill>
                <a:latin typeface="Tw Cen MT"/>
              </a:rPr>
              <a:t>Fields Radiated by Hertzian Dipole (cont.)</a:t>
            </a:r>
            <a:endParaRPr lang="en-US" sz="44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118080" y="289548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158040" y="3657600"/>
            <a:ext cx="3258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FF0000"/>
                </a:solidFill>
                <a:latin typeface="Tw Cen MT"/>
              </a:rPr>
              <a:t> 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38" name="CustomShape 4"/>
          <p:cNvSpPr/>
          <p:nvPr/>
        </p:nvSpPr>
        <p:spPr>
          <a:xfrm>
            <a:off x="145440" y="3059640"/>
            <a:ext cx="200088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Application of: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39" name="CustomShape 5"/>
          <p:cNvSpPr/>
          <p:nvPr/>
        </p:nvSpPr>
        <p:spPr>
          <a:xfrm>
            <a:off x="1356480" y="5334120"/>
            <a:ext cx="1276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>
                <a:solidFill>
                  <a:srgbClr val="FF0000"/>
                </a:solidFill>
                <a:latin typeface="Tw Cen MT"/>
              </a:rPr>
              <a:t>leads to:</a:t>
            </a:r>
            <a:endParaRPr lang="en-US" sz="2000" b="0" strike="noStrike" spc="-1">
              <a:latin typeface="Arial"/>
            </a:endParaRPr>
          </a:p>
        </p:txBody>
      </p:sp>
      <p:pic>
        <p:nvPicPr>
          <p:cNvPr id="140" name="Picture 2"/>
          <p:cNvPicPr/>
          <p:nvPr/>
        </p:nvPicPr>
        <p:blipFill>
          <a:blip r:embed="rId2"/>
          <a:stretch/>
        </p:blipFill>
        <p:spPr>
          <a:xfrm>
            <a:off x="38520" y="838080"/>
            <a:ext cx="3847320" cy="209088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3"/>
          <p:cNvPicPr/>
          <p:nvPr/>
        </p:nvPicPr>
        <p:blipFill>
          <a:blip r:embed="rId3"/>
          <a:stretch/>
        </p:blipFill>
        <p:spPr>
          <a:xfrm>
            <a:off x="380880" y="3429000"/>
            <a:ext cx="1854720" cy="137124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4"/>
          <p:cNvPicPr/>
          <p:nvPr/>
        </p:nvPicPr>
        <p:blipFill>
          <a:blip r:embed="rId4"/>
          <a:stretch/>
        </p:blipFill>
        <p:spPr>
          <a:xfrm>
            <a:off x="4648320" y="762120"/>
            <a:ext cx="4178520" cy="363744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5"/>
          <p:cNvPicPr/>
          <p:nvPr/>
        </p:nvPicPr>
        <p:blipFill>
          <a:blip r:embed="rId5"/>
          <a:stretch/>
        </p:blipFill>
        <p:spPr>
          <a:xfrm>
            <a:off x="4114800" y="4648320"/>
            <a:ext cx="4979880" cy="216180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17943</TotalTime>
  <Words>1274</Words>
  <Application>Microsoft Macintosh PowerPoint</Application>
  <PresentationFormat>On-screen Show (4:3)</PresentationFormat>
  <Paragraphs>165</Paragraphs>
  <Slides>63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65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subject/>
  <dc:creator>jphilli</dc:creator>
  <dc:description/>
  <cp:lastModifiedBy>fgjhgfjfgh</cp:lastModifiedBy>
  <cp:revision>127</cp:revision>
  <dcterms:created xsi:type="dcterms:W3CDTF">2010-03-29T16:07:11Z</dcterms:created>
  <dcterms:modified xsi:type="dcterms:W3CDTF">2019-04-01T18:02:46Z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63</vt:i4>
  </property>
</Properties>
</file>