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FFFFFF"/>
                </a:solidFill>
                <a:latin typeface="Tw Cen MT"/>
              </a:rPr>
              <a:t>Click to move the slide</a:t>
            </a: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9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9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9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9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6D46EAF-4F7A-4A9E-9420-43977AD0E29A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744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86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ECDA7E6-BBF4-43DC-99D8-FEB1E2C6B06D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3369600" y="160020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6126120" y="160020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12720" y="394848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3369600" y="394848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6126120" y="394848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612720" y="228600"/>
            <a:ext cx="8152920" cy="459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3369600" y="160020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6126120" y="160020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612720" y="394848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 type="body"/>
          </p:nvPr>
        </p:nvSpPr>
        <p:spPr>
          <a:xfrm>
            <a:off x="3369600" y="394848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90" name="PlaceHolder 7"/>
          <p:cNvSpPr>
            <a:spLocks noGrp="1"/>
          </p:cNvSpPr>
          <p:nvPr>
            <p:ph type="body"/>
          </p:nvPr>
        </p:nvSpPr>
        <p:spPr>
          <a:xfrm>
            <a:off x="6126120" y="3948480"/>
            <a:ext cx="26251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612720" y="228600"/>
            <a:ext cx="8152920" cy="459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0" b="0" strike="noStrike" spc="-1">
              <a:solidFill>
                <a:srgbClr val="000000"/>
              </a:solidFill>
              <a:latin typeface="Tw Cen M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49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stomShape 1" hidden="1"/>
          <p:cNvSpPr/>
          <p:nvPr/>
        </p:nvSpPr>
        <p:spPr>
          <a:xfrm>
            <a:off x="0" y="1234440"/>
            <a:ext cx="9143640" cy="319680"/>
          </a:xfrm>
          <a:prstGeom prst="rect">
            <a:avLst/>
          </a:prstGeom>
          <a:solidFill>
            <a:srgbClr val="FFFFFF"/>
          </a:solidFill>
          <a:ln w="50760">
            <a:noFill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" name="CustomShape 2" hidden="1"/>
          <p:cNvSpPr/>
          <p:nvPr/>
        </p:nvSpPr>
        <p:spPr>
          <a:xfrm>
            <a:off x="0" y="1280160"/>
            <a:ext cx="533160" cy="2282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590400" y="1280160"/>
            <a:ext cx="8553240" cy="2282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760">
            <a:noFill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0" y="5970960"/>
            <a:ext cx="9143640" cy="886680"/>
          </a:xfrm>
          <a:prstGeom prst="rect">
            <a:avLst/>
          </a:prstGeom>
          <a:solidFill>
            <a:srgbClr val="FFFFFF"/>
          </a:solidFill>
          <a:ln w="50760">
            <a:noFill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-9000" y="6053400"/>
            <a:ext cx="2248920" cy="7128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2359080" y="6044040"/>
            <a:ext cx="6784560" cy="7128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760">
            <a:noFill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4400" b="0" strike="noStrike" cap="all" spc="-1">
                <a:solidFill>
                  <a:srgbClr val="EEECE1"/>
                </a:solidFill>
                <a:latin typeface="Tw Cen MT"/>
              </a:rPr>
              <a:t>Click to edit Master title style</a:t>
            </a:r>
            <a:endParaRPr lang="en-US" sz="44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dt"/>
          </p:nvPr>
        </p:nvSpPr>
        <p:spPr>
          <a:xfrm>
            <a:off x="76320" y="6068520"/>
            <a:ext cx="2057040" cy="6854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8D3D0D6B-69BA-41A4-9246-7D0BAF034C30}" type="datetime">
              <a:rPr lang="en-US" sz="2000" b="0" strike="noStrike" spc="-1">
                <a:solidFill>
                  <a:srgbClr val="FFFFFF"/>
                </a:solidFill>
                <a:latin typeface="Tw Cen MT"/>
              </a:rPr>
              <a:t>4/1/19</a:t>
            </a:fld>
            <a:endParaRPr lang="en-US" sz="2000" b="0" strike="noStrike" spc="-1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ftr"/>
          </p:nvPr>
        </p:nvSpPr>
        <p:spPr>
          <a:xfrm>
            <a:off x="2085480" y="236520"/>
            <a:ext cx="5866920" cy="3646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sldNum"/>
          </p:nvPr>
        </p:nvSpPr>
        <p:spPr>
          <a:xfrm>
            <a:off x="8001000" y="228600"/>
            <a:ext cx="837720" cy="380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131A9332-10CF-48BB-8AAB-E8889935A162}" type="slidenum">
              <a:rPr lang="en-US" sz="1400" b="1" strike="noStrike" spc="-1">
                <a:solidFill>
                  <a:srgbClr val="EEECE1"/>
                </a:solidFill>
                <a:latin typeface="Tw Cen MT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00" b="0" strike="noStrike" spc="-1">
                <a:solidFill>
                  <a:srgbClr val="FFFFFF"/>
                </a:solidFill>
                <a:latin typeface="Tw Cen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300" b="0" strike="noStrike" spc="-1">
                <a:solidFill>
                  <a:srgbClr val="FFFFFF"/>
                </a:solidFill>
                <a:latin typeface="Tw Cen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Tw Cen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FFFFFF"/>
                </a:solidFill>
                <a:latin typeface="Tw Cen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Tw Cen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Tw Cen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Tw Cen MT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0" y="1234440"/>
            <a:ext cx="9143640" cy="319680"/>
          </a:xfrm>
          <a:prstGeom prst="rect">
            <a:avLst/>
          </a:prstGeom>
          <a:solidFill>
            <a:srgbClr val="FFFFFF"/>
          </a:solidFill>
          <a:ln w="50760">
            <a:noFill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8" name="CustomShape 2"/>
          <p:cNvSpPr/>
          <p:nvPr/>
        </p:nvSpPr>
        <p:spPr>
          <a:xfrm>
            <a:off x="0" y="1280160"/>
            <a:ext cx="533160" cy="2282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9" name="CustomShape 3"/>
          <p:cNvSpPr/>
          <p:nvPr/>
        </p:nvSpPr>
        <p:spPr>
          <a:xfrm>
            <a:off x="590400" y="1280160"/>
            <a:ext cx="8553240" cy="2282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760">
            <a:noFill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Click to edit Master title style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dt"/>
          </p:nvPr>
        </p:nvSpPr>
        <p:spPr>
          <a:xfrm>
            <a:off x="6095880" y="6248520"/>
            <a:ext cx="2666520" cy="3646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329E9646-CE60-45B0-8B8A-900BF00BEBD5}" type="datetime">
              <a:rPr lang="en-US" sz="1400" b="0" strike="noStrike" spc="-1">
                <a:solidFill>
                  <a:srgbClr val="1F497D"/>
                </a:solidFill>
                <a:latin typeface="Tw Cen MT"/>
              </a:rPr>
              <a:t>4/1/19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 type="ftr"/>
          </p:nvPr>
        </p:nvSpPr>
        <p:spPr>
          <a:xfrm>
            <a:off x="609480" y="6248160"/>
            <a:ext cx="5420880" cy="3646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53" name="PlaceHolder 7"/>
          <p:cNvSpPr>
            <a:spLocks noGrp="1"/>
          </p:cNvSpPr>
          <p:nvPr>
            <p:ph type="sldNum"/>
          </p:nvPr>
        </p:nvSpPr>
        <p:spPr>
          <a:xfrm>
            <a:off x="0" y="1272240"/>
            <a:ext cx="533160" cy="2440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59CD4997-372A-4BA3-A912-08C118D644B3}" type="slidenum">
              <a:rPr lang="en-US" sz="1400" b="1" strike="noStrike" spc="-1">
                <a:solidFill>
                  <a:srgbClr val="FFFFFF"/>
                </a:solidFill>
                <a:latin typeface="Tw Cen MT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54" name="PlaceHolder 8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20040" indent="-319680">
              <a:lnSpc>
                <a:spcPct val="100000"/>
              </a:lnSpc>
              <a:spcBef>
                <a:spcPts val="700"/>
              </a:spcBef>
              <a:buClr>
                <a:srgbClr val="C0504D"/>
              </a:buClr>
              <a:buSzPct val="60000"/>
              <a:buFont typeface="Wingdings" charset="2"/>
              <a:buChar char=""/>
            </a:pPr>
            <a:r>
              <a:rPr lang="en-US" sz="2900" b="0" strike="noStrike" spc="-1">
                <a:solidFill>
                  <a:srgbClr val="000000"/>
                </a:solidFill>
                <a:latin typeface="Tw Cen MT"/>
              </a:rPr>
              <a:t>Click to edit Master text styles</a:t>
            </a:r>
          </a:p>
          <a:p>
            <a:pPr marL="640080" lvl="1" indent="-273960">
              <a:lnSpc>
                <a:spcPct val="100000"/>
              </a:lnSpc>
              <a:spcBef>
                <a:spcPts val="550"/>
              </a:spcBef>
              <a:buClr>
                <a:srgbClr val="4F81BD"/>
              </a:buClr>
              <a:buSzPct val="70000"/>
              <a:buFont typeface="Wingdings 2" charset="2"/>
              <a:buChar char=""/>
            </a:pPr>
            <a:r>
              <a:rPr lang="en-US" sz="2600" b="0" strike="noStrike" spc="-1">
                <a:solidFill>
                  <a:srgbClr val="000000"/>
                </a:solidFill>
                <a:latin typeface="Tw Cen MT"/>
              </a:rPr>
              <a:t>Second level</a:t>
            </a:r>
          </a:p>
          <a:p>
            <a:pPr marL="914400" lvl="2" indent="-228240">
              <a:lnSpc>
                <a:spcPct val="100000"/>
              </a:lnSpc>
              <a:spcBef>
                <a:spcPts val="499"/>
              </a:spcBef>
              <a:buClr>
                <a:srgbClr val="C0504D"/>
              </a:buClr>
              <a:buSzPct val="75000"/>
              <a:buFont typeface="Wingdings" charset="2"/>
              <a:buChar char=""/>
            </a:pPr>
            <a:r>
              <a:rPr lang="en-US" sz="2300" b="0" strike="noStrike" spc="-1">
                <a:solidFill>
                  <a:srgbClr val="000000"/>
                </a:solidFill>
                <a:latin typeface="Tw Cen MT"/>
              </a:rPr>
              <a:t>Third level</a:t>
            </a:r>
          </a:p>
          <a:p>
            <a:pPr marL="1371600" lvl="3" indent="-228240">
              <a:lnSpc>
                <a:spcPct val="100000"/>
              </a:lnSpc>
              <a:spcBef>
                <a:spcPts val="400"/>
              </a:spcBef>
              <a:buClr>
                <a:srgbClr val="9BBB59"/>
              </a:buClr>
              <a:buSzPct val="75000"/>
              <a:buFont typeface="Wingdings" charset="2"/>
              <a:buChar char=""/>
            </a:pP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Fourth level</a:t>
            </a:r>
          </a:p>
          <a:p>
            <a:pPr marL="1828800" lvl="4" indent="-228240">
              <a:lnSpc>
                <a:spcPct val="100000"/>
              </a:lnSpc>
              <a:spcBef>
                <a:spcPts val="400"/>
              </a:spcBef>
              <a:buClr>
                <a:srgbClr val="8064A2"/>
              </a:buClr>
              <a:buSzPct val="65000"/>
              <a:buFont typeface="Wingdings" charset="2"/>
              <a:buChar char=""/>
            </a:pP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t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52280" y="4038480"/>
            <a:ext cx="8991360" cy="1828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cap="all" spc="-1">
                <a:solidFill>
                  <a:srgbClr val="EEECE1"/>
                </a:solidFill>
                <a:latin typeface="Tw Cen MT"/>
              </a:rPr>
              <a:t>10. Satellite Communication &amp; Radar Sensors</a:t>
            </a:r>
            <a:endParaRPr lang="en-US" sz="3200" b="0" strike="noStrike" spc="-1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2362320" y="6050160"/>
            <a:ext cx="6705360" cy="685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  <a:spcBef>
                <a:spcPts val="700"/>
              </a:spcBef>
            </a:pPr>
            <a:r>
              <a:rPr lang="en-US" sz="2600" b="0" strike="noStrike" spc="-1">
                <a:solidFill>
                  <a:srgbClr val="FFFFFF"/>
                </a:solidFill>
                <a:latin typeface="Tw Cen MT"/>
              </a:rPr>
              <a:t>  </a:t>
            </a:r>
            <a:endParaRPr lang="en-US" sz="2600" b="0" strike="noStrike" spc="-1"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2065320" y="6172200"/>
            <a:ext cx="6684120" cy="79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 smtClean="0">
                <a:solidFill>
                  <a:srgbClr val="FFFFFF"/>
                </a:solidFill>
                <a:latin typeface="Tw Cen MT"/>
              </a:rPr>
              <a:t>    8e </a:t>
            </a:r>
            <a:r>
              <a:rPr lang="en-US" sz="2800" b="0" strike="noStrike" spc="-1">
                <a:solidFill>
                  <a:srgbClr val="FFFFFF"/>
                </a:solidFill>
                <a:latin typeface="Tw Cen MT"/>
              </a:rPr>
              <a:t>Applied EM by </a:t>
            </a:r>
            <a:r>
              <a:rPr lang="en-US" sz="2800" b="0" strike="noStrike" spc="-1" dirty="0" err="1">
                <a:solidFill>
                  <a:srgbClr val="FFFFFF"/>
                </a:solidFill>
                <a:latin typeface="Tw Cen MT"/>
              </a:rPr>
              <a:t>Ulaby</a:t>
            </a:r>
            <a:r>
              <a:rPr lang="en-US" sz="2800" b="0" strike="noStrike" spc="-1" dirty="0">
                <a:solidFill>
                  <a:srgbClr val="FFFFFF"/>
                </a:solidFill>
                <a:latin typeface="Tw Cen MT"/>
              </a:rPr>
              <a:t> and </a:t>
            </a:r>
            <a:r>
              <a:rPr lang="en-US" sz="2800" b="0" strike="noStrike" spc="-1" dirty="0" err="1">
                <a:solidFill>
                  <a:srgbClr val="FFFFFF"/>
                </a:solidFill>
                <a:latin typeface="Tw Cen MT"/>
              </a:rPr>
              <a:t>Ravaioli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800" b="0" strike="noStrike" spc="-1" dirty="0">
              <a:latin typeface="Arial"/>
            </a:endParaRPr>
          </a:p>
        </p:txBody>
      </p:sp>
      <p:pic>
        <p:nvPicPr>
          <p:cNvPr id="100" name="Picture 2"/>
          <p:cNvPicPr/>
          <p:nvPr/>
        </p:nvPicPr>
        <p:blipFill>
          <a:blip r:embed="rId2"/>
          <a:stretch/>
        </p:blipFill>
        <p:spPr>
          <a:xfrm>
            <a:off x="647640" y="228600"/>
            <a:ext cx="7848360" cy="495648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Radar Sensors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1828800" y="5638680"/>
            <a:ext cx="5486040" cy="161424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The term </a:t>
            </a:r>
            <a:r>
              <a:rPr lang="en-US" sz="2000" b="1" i="1" strike="noStrike" spc="-1">
                <a:solidFill>
                  <a:srgbClr val="FF0000"/>
                </a:solidFill>
                <a:latin typeface="Tw Cen MT"/>
              </a:rPr>
              <a:t>radar</a:t>
            </a:r>
            <a:r>
              <a:rPr lang="en-US" sz="2000" b="1" i="1" strike="noStrike" spc="-1">
                <a:solidFill>
                  <a:srgbClr val="000000"/>
                </a:solidFill>
                <a:latin typeface="Tw Cen MT"/>
              </a:rPr>
              <a:t> 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is a contracted form of the phrase </a:t>
            </a:r>
            <a:r>
              <a:rPr lang="en-US" sz="2000" b="1" i="1" strike="noStrike" spc="-1">
                <a:solidFill>
                  <a:srgbClr val="FF0000"/>
                </a:solidFill>
                <a:latin typeface="Tw Cen MT"/>
              </a:rPr>
              <a:t>radio detection and ranging</a:t>
            </a:r>
            <a:r>
              <a:rPr lang="en-US" sz="2000" b="1" i="1" strike="noStrike" spc="-1">
                <a:solidFill>
                  <a:srgbClr val="000000"/>
                </a:solidFill>
                <a:latin typeface="Tw Cen MT"/>
              </a:rPr>
              <a:t>, 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which conveys some, but not all, of the features of a modern radar system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140" name="Picture 2"/>
          <p:cNvPicPr/>
          <p:nvPr/>
        </p:nvPicPr>
        <p:blipFill>
          <a:blip r:embed="rId2"/>
          <a:stretch/>
        </p:blipFill>
        <p:spPr>
          <a:xfrm>
            <a:off x="495360" y="1593360"/>
            <a:ext cx="8307360" cy="37400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3"/>
          <p:cNvPicPr/>
          <p:nvPr/>
        </p:nvPicPr>
        <p:blipFill>
          <a:blip r:embed="rId2"/>
          <a:stretch/>
        </p:blipFill>
        <p:spPr>
          <a:xfrm>
            <a:off x="3657600" y="1892520"/>
            <a:ext cx="5242680" cy="3136320"/>
          </a:xfrm>
          <a:prstGeom prst="rect">
            <a:avLst/>
          </a:prstGeom>
          <a:ln w="9360">
            <a:noFill/>
          </a:ln>
        </p:spPr>
      </p:pic>
      <p:sp>
        <p:nvSpPr>
          <p:cNvPr id="142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Unambiguous Range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43" name="CustomShape 2"/>
          <p:cNvSpPr/>
          <p:nvPr/>
        </p:nvSpPr>
        <p:spPr>
          <a:xfrm>
            <a:off x="304920" y="1523880"/>
            <a:ext cx="4190760" cy="226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The range </a:t>
            </a:r>
            <a:r>
              <a:rPr lang="en-US" sz="2000" b="0" i="1" strike="noStrike" spc="-1">
                <a:solidFill>
                  <a:srgbClr val="4F81BD"/>
                </a:solidFill>
                <a:latin typeface="Tw Cen MT"/>
              </a:rPr>
              <a:t>R</a:t>
            </a:r>
            <a:r>
              <a:rPr lang="en-US" sz="2000" b="0" strike="noStrike" spc="-1" baseline="-25000">
                <a:solidFill>
                  <a:srgbClr val="4F81BD"/>
                </a:solidFill>
                <a:latin typeface="Tw Cen MT"/>
              </a:rPr>
              <a:t>u</a:t>
            </a:r>
            <a:r>
              <a:rPr lang="en-US" sz="2000" b="0" i="1" strike="noStrike" spc="-1">
                <a:solidFill>
                  <a:srgbClr val="4F81BD"/>
                </a:solidFill>
                <a:latin typeface="Tw Cen MT"/>
              </a:rPr>
              <a:t> corresponds to the </a:t>
            </a:r>
            <a:r>
              <a:rPr lang="en-US" sz="2000" b="0" i="1" strike="noStrike" spc="-1">
                <a:solidFill>
                  <a:srgbClr val="FF0000"/>
                </a:solidFill>
                <a:latin typeface="Tw Cen MT"/>
              </a:rPr>
              <a:t>maximum range </a:t>
            </a:r>
            <a:r>
              <a:rPr lang="en-US" sz="2000" b="0" i="1" strike="noStrike" spc="-1">
                <a:solidFill>
                  <a:srgbClr val="4F81BD"/>
                </a:solidFill>
                <a:latin typeface="Tw Cen MT"/>
              </a:rPr>
              <a:t>that a target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can have such that its echo is received before the transmission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of the next pulse.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144" name="Picture 2"/>
          <p:cNvPicPr/>
          <p:nvPr/>
        </p:nvPicPr>
        <p:blipFill>
          <a:blip r:embed="rId3"/>
          <a:stretch/>
        </p:blipFill>
        <p:spPr>
          <a:xfrm>
            <a:off x="304920" y="3809880"/>
            <a:ext cx="2814120" cy="109260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Range Resolution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46" name="CustomShape 2"/>
          <p:cNvSpPr/>
          <p:nvPr/>
        </p:nvSpPr>
        <p:spPr>
          <a:xfrm>
            <a:off x="-812880" y="1676520"/>
            <a:ext cx="913176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4F81BD"/>
                </a:solidFill>
                <a:latin typeface="Tw Cen MT"/>
              </a:rPr>
              <a:t>The </a:t>
            </a:r>
            <a:r>
              <a:rPr lang="en-US" sz="2400" b="1" i="1" strike="noStrike" spc="-1">
                <a:solidFill>
                  <a:srgbClr val="FF0000"/>
                </a:solidFill>
                <a:latin typeface="Tw Cen MT"/>
              </a:rPr>
              <a:t>range resolution </a:t>
            </a:r>
            <a:r>
              <a:rPr lang="en-US" sz="2400" b="0" strike="noStrike" spc="-1">
                <a:solidFill>
                  <a:srgbClr val="4F81BD"/>
                </a:solidFill>
                <a:latin typeface="Tw Cen MT"/>
              </a:rPr>
              <a:t>of the radar, ∆</a:t>
            </a:r>
            <a:r>
              <a:rPr lang="en-US" sz="2400" b="0" i="1" strike="noStrike" spc="-1">
                <a:solidFill>
                  <a:srgbClr val="4F81BD"/>
                </a:solidFill>
                <a:latin typeface="Tw Cen MT"/>
              </a:rPr>
              <a:t>R,</a:t>
            </a:r>
            <a:r>
              <a:rPr lang="en-US" sz="2400" b="0" strike="noStrike" spc="-1">
                <a:solidFill>
                  <a:srgbClr val="4F81BD"/>
                </a:solidFill>
                <a:latin typeface="Tw Cen MT"/>
              </a:rPr>
              <a:t> is defined as the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4F81BD"/>
                </a:solidFill>
                <a:latin typeface="Tw Cen MT"/>
              </a:rPr>
              <a:t>minimum spacing between two targets necessary to avoid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4F81BD"/>
                </a:solidFill>
                <a:latin typeface="Tw Cen MT"/>
              </a:rPr>
              <a:t>overlap between the echoes from the two targets.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147" name="CustomShape 3"/>
          <p:cNvSpPr/>
          <p:nvPr/>
        </p:nvSpPr>
        <p:spPr>
          <a:xfrm>
            <a:off x="-328320" y="4267080"/>
            <a:ext cx="3917880" cy="70020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For a pulse length of 1 ns,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the range resolution is 15 cm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148" name="Picture 2"/>
          <p:cNvPicPr/>
          <p:nvPr/>
        </p:nvPicPr>
        <p:blipFill>
          <a:blip r:embed="rId2"/>
          <a:stretch/>
        </p:blipFill>
        <p:spPr>
          <a:xfrm>
            <a:off x="380880" y="3200400"/>
            <a:ext cx="3428640" cy="496800"/>
          </a:xfrm>
          <a:prstGeom prst="rect">
            <a:avLst/>
          </a:prstGeom>
          <a:ln w="9360">
            <a:noFill/>
          </a:ln>
        </p:spPr>
      </p:pic>
      <p:pic>
        <p:nvPicPr>
          <p:cNvPr id="149" name="Picture 3"/>
          <p:cNvPicPr/>
          <p:nvPr/>
        </p:nvPicPr>
        <p:blipFill>
          <a:blip r:embed="rId3"/>
          <a:stretch/>
        </p:blipFill>
        <p:spPr>
          <a:xfrm>
            <a:off x="3244320" y="3959280"/>
            <a:ext cx="5823360" cy="274608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Azimuth Resolution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51" name="Picture 2"/>
          <p:cNvPicPr/>
          <p:nvPr/>
        </p:nvPicPr>
        <p:blipFill>
          <a:blip r:embed="rId2"/>
          <a:stretch/>
        </p:blipFill>
        <p:spPr>
          <a:xfrm>
            <a:off x="495360" y="2013480"/>
            <a:ext cx="8152920" cy="33962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612720" y="-7632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The Problem with Noise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304920" y="4876920"/>
            <a:ext cx="8534160" cy="252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For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threshold detection level 1 </a:t>
            </a: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indicated in Fig. 10-13, the radar will produce the presence of both targets, but it will also detect a </a:t>
            </a:r>
            <a:r>
              <a:rPr lang="en-US" sz="2000" b="1" i="1" strike="noStrike" spc="-1">
                <a:solidFill>
                  <a:srgbClr val="FF0000"/>
                </a:solidFill>
                <a:latin typeface="Tw Cen MT"/>
              </a:rPr>
              <a:t>false alarm</a:t>
            </a:r>
            <a:r>
              <a:rPr lang="en-US" sz="2000" b="1" i="1" strike="noStrike" spc="-1">
                <a:solidFill>
                  <a:srgbClr val="4F81BD"/>
                </a:solidFill>
                <a:latin typeface="Tw Cen MT"/>
              </a:rPr>
              <a:t>.  </a:t>
            </a: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The</a:t>
            </a:r>
            <a:r>
              <a:rPr lang="en-US" sz="2000" b="1" i="1" strike="noStrike" spc="-1">
                <a:solidFill>
                  <a:srgbClr val="4F81BD"/>
                </a:solidFill>
                <a:latin typeface="Tw Cen MT"/>
              </a:rPr>
              <a:t> </a:t>
            </a: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chance of this occurring is called the </a:t>
            </a:r>
            <a:r>
              <a:rPr lang="en-US" sz="2000" b="1" i="1" strike="noStrike" spc="-1">
                <a:solidFill>
                  <a:srgbClr val="FF0000"/>
                </a:solidFill>
                <a:latin typeface="Tw Cen MT"/>
              </a:rPr>
              <a:t>false-alarm probability</a:t>
            </a:r>
            <a:r>
              <a:rPr lang="en-US" sz="2000" b="1" i="1" strike="noStrike" spc="-1">
                <a:solidFill>
                  <a:srgbClr val="4F81BD"/>
                </a:solidFill>
                <a:latin typeface="Tw Cen MT"/>
              </a:rPr>
              <a:t>.  </a:t>
            </a: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On the other hand, if the threshold detection level is raised to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level 2</a:t>
            </a: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 to avoid the false alarm, the radar will not detect the presence of the first target.  A radar’s ability to detect the presence of a target is characterized by a </a:t>
            </a:r>
            <a:r>
              <a:rPr lang="en-US" sz="2000" b="1" i="1" strike="noStrike" spc="-1">
                <a:solidFill>
                  <a:srgbClr val="FF0000"/>
                </a:solidFill>
                <a:latin typeface="Tw Cen MT"/>
              </a:rPr>
              <a:t>detection probability</a:t>
            </a:r>
            <a:r>
              <a:rPr lang="en-US" sz="2000" b="1" i="1" strike="noStrike" spc="-1">
                <a:solidFill>
                  <a:srgbClr val="000000"/>
                </a:solidFill>
                <a:latin typeface="Tw Cen MT"/>
              </a:rPr>
              <a:t>.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154" name="Picture 2"/>
          <p:cNvPicPr/>
          <p:nvPr/>
        </p:nvPicPr>
        <p:blipFill>
          <a:blip r:embed="rId2"/>
          <a:stretch/>
        </p:blipFill>
        <p:spPr>
          <a:xfrm>
            <a:off x="495360" y="762120"/>
            <a:ext cx="8152920" cy="402840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3"/>
          <p:cNvPicPr/>
          <p:nvPr/>
        </p:nvPicPr>
        <p:blipFill>
          <a:blip r:embed="rId2"/>
          <a:stretch/>
        </p:blipFill>
        <p:spPr>
          <a:xfrm>
            <a:off x="2743200" y="1523880"/>
            <a:ext cx="6248160" cy="2234880"/>
          </a:xfrm>
          <a:prstGeom prst="rect">
            <a:avLst/>
          </a:prstGeom>
          <a:ln w="9360">
            <a:noFill/>
          </a:ln>
        </p:spPr>
      </p:pic>
      <p:sp>
        <p:nvSpPr>
          <p:cNvPr id="156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Maximum Detectable Range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57" name="CustomShape 2"/>
          <p:cNvSpPr/>
          <p:nvPr/>
        </p:nvSpPr>
        <p:spPr>
          <a:xfrm>
            <a:off x="0" y="3352680"/>
            <a:ext cx="6400440" cy="226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720">
              <a:lnSpc>
                <a:spcPct val="100000"/>
              </a:lnSpc>
              <a:buClr>
                <a:srgbClr val="4F81BD"/>
              </a:buClr>
              <a:buFont typeface="StarSymbol"/>
              <a:buAutoNum type="arabicPeriod"/>
            </a:pP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Through probability calculations, one can specify the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minimum signal-to-noise ratio</a:t>
            </a: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 </a:t>
            </a:r>
            <a:r>
              <a:rPr lang="en-US" sz="2000" b="0" i="1" strike="noStrike" spc="-1">
                <a:solidFill>
                  <a:srgbClr val="4F81BD"/>
                </a:solidFill>
                <a:latin typeface="Tw Cen MT"/>
              </a:rPr>
              <a:t>S</a:t>
            </a:r>
            <a:r>
              <a:rPr lang="en-US" sz="2000" b="0" strike="noStrike" spc="-1" baseline="-25000">
                <a:solidFill>
                  <a:srgbClr val="4F81BD"/>
                </a:solidFill>
                <a:latin typeface="Tw Cen MT"/>
              </a:rPr>
              <a:t>min</a:t>
            </a: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 required to assure a desired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probability of detection</a:t>
            </a: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.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4F81BD"/>
              </a:buClr>
              <a:buFont typeface="StarSymbol"/>
              <a:buAutoNum type="arabicPeriod"/>
            </a:pP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The corresponding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maximum detectable range </a:t>
            </a:r>
            <a:r>
              <a:rPr lang="en-US" sz="2000" b="0" strike="noStrike" spc="-1">
                <a:solidFill>
                  <a:srgbClr val="4F81BD"/>
                </a:solidFill>
                <a:latin typeface="Tw Cen MT"/>
              </a:rPr>
              <a:t>is: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58" name="CustomShape 3"/>
          <p:cNvSpPr/>
          <p:nvPr/>
        </p:nvSpPr>
        <p:spPr>
          <a:xfrm>
            <a:off x="380880" y="4572000"/>
            <a:ext cx="18432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4"/>
          <p:cNvSpPr/>
          <p:nvPr/>
        </p:nvSpPr>
        <p:spPr>
          <a:xfrm>
            <a:off x="4876920" y="5029200"/>
            <a:ext cx="4190760" cy="126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Symbol"/>
              </a:rPr>
              <a:t>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w Cen MT"/>
              </a:rPr>
              <a:t>t</a:t>
            </a:r>
            <a:r>
              <a:rPr lang="en-US" sz="1800" b="0" strike="noStrike" spc="-1">
                <a:solidFill>
                  <a:srgbClr val="000000"/>
                </a:solidFill>
                <a:latin typeface="Tw Cen MT"/>
              </a:rPr>
              <a:t> = radar cross section of target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Tw Cen MT"/>
              </a:rPr>
              <a:t>K</a:t>
            </a:r>
            <a:r>
              <a:rPr lang="en-US" sz="1800" b="0" strike="noStrike" spc="-1">
                <a:solidFill>
                  <a:srgbClr val="000000"/>
                </a:solidFill>
                <a:latin typeface="Tw Cen MT"/>
              </a:rPr>
              <a:t> =  Boltzmann’s constant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Tw Cen MT"/>
              </a:rPr>
              <a:t>T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Tw Cen MT"/>
              </a:rPr>
              <a:t>sys</a:t>
            </a:r>
            <a:r>
              <a:rPr lang="en-US" sz="1800" b="0" strike="noStrike" spc="-1">
                <a:solidFill>
                  <a:srgbClr val="000000"/>
                </a:solidFill>
                <a:latin typeface="Tw Cen MT"/>
              </a:rPr>
              <a:t> = system noise temperature of receiver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60" name="Picture 9"/>
          <p:cNvPicPr/>
          <p:nvPr/>
        </p:nvPicPr>
        <p:blipFill>
          <a:blip r:embed="rId3"/>
          <a:stretch/>
        </p:blipFill>
        <p:spPr>
          <a:xfrm>
            <a:off x="5486400" y="4724280"/>
            <a:ext cx="304560" cy="270720"/>
          </a:xfrm>
          <a:prstGeom prst="rect">
            <a:avLst/>
          </a:prstGeom>
          <a:ln>
            <a:noFill/>
          </a:ln>
        </p:spPr>
      </p:pic>
      <p:pic>
        <p:nvPicPr>
          <p:cNvPr id="161" name="Picture 4"/>
          <p:cNvPicPr/>
          <p:nvPr/>
        </p:nvPicPr>
        <p:blipFill>
          <a:blip r:embed="rId4"/>
          <a:stretch/>
        </p:blipFill>
        <p:spPr>
          <a:xfrm>
            <a:off x="609480" y="5148000"/>
            <a:ext cx="4005000" cy="10238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Doppler Effect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63" name="Picture 2"/>
          <p:cNvPicPr/>
          <p:nvPr/>
        </p:nvPicPr>
        <p:blipFill>
          <a:blip r:embed="rId2"/>
          <a:stretch/>
        </p:blipFill>
        <p:spPr>
          <a:xfrm>
            <a:off x="4194720" y="109080"/>
            <a:ext cx="4339080" cy="665748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Doppler Radar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65" name="CustomShape 2"/>
          <p:cNvSpPr/>
          <p:nvPr/>
        </p:nvSpPr>
        <p:spPr>
          <a:xfrm>
            <a:off x="762120" y="5486400"/>
            <a:ext cx="1218960" cy="118764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w Cen MT"/>
              </a:rPr>
              <a:t>Frequency of received signal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66" name="CustomShape 3"/>
          <p:cNvSpPr/>
          <p:nvPr/>
        </p:nvSpPr>
        <p:spPr>
          <a:xfrm>
            <a:off x="2209680" y="5486400"/>
            <a:ext cx="1447560" cy="118692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w Cen MT"/>
              </a:rPr>
              <a:t>Frequency of transmitted signal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67" name="CustomShape 4"/>
          <p:cNvSpPr/>
          <p:nvPr/>
        </p:nvSpPr>
        <p:spPr>
          <a:xfrm>
            <a:off x="4343400" y="5181480"/>
            <a:ext cx="1828440" cy="91260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w Cen MT"/>
              </a:rPr>
              <a:t>Doppler frequency shift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68" name="CustomShape 5"/>
          <p:cNvSpPr/>
          <p:nvPr/>
        </p:nvSpPr>
        <p:spPr>
          <a:xfrm rot="5400000" flipH="1" flipV="1">
            <a:off x="1637280" y="5218920"/>
            <a:ext cx="380520" cy="1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9" name="CustomShape 6"/>
          <p:cNvSpPr/>
          <p:nvPr/>
        </p:nvSpPr>
        <p:spPr>
          <a:xfrm rot="5400000" flipH="1" flipV="1">
            <a:off x="2514240" y="5181480"/>
            <a:ext cx="304560" cy="1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70" name="CustomShape 7"/>
          <p:cNvSpPr/>
          <p:nvPr/>
        </p:nvSpPr>
        <p:spPr>
          <a:xfrm rot="10800000">
            <a:off x="4267080" y="5257800"/>
            <a:ext cx="685440" cy="304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171" name="Picture 2"/>
          <p:cNvPicPr/>
          <p:nvPr/>
        </p:nvPicPr>
        <p:blipFill>
          <a:blip r:embed="rId2"/>
          <a:stretch/>
        </p:blipFill>
        <p:spPr>
          <a:xfrm>
            <a:off x="495360" y="1755720"/>
            <a:ext cx="8152920" cy="2355840"/>
          </a:xfrm>
          <a:prstGeom prst="rect">
            <a:avLst/>
          </a:prstGeom>
          <a:ln w="9360">
            <a:noFill/>
          </a:ln>
        </p:spPr>
      </p:pic>
      <p:pic>
        <p:nvPicPr>
          <p:cNvPr id="172" name="Picture 3"/>
          <p:cNvPicPr/>
          <p:nvPr/>
        </p:nvPicPr>
        <p:blipFill>
          <a:blip r:embed="rId3"/>
          <a:stretch/>
        </p:blipFill>
        <p:spPr>
          <a:xfrm>
            <a:off x="1605240" y="4572000"/>
            <a:ext cx="1975680" cy="4208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0" y="228600"/>
            <a:ext cx="457164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Doppler Frequency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74" name="Picture 2"/>
          <p:cNvPicPr/>
          <p:nvPr/>
        </p:nvPicPr>
        <p:blipFill>
          <a:blip r:embed="rId2"/>
          <a:stretch/>
        </p:blipFill>
        <p:spPr>
          <a:xfrm>
            <a:off x="304920" y="3200400"/>
            <a:ext cx="3276360" cy="807480"/>
          </a:xfrm>
          <a:prstGeom prst="rect">
            <a:avLst/>
          </a:prstGeom>
          <a:ln w="9360">
            <a:noFill/>
          </a:ln>
        </p:spPr>
      </p:pic>
      <p:pic>
        <p:nvPicPr>
          <p:cNvPr id="175" name="Picture 3"/>
          <p:cNvPicPr/>
          <p:nvPr/>
        </p:nvPicPr>
        <p:blipFill>
          <a:blip r:embed="rId3"/>
          <a:stretch/>
        </p:blipFill>
        <p:spPr>
          <a:xfrm>
            <a:off x="4456800" y="226800"/>
            <a:ext cx="4686840" cy="6554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228600" y="228600"/>
            <a:ext cx="434304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Monopulse Radar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77" name="CustomShape 2"/>
          <p:cNvSpPr/>
          <p:nvPr/>
        </p:nvSpPr>
        <p:spPr>
          <a:xfrm>
            <a:off x="76320" y="1676520"/>
            <a:ext cx="4647960" cy="338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4F81BD"/>
                </a:solidFill>
                <a:latin typeface="Tw Cen MT"/>
              </a:rPr>
              <a:t>On the basis of information extracted from the echo due to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4F81BD"/>
                </a:solidFill>
                <a:latin typeface="Tw Cen MT"/>
              </a:rPr>
              <a:t>a single pulse, a </a:t>
            </a:r>
            <a:r>
              <a:rPr lang="en-US" sz="2400" b="1" i="1" strike="noStrike" spc="-1">
                <a:solidFill>
                  <a:srgbClr val="FF0000"/>
                </a:solidFill>
                <a:latin typeface="Tw Cen MT"/>
              </a:rPr>
              <a:t>monopulse radar can track the direction </a:t>
            </a:r>
            <a:r>
              <a:rPr lang="en-US" sz="2400" b="0" strike="noStrike" spc="-1">
                <a:solidFill>
                  <a:srgbClr val="4F81BD"/>
                </a:solidFill>
                <a:latin typeface="Tw Cen MT"/>
              </a:rPr>
              <a:t>of a target with an angular accuracy equal to a fraction of its antenna beamwidth.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178" name="CustomShape 3"/>
          <p:cNvSpPr/>
          <p:nvPr/>
        </p:nvSpPr>
        <p:spPr>
          <a:xfrm>
            <a:off x="228600" y="4572000"/>
            <a:ext cx="4876560" cy="130932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The phasing network is used to combine the backscattered signal in various ways so as to enhance vertical and horizontal resolutions.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179" name="Picture 2"/>
          <p:cNvPicPr/>
          <p:nvPr/>
        </p:nvPicPr>
        <p:blipFill>
          <a:blip r:embed="rId2"/>
          <a:stretch/>
        </p:blipFill>
        <p:spPr>
          <a:xfrm>
            <a:off x="5257800" y="457200"/>
            <a:ext cx="3849480" cy="630720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Overview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02" name="Content Placeholder 3"/>
          <p:cNvPicPr/>
          <p:nvPr/>
        </p:nvPicPr>
        <p:blipFill>
          <a:blip r:embed="rId2"/>
          <a:srcRect t="-28643" b="-28643"/>
          <a:stretch/>
        </p:blipFill>
        <p:spPr>
          <a:xfrm>
            <a:off x="149760" y="1143000"/>
            <a:ext cx="8988120" cy="4956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Monopulse Basic Concept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81" name="Picture 2"/>
          <p:cNvPicPr/>
          <p:nvPr/>
        </p:nvPicPr>
        <p:blipFill>
          <a:blip r:embed="rId2"/>
          <a:stretch/>
        </p:blipFill>
        <p:spPr>
          <a:xfrm>
            <a:off x="190440" y="1743120"/>
            <a:ext cx="8762760" cy="358560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Summary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83" name="Picture 2"/>
          <p:cNvPicPr/>
          <p:nvPr/>
        </p:nvPicPr>
        <p:blipFill>
          <a:blip r:embed="rId2"/>
          <a:stretch/>
        </p:blipFill>
        <p:spPr>
          <a:xfrm>
            <a:off x="12600" y="1639800"/>
            <a:ext cx="9118080" cy="480240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Geosynchronous Satellites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270720" y="5943600"/>
            <a:ext cx="2527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w Cen MT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533520" y="1752480"/>
            <a:ext cx="4190760" cy="131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To remain in sync with Earth’s rotation, a satellite has to be at an orbital altitude of 35,786 km above the Earth’s equator. 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06" name="CustomShape 4"/>
          <p:cNvSpPr/>
          <p:nvPr/>
        </p:nvSpPr>
        <p:spPr>
          <a:xfrm>
            <a:off x="685800" y="4724280"/>
            <a:ext cx="4571640" cy="131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Three geosynchronous satellites are sufficient to cover the entire globe (up to 81◦ of latitude on either side of the equator).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107" name="Picture 2"/>
          <p:cNvPicPr/>
          <p:nvPr/>
        </p:nvPicPr>
        <p:blipFill>
          <a:blip r:embed="rId2"/>
          <a:stretch/>
        </p:blipFill>
        <p:spPr>
          <a:xfrm>
            <a:off x="5787360" y="1066680"/>
            <a:ext cx="3070800" cy="56383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12720" y="7632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Geosynchronous Orbit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26280" y="4419720"/>
            <a:ext cx="2546280" cy="66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Gravitational force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latin typeface="Tw Cen MT"/>
              </a:rPr>
              <a:t>   </a:t>
            </a:r>
            <a:r>
              <a:rPr lang="en-US" sz="1800" b="0" strike="noStrike" spc="-1">
                <a:solidFill>
                  <a:srgbClr val="000000"/>
                </a:solidFill>
                <a:latin typeface="Tw Cen MT"/>
              </a:rPr>
              <a:t>(attractive)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10" name="CustomShape 3"/>
          <p:cNvSpPr/>
          <p:nvPr/>
        </p:nvSpPr>
        <p:spPr>
          <a:xfrm>
            <a:off x="228600" y="5181480"/>
            <a:ext cx="2072880" cy="97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Centrifugal force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latin typeface="Tw Cen MT"/>
              </a:rPr>
              <a:t>   </a:t>
            </a:r>
            <a:r>
              <a:rPr lang="en-US" sz="1800" b="0" strike="noStrike" spc="-1">
                <a:solidFill>
                  <a:srgbClr val="000000"/>
                </a:solidFill>
                <a:latin typeface="Tw Cen MT"/>
              </a:rPr>
              <a:t>(repulsive)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11" name="CustomShape 4"/>
          <p:cNvSpPr/>
          <p:nvPr/>
        </p:nvSpPr>
        <p:spPr>
          <a:xfrm>
            <a:off x="152280" y="6019920"/>
            <a:ext cx="19047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latin typeface="Tw Cen MT"/>
              </a:rPr>
              <a:t>Equating them leads to: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12" name="CustomShape 5"/>
          <p:cNvSpPr/>
          <p:nvPr/>
        </p:nvSpPr>
        <p:spPr>
          <a:xfrm>
            <a:off x="5497920" y="5105520"/>
            <a:ext cx="2527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Tw Cen MT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13" name="CustomShape 6"/>
          <p:cNvSpPr/>
          <p:nvPr/>
        </p:nvSpPr>
        <p:spPr>
          <a:xfrm>
            <a:off x="4648320" y="4343400"/>
            <a:ext cx="4495320" cy="191916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Setting </a:t>
            </a:r>
            <a:r>
              <a:rPr lang="en-US" sz="2000" b="0" i="1" strike="noStrike" spc="-1">
                <a:solidFill>
                  <a:srgbClr val="000000"/>
                </a:solidFill>
                <a:latin typeface="Tw Cen MT"/>
              </a:rPr>
              <a:t>T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 = 23 hours, 56 minutes, and 4.1 seconds, and subtracting 6,378 km for Earth’s mean radius at the equator gives an altitude of </a:t>
            </a:r>
            <a:r>
              <a:rPr lang="en-US" sz="2000" b="0" i="1" strike="noStrike" spc="-1">
                <a:solidFill>
                  <a:srgbClr val="000000"/>
                </a:solidFill>
                <a:latin typeface="Tw Cen MT"/>
              </a:rPr>
              <a:t>h 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= 35, 786 km above Earth’s surface.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114" name="Picture 2"/>
          <p:cNvPicPr/>
          <p:nvPr/>
        </p:nvPicPr>
        <p:blipFill>
          <a:blip r:embed="rId3"/>
          <a:stretch/>
        </p:blipFill>
        <p:spPr>
          <a:xfrm>
            <a:off x="76320" y="1000080"/>
            <a:ext cx="8991360" cy="3114360"/>
          </a:xfrm>
          <a:prstGeom prst="rect">
            <a:avLst/>
          </a:prstGeom>
          <a:ln w="9360">
            <a:noFill/>
          </a:ln>
        </p:spPr>
      </p:pic>
      <p:pic>
        <p:nvPicPr>
          <p:cNvPr id="115" name="Picture 3"/>
          <p:cNvPicPr/>
          <p:nvPr/>
        </p:nvPicPr>
        <p:blipFill>
          <a:blip r:embed="rId4"/>
          <a:stretch/>
        </p:blipFill>
        <p:spPr>
          <a:xfrm>
            <a:off x="2310120" y="4282920"/>
            <a:ext cx="2261520" cy="1361880"/>
          </a:xfrm>
          <a:prstGeom prst="rect">
            <a:avLst/>
          </a:prstGeom>
          <a:ln w="9360">
            <a:noFill/>
          </a:ln>
        </p:spPr>
      </p:pic>
      <p:pic>
        <p:nvPicPr>
          <p:cNvPr id="116" name="Picture 4"/>
          <p:cNvPicPr/>
          <p:nvPr/>
        </p:nvPicPr>
        <p:blipFill>
          <a:blip r:embed="rId5"/>
          <a:stretch/>
        </p:blipFill>
        <p:spPr>
          <a:xfrm>
            <a:off x="2362320" y="5936400"/>
            <a:ext cx="1980720" cy="7232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Frequency Bands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18" name="Picture 2"/>
          <p:cNvPicPr/>
          <p:nvPr/>
        </p:nvPicPr>
        <p:blipFill>
          <a:blip r:embed="rId2"/>
          <a:stretch/>
        </p:blipFill>
        <p:spPr>
          <a:xfrm>
            <a:off x="1658160" y="1600200"/>
            <a:ext cx="5827320" cy="51051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Duplexers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152280" y="1905120"/>
            <a:ext cx="3352320" cy="496836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A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duplexer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 is used to separate the path of the received signal from that of the transmitted signal, thereby making it possible to connect a single antenna to the transmitter and receiver simultaneously.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A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ferrite circulator 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 is an example of a duplexer; its ferrite material allows waves to travel in only the clockwise direction.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121" name="Picture 2"/>
          <p:cNvPicPr/>
          <p:nvPr/>
        </p:nvPicPr>
        <p:blipFill>
          <a:blip r:embed="rId2"/>
          <a:stretch/>
        </p:blipFill>
        <p:spPr>
          <a:xfrm>
            <a:off x="3733920" y="1678320"/>
            <a:ext cx="5274720" cy="350136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2"/>
          <p:cNvPicPr/>
          <p:nvPr/>
        </p:nvPicPr>
        <p:blipFill>
          <a:blip r:embed="rId2"/>
          <a:stretch/>
        </p:blipFill>
        <p:spPr>
          <a:xfrm>
            <a:off x="2663280" y="1828800"/>
            <a:ext cx="6480360" cy="4597920"/>
          </a:xfrm>
          <a:prstGeom prst="rect">
            <a:avLst/>
          </a:prstGeom>
          <a:ln w="9360">
            <a:noFill/>
          </a:ln>
        </p:spPr>
      </p:pic>
      <p:sp>
        <p:nvSpPr>
          <p:cNvPr id="123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Transponder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76320" y="1752480"/>
            <a:ext cx="2590560" cy="679788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A transponder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receives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 an incoming signal (or many signals each occupying a certain bandwidth),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amplifies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 it,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changes its carrier frequency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, divides the spectrum into channels,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amplifies 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each channel with a high power amplifier,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combines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 all channels and then 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transmits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 the full spectrum to the intended destination.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25" name="CustomShape 3"/>
          <p:cNvSpPr/>
          <p:nvPr/>
        </p:nvSpPr>
        <p:spPr>
          <a:xfrm>
            <a:off x="0" y="6477120"/>
            <a:ext cx="899136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latin typeface="Tw Cen MT"/>
              </a:rPr>
              <a:t>In this example, available bandwidth is 432 MHz, which can accommodate 75-100 TV Channels 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4"/>
          <p:cNvPicPr/>
          <p:nvPr/>
        </p:nvPicPr>
        <p:blipFill>
          <a:blip r:embed="rId2"/>
          <a:stretch/>
        </p:blipFill>
        <p:spPr>
          <a:xfrm>
            <a:off x="4295520" y="1606320"/>
            <a:ext cx="4848120" cy="4717800"/>
          </a:xfrm>
          <a:prstGeom prst="rect">
            <a:avLst/>
          </a:prstGeom>
          <a:ln w="9360">
            <a:noFill/>
          </a:ln>
        </p:spPr>
      </p:pic>
      <p:pic>
        <p:nvPicPr>
          <p:cNvPr id="127" name="Picture 2"/>
          <p:cNvPicPr/>
          <p:nvPr/>
        </p:nvPicPr>
        <p:blipFill>
          <a:blip r:embed="rId3"/>
          <a:stretch/>
        </p:blipFill>
        <p:spPr>
          <a:xfrm>
            <a:off x="457200" y="1564560"/>
            <a:ext cx="4800240" cy="851400"/>
          </a:xfrm>
          <a:prstGeom prst="rect">
            <a:avLst/>
          </a:prstGeom>
          <a:ln w="9360">
            <a:noFill/>
          </a:ln>
        </p:spPr>
      </p:pic>
      <p:sp>
        <p:nvSpPr>
          <p:cNvPr id="128" name="TextShape 1"/>
          <p:cNvSpPr txBox="1"/>
          <p:nvPr/>
        </p:nvSpPr>
        <p:spPr>
          <a:xfrm>
            <a:off x="304920" y="228600"/>
            <a:ext cx="86101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Communication-Link Power Budget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0" y="4343400"/>
            <a:ext cx="4266720" cy="161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The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 </a:t>
            </a:r>
            <a:r>
              <a:rPr lang="en-US" sz="2000" b="1" i="1" strike="noStrike" spc="-1">
                <a:solidFill>
                  <a:srgbClr val="FF0000"/>
                </a:solidFill>
                <a:latin typeface="Tw Cen MT"/>
              </a:rPr>
              <a:t>signal-to-noise ratio</a:t>
            </a: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 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is defined as the ratio of the signal power to the noise power at the input of an equivalent noise-free receiver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0" y="2690280"/>
            <a:ext cx="1904760" cy="1919160"/>
          </a:xfrm>
          <a:prstGeom prst="rect">
            <a:avLst/>
          </a:prstGeom>
          <a:ln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input power 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at the receiver with atmospheric losses taken into account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31" name="CustomShape 4"/>
          <p:cNvSpPr/>
          <p:nvPr/>
        </p:nvSpPr>
        <p:spPr>
          <a:xfrm rot="5400000" flipH="1" flipV="1">
            <a:off x="532800" y="2362320"/>
            <a:ext cx="304560" cy="1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32" name="CustomShape 5"/>
          <p:cNvSpPr/>
          <p:nvPr/>
        </p:nvSpPr>
        <p:spPr>
          <a:xfrm>
            <a:off x="1981080" y="2690280"/>
            <a:ext cx="1980720" cy="1919160"/>
          </a:xfrm>
          <a:prstGeom prst="rect">
            <a:avLst/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one-way </a:t>
            </a:r>
            <a:r>
              <a:rPr lang="en-US" sz="2000" b="1" i="1" strike="noStrike" spc="-1">
                <a:solidFill>
                  <a:srgbClr val="FF0000"/>
                </a:solidFill>
                <a:latin typeface="Tw Cen MT"/>
              </a:rPr>
              <a:t>transmissivity</a:t>
            </a:r>
            <a:r>
              <a:rPr lang="en-US" sz="2000" b="1" i="1" strike="noStrike" spc="-1">
                <a:solidFill>
                  <a:srgbClr val="000000"/>
                </a:solidFill>
                <a:latin typeface="Tw Cen MT"/>
              </a:rPr>
              <a:t> </a:t>
            </a:r>
            <a:r>
              <a:rPr lang="en-US" sz="2000" b="0" strike="noStrike" spc="-1">
                <a:solidFill>
                  <a:srgbClr val="000000"/>
                </a:solidFill>
                <a:latin typeface="Tw Cen MT"/>
              </a:rPr>
              <a:t>of the atmosphere at </a:t>
            </a:r>
            <a:r>
              <a:rPr lang="en-US" sz="2000" b="1" i="1" strike="noStrike" spc="-1">
                <a:solidFill>
                  <a:srgbClr val="FF0000"/>
                </a:solidFill>
                <a:latin typeface="Tw Cen MT"/>
              </a:rPr>
              <a:t>zenith angle </a:t>
            </a:r>
            <a:r>
              <a:rPr lang="en-US" sz="2000" b="1" i="1" strike="noStrike" spc="-1">
                <a:solidFill>
                  <a:srgbClr val="000000"/>
                </a:solidFill>
                <a:latin typeface="Tw Cen MT"/>
              </a:rPr>
              <a:t>θ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33" name="CustomShape 6"/>
          <p:cNvSpPr/>
          <p:nvPr/>
        </p:nvSpPr>
        <p:spPr>
          <a:xfrm rot="5400000" flipH="1" flipV="1">
            <a:off x="2590200" y="2362320"/>
            <a:ext cx="304560" cy="1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134" name="Picture 3"/>
          <p:cNvPicPr/>
          <p:nvPr/>
        </p:nvPicPr>
        <p:blipFill>
          <a:blip r:embed="rId4"/>
          <a:stretch/>
        </p:blipFill>
        <p:spPr>
          <a:xfrm>
            <a:off x="228600" y="5715000"/>
            <a:ext cx="3948480" cy="81828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1F497D"/>
                </a:solidFill>
                <a:latin typeface="Tw Cen MT"/>
              </a:rPr>
              <a:t>Antenna Beams</a:t>
            </a:r>
            <a:endParaRPr lang="en-US" sz="4400" b="0" strike="noStrike" spc="-1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7200" y="2438280"/>
            <a:ext cx="3733560" cy="1309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>
                <a:solidFill>
                  <a:srgbClr val="FF0000"/>
                </a:solidFill>
                <a:latin typeface="Tw Cen MT"/>
              </a:rPr>
              <a:t>Antenna feed arrays are used to shape the satellite antenna beam to suit the intended coverage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137" name="Picture 2"/>
          <p:cNvPicPr/>
          <p:nvPr/>
        </p:nvPicPr>
        <p:blipFill>
          <a:blip r:embed="rId2"/>
          <a:stretch/>
        </p:blipFill>
        <p:spPr>
          <a:xfrm>
            <a:off x="4313880" y="152280"/>
            <a:ext cx="4168800" cy="66290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16730</TotalTime>
  <Words>685</Words>
  <Application>Microsoft Macintosh PowerPoint</Application>
  <PresentationFormat>On-screen Show (4:3)</PresentationFormat>
  <Paragraphs>65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215: Introduction to Circuits</dc:title>
  <dc:subject/>
  <dc:creator>jphilli</dc:creator>
  <dc:description/>
  <cp:lastModifiedBy>fgjhgfjfgh</cp:lastModifiedBy>
  <cp:revision>86</cp:revision>
  <dcterms:created xsi:type="dcterms:W3CDTF">2010-03-29T20:19:06Z</dcterms:created>
  <dcterms:modified xsi:type="dcterms:W3CDTF">2019-04-01T18:02:58Z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21</vt:i4>
  </property>
</Properties>
</file>