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notesSlides/_rels/notesSlide57.xml.rels" ContentType="application/vnd.openxmlformats-package.relationships+xml"/>
  <Override PartName="/ppt/notesSlides/_rels/notesSlide54.xml.rels" ContentType="application/vnd.openxmlformats-package.relationships+xml"/>
  <Override PartName="/ppt/notesSlides/_rels/notesSlide34.xml.rels" ContentType="application/vnd.openxmlformats-package.relationships+xml"/>
  <Override PartName="/ppt/notesSlides/_rels/notesSlide7.xml.rels" ContentType="application/vnd.openxmlformats-package.relationships+xml"/>
  <Override PartName="/ppt/notesSlides/_rels/notesSlide22.xml.rels" ContentType="application/vnd.openxmlformats-package.relationships+xml"/>
  <Override PartName="/ppt/notesSlides/notesSlide54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2.xml" ContentType="application/vnd.openxmlformats-officedocument.presentationml.notesSlide+xml"/>
  <Override PartName="/ppt/media/image261.png" ContentType="image/png"/>
  <Override PartName="/ppt/media/image258.png" ContentType="image/png"/>
  <Override PartName="/ppt/media/image255.png" ContentType="image/png"/>
  <Override PartName="/ppt/media/image252.png" ContentType="image/png"/>
  <Override PartName="/ppt/media/image251.png" ContentType="image/png"/>
  <Override PartName="/ppt/media/image250.png" ContentType="image/png"/>
  <Override PartName="/ppt/media/image245.tif" ContentType="image/tiff"/>
  <Override PartName="/ppt/media/image241.png" ContentType="image/png"/>
  <Override PartName="/ppt/media/image240.png" ContentType="image/png"/>
  <Override PartName="/ppt/media/image237.png" ContentType="image/png"/>
  <Override PartName="/ppt/media/image231.tif" ContentType="image/tiff"/>
  <Override PartName="/ppt/media/image230.tif" ContentType="image/tiff"/>
  <Override PartName="/ppt/media/image229.png" ContentType="image/png"/>
  <Override PartName="/ppt/media/image222.png" ContentType="image/png"/>
  <Override PartName="/ppt/media/image221.png" ContentType="image/png"/>
  <Override PartName="/ppt/media/image216.tif" ContentType="image/tiff"/>
  <Override PartName="/ppt/media/image212.png" ContentType="image/png"/>
  <Override PartName="/ppt/media/image211.png" ContentType="image/png"/>
  <Override PartName="/ppt/media/image210.png" ContentType="image/png"/>
  <Override PartName="/ppt/media/image201.png" ContentType="image/png"/>
  <Override PartName="/ppt/media/image247.png" ContentType="image/png"/>
  <Override PartName="/ppt/media/image195.png" ContentType="image/png"/>
  <Override PartName="/ppt/media/image193.png" ContentType="image/png"/>
  <Override PartName="/ppt/media/image244.png" ContentType="image/png"/>
  <Override PartName="/ppt/media/image192.png" ContentType="image/png"/>
  <Override PartName="/ppt/media/image243.png" ContentType="image/png"/>
  <Override PartName="/ppt/media/image191.png" ContentType="image/png"/>
  <Override PartName="/ppt/media/image242.png" ContentType="image/png"/>
  <Override PartName="/ppt/media/image190.png" ContentType="image/png"/>
  <Override PartName="/ppt/media/image188.png" ContentType="image/png"/>
  <Override PartName="/ppt/media/image239.png" ContentType="image/png"/>
  <Override PartName="/ppt/media/image187.png" ContentType="image/png"/>
  <Override PartName="/ppt/media/image238.png" ContentType="image/png"/>
  <Override PartName="/ppt/media/image186.png" ContentType="image/png"/>
  <Override PartName="/ppt/media/image185.tif" ContentType="image/tiff"/>
  <Override PartName="/ppt/media/image184.tif" ContentType="image/tiff"/>
  <Override PartName="/ppt/media/image234.png" ContentType="image/png"/>
  <Override PartName="/ppt/media/image182.png" ContentType="image/png"/>
  <Override PartName="/ppt/media/image233.png" ContentType="image/png"/>
  <Override PartName="/ppt/media/image181.png" ContentType="image/png"/>
  <Override PartName="/ppt/media/image232.png" ContentType="image/png"/>
  <Override PartName="/ppt/media/image180.png" ContentType="image/png"/>
  <Override PartName="/ppt/media/image177.tif" ContentType="image/tiff"/>
  <Override PartName="/ppt/media/image228.png" ContentType="image/png"/>
  <Override PartName="/ppt/media/image176.png" ContentType="image/png"/>
  <Override PartName="/ppt/media/image227.png" ContentType="image/png"/>
  <Override PartName="/ppt/media/image175.png" ContentType="image/png"/>
  <Override PartName="/ppt/media/image226.png" ContentType="image/png"/>
  <Override PartName="/ppt/media/image174.png" ContentType="image/png"/>
  <Override PartName="/ppt/media/image225.png" ContentType="image/png"/>
  <Override PartName="/ppt/media/image173.png" ContentType="image/png"/>
  <Override PartName="/ppt/media/image224.png" ContentType="image/png"/>
  <Override PartName="/ppt/media/image172.png" ContentType="image/png"/>
  <Override PartName="/ppt/media/image223.png" ContentType="image/png"/>
  <Override PartName="/ppt/media/image171.png" ContentType="image/png"/>
  <Override PartName="/ppt/media/image170.tif" ContentType="image/tiff"/>
  <Override PartName="/ppt/media/image260.png" ContentType="image/png"/>
  <Override PartName="/ppt/media/image169.tif" ContentType="image/tiff"/>
  <Override PartName="/ppt/media/image219.png" ContentType="image/png"/>
  <Override PartName="/ppt/media/image167.png" ContentType="image/png"/>
  <Override PartName="/ppt/media/image74.png" ContentType="image/png"/>
  <Override PartName="/ppt/media/image73.png" ContentType="image/png"/>
  <Override PartName="/ppt/media/image72.png" ContentType="image/png"/>
  <Override PartName="/ppt/media/image71.png" ContentType="image/png"/>
  <Override PartName="/ppt/media/image168.png" ContentType="image/png"/>
  <Override PartName="/ppt/media/image70.png" ContentType="image/png"/>
  <Override PartName="/ppt/media/image54.png" ContentType="image/png"/>
  <Override PartName="/ppt/media/image78.png" ContentType="image/png"/>
  <Override PartName="/ppt/media/image53.png" ContentType="image/png"/>
  <Override PartName="/ppt/media/image77.png" ContentType="image/png"/>
  <Override PartName="/ppt/media/image160.tif" ContentType="image/tiff"/>
  <Override PartName="/ppt/media/image52.png" ContentType="image/png"/>
  <Override PartName="/ppt/media/image76.png" ContentType="image/png"/>
  <Override PartName="/ppt/media/image75.png" ContentType="image/png"/>
  <Override PartName="/ppt/media/image50.png" ContentType="image/png"/>
  <Override PartName="/ppt/media/image49.png" ContentType="image/png"/>
  <Override PartName="/ppt/media/image158.png" ContentType="image/png"/>
  <Override PartName="/ppt/media/image236.png" ContentType="image/png"/>
  <Override PartName="/ppt/media/image47.tif" ContentType="image/tiff"/>
  <Override PartName="/ppt/media/image235.png" ContentType="image/png"/>
  <Override PartName="/ppt/media/image183.png" ContentType="image/png"/>
  <Override PartName="/ppt/media/image46.tif" ContentType="image/tiff"/>
  <Override PartName="/ppt/media/image44.png" ContentType="image/png"/>
  <Override PartName="/ppt/media/image205.png" ContentType="image/png"/>
  <Override PartName="/ppt/media/image153.png" ContentType="image/png"/>
  <Override PartName="/ppt/media/image43.png" ContentType="image/png"/>
  <Override PartName="/ppt/media/image204.png" ContentType="image/png"/>
  <Override PartName="/ppt/media/image152.png" ContentType="image/png"/>
  <Override PartName="/ppt/media/image42.png" ContentType="image/png"/>
  <Override PartName="/ppt/media/image203.png" ContentType="image/png"/>
  <Override PartName="/ppt/media/image151.png" ContentType="image/png"/>
  <Override PartName="/ppt/media/image202.png" ContentType="image/png"/>
  <Override PartName="/ppt/media/image150.png" ContentType="image/png"/>
  <Override PartName="/ppt/media/image65.png" ContentType="image/png"/>
  <Override PartName="/ppt/media/image16.png" ContentType="image/png"/>
  <Override PartName="/ppt/media/image125.png" ContentType="image/png"/>
  <Override PartName="/ppt/media/image39.png" ContentType="image/png"/>
  <Override PartName="/ppt/media/image14.png" ContentType="image/png"/>
  <Override PartName="/ppt/media/image123.png" ContentType="image/png"/>
  <Override PartName="/ppt/media/image38.png" ContentType="image/png"/>
  <Override PartName="/ppt/media/image147.png" ContentType="image/png"/>
  <Override PartName="/ppt/media/image13.png" ContentType="image/png"/>
  <Override PartName="/ppt/media/image122.png" ContentType="image/png"/>
  <Override PartName="/ppt/media/image15.png" ContentType="image/png"/>
  <Override PartName="/ppt/media/image124.png" ContentType="image/png"/>
  <Override PartName="/ppt/media/image37.png" ContentType="image/png"/>
  <Override PartName="/ppt/media/image200.png" ContentType="image/png"/>
  <Override PartName="/ppt/media/image11.tif" ContentType="image/tiff"/>
  <Override PartName="/ppt/media/image146.png" ContentType="image/png"/>
  <Override PartName="/ppt/media/image12.png" ContentType="image/png"/>
  <Override PartName="/ppt/media/image121.png" ContentType="image/png"/>
  <Override PartName="/ppt/media/image17.png" ContentType="image/png"/>
  <Override PartName="/ppt/media/image126.png" ContentType="image/png"/>
  <Override PartName="/ppt/media/image18.png" ContentType="image/png"/>
  <Override PartName="/ppt/media/image253.png" ContentType="image/png"/>
  <Override PartName="/ppt/media/image2.tif" ContentType="image/tiff"/>
  <Override PartName="/ppt/media/image101.tif" ContentType="image/tiff"/>
  <Override PartName="/ppt/media/image127.png" ContentType="image/png"/>
  <Override PartName="/ppt/media/image19.png" ContentType="image/png"/>
  <Override PartName="/ppt/media/image254.png" ContentType="image/png"/>
  <Override PartName="/ppt/media/image3.tif" ContentType="image/tiff"/>
  <Override PartName="/ppt/media/image84.tif" ContentType="image/tiff"/>
  <Override PartName="/ppt/media/image45.png" ContentType="image/png"/>
  <Override PartName="/ppt/media/image206.png" ContentType="image/png"/>
  <Override PartName="/ppt/media/image154.png" ContentType="image/png"/>
  <Override PartName="/ppt/media/image130.png" ContentType="image/png"/>
  <Override PartName="/ppt/media/image22.png" ContentType="image/png"/>
  <Override PartName="/ppt/media/image131.png" ContentType="image/png"/>
  <Override PartName="/ppt/media/image48.png" ContentType="image/png"/>
  <Override PartName="/ppt/media/image209.png" ContentType="image/png"/>
  <Override PartName="/ppt/media/image157.png" ContentType="image/png"/>
  <Override PartName="/ppt/media/image23.png" ContentType="image/png"/>
  <Override PartName="/ppt/media/image27.png" ContentType="image/png"/>
  <Override PartName="/ppt/media/image92.tif" ContentType="image/tiff"/>
  <Override PartName="/ppt/media/image136.png" ContentType="image/png"/>
  <Override PartName="/ppt/media/image28.png" ContentType="image/png"/>
  <Override PartName="/ppt/media/image93.tif" ContentType="image/tiff"/>
  <Override PartName="/ppt/media/image137.png" ContentType="image/png"/>
  <Override PartName="/ppt/media/image29.png" ContentType="image/png"/>
  <Override PartName="/ppt/media/image94.tif" ContentType="image/tiff"/>
  <Override PartName="/ppt/media/image112.tif" ContentType="image/tiff"/>
  <Override PartName="/ppt/media/image40.png" ContentType="image/png"/>
  <Override PartName="/ppt/media/image138.png" ContentType="image/png"/>
  <Override PartName="/ppt/media/image55.png" ContentType="image/png"/>
  <Override PartName="/ppt/media/image164.png" ContentType="image/png"/>
  <Override PartName="/ppt/media/image128.png" ContentType="image/png"/>
  <Override PartName="/ppt/media/image30.png" ContentType="image/png"/>
  <Override PartName="/ppt/media/image56.png" ContentType="image/png"/>
  <Override PartName="/ppt/media/image217.png" ContentType="image/png"/>
  <Override PartName="/ppt/media/image165.png" ContentType="image/png"/>
  <Override PartName="/ppt/media/image31.png" ContentType="image/png"/>
  <Override PartName="/ppt/media/image140.png" ContentType="image/png"/>
  <Override PartName="/ppt/media/image59.png" ContentType="image/png"/>
  <Override PartName="/ppt/media/image34.png" ContentType="image/png"/>
  <Override PartName="/ppt/media/image60.tif" ContentType="image/tiff"/>
  <Override PartName="/ppt/media/image67.png" ContentType="image/png"/>
  <Override PartName="/ppt/media/image5.png" ContentType="image/png"/>
  <Override PartName="/ppt/media/image86.png" ContentType="image/png"/>
  <Override PartName="/ppt/media/image198.png" ContentType="image/png"/>
  <Override PartName="/ppt/media/image104.png" ContentType="image/png"/>
  <Override PartName="/ppt/media/image35.png" ContentType="image/png"/>
  <Override PartName="/ppt/media/image36.png" ContentType="image/png"/>
  <Override PartName="/ppt/media/image145.png" ContentType="image/png"/>
  <Override PartName="/ppt/media/image213.png" ContentType="image/png"/>
  <Override PartName="/ppt/media/image161.png" ContentType="image/png"/>
  <Override PartName="/ppt/media/image24.tif" ContentType="image/tiff"/>
  <Override PartName="/ppt/media/image214.png" ContentType="image/png"/>
  <Override PartName="/ppt/media/image162.png" ContentType="image/png"/>
  <Override PartName="/ppt/media/image25.tif" ContentType="image/tiff"/>
  <Override PartName="/ppt/media/image215.png" ContentType="image/png"/>
  <Override PartName="/ppt/media/image163.png" ContentType="image/png"/>
  <Override PartName="/ppt/media/image26.tif" ContentType="image/tiff"/>
  <Override PartName="/ppt/media/image64.png" ContentType="image/png"/>
  <Override PartName="/ppt/media/image9.png" ContentType="image/png"/>
  <Override PartName="/ppt/media/image10.png" ContentType="image/png"/>
  <Override PartName="/ppt/media/image108.png" ContentType="image/png"/>
  <Override PartName="/ppt/media/image8.png" ContentType="image/png"/>
  <Override PartName="/ppt/media/image107.png" ContentType="image/png"/>
  <Override PartName="/ppt/media/image62.png" ContentType="image/png"/>
  <Override PartName="/ppt/media/image69.png" ContentType="image/png"/>
  <Override PartName="/ppt/media/image7.png" ContentType="image/png"/>
  <Override PartName="/ppt/media/image88.png" ContentType="image/png"/>
  <Override PartName="/ppt/media/image63.png" ContentType="image/png"/>
  <Override PartName="/ppt/media/image1.png" ContentType="image/png"/>
  <Override PartName="/ppt/media/image82.png" ContentType="image/png"/>
  <Override PartName="/ppt/media/image246.png" ContentType="image/png"/>
  <Override PartName="/ppt/media/image194.png" ContentType="image/png"/>
  <Override PartName="/ppt/media/image100.png" ContentType="image/png"/>
  <Override PartName="/ppt/media/image66.png" ContentType="image/png"/>
  <Override PartName="/ppt/media/image4.png" ContentType="image/png"/>
  <Override PartName="/ppt/media/image249.png" ContentType="image/png"/>
  <Override PartName="/ppt/media/image197.png" ContentType="image/png"/>
  <Override PartName="/ppt/media/image103.png" ContentType="image/png"/>
  <Override PartName="/ppt/media/image159.png" ContentType="image/png"/>
  <Override PartName="/ppt/media/image61.png" ContentType="image/png"/>
  <Override PartName="/ppt/media/image68.png" ContentType="image/png"/>
  <Override PartName="/ppt/media/image6.png" ContentType="image/png"/>
  <Override PartName="/ppt/media/image87.png" ContentType="image/png"/>
  <Override PartName="/ppt/media/image199.png" ContentType="image/png"/>
  <Override PartName="/ppt/media/image105.png" ContentType="image/png"/>
  <Override PartName="/ppt/media/image57.png" ContentType="image/png"/>
  <Override PartName="/ppt/media/image218.png" ContentType="image/png"/>
  <Override PartName="/ppt/media/image166.png" ContentType="image/png"/>
  <Override PartName="/ppt/media/image32.png" ContentType="image/png"/>
  <Override PartName="/ppt/media/image141.png" ContentType="image/png"/>
  <Override PartName="/ppt/media/image58.png" ContentType="image/png"/>
  <Override PartName="/ppt/media/image33.png" ContentType="image/png"/>
  <Override PartName="/ppt/media/image79.png" ContentType="image/png"/>
  <Override PartName="/ppt/media/image178.png" ContentType="image/png"/>
  <Override PartName="/ppt/media/image80.png" ContentType="image/png"/>
  <Override PartName="/ppt/media/image179.png" ContentType="image/png"/>
  <Override PartName="/ppt/media/image81.png" ContentType="image/png"/>
  <Override PartName="/ppt/media/image83.png" ContentType="image/png"/>
  <Override PartName="/ppt/media/image85.tif" ContentType="image/tiff"/>
  <Override PartName="/ppt/media/image132.png" ContentType="image/png"/>
  <Override PartName="/ppt/media/image89.tif" ContentType="image/tiff"/>
  <Override PartName="/ppt/media/image90.tif" ContentType="image/tiff"/>
  <Override PartName="/ppt/media/image134.png" ContentType="image/png"/>
  <Override PartName="/ppt/media/image189.tif" ContentType="image/tiff"/>
  <Override PartName="/ppt/media/image91.tif" ContentType="image/tiff"/>
  <Override PartName="/ppt/media/image135.png" ContentType="image/png"/>
  <Override PartName="/ppt/media/image95.png" ContentType="image/png"/>
  <Override PartName="/ppt/media/image259.png" ContentType="image/png"/>
  <Override PartName="/ppt/media/image113.png" ContentType="image/png"/>
  <Override PartName="/ppt/media/image96.png" ContentType="image/png"/>
  <Override PartName="/ppt/media/image114.png" ContentType="image/png"/>
  <Override PartName="/ppt/media/image97.png" ContentType="image/png"/>
  <Override PartName="/ppt/media/image115.png" ContentType="image/png"/>
  <Override PartName="/ppt/media/image98.png" ContentType="image/png"/>
  <Override PartName="/ppt/media/image116.png" ContentType="image/png"/>
  <Override PartName="/ppt/media/image142.png" ContentType="image/png"/>
  <Override PartName="/ppt/media/image99.tif" ContentType="image/tiff"/>
  <Override PartName="/ppt/media/image248.png" ContentType="image/png"/>
  <Override PartName="/ppt/media/image196.png" ContentType="image/png"/>
  <Override PartName="/ppt/media/image102.png" ContentType="image/png"/>
  <Override PartName="/ppt/media/image106.tif" ContentType="image/tiff"/>
  <Override PartName="/ppt/media/image109.png" ContentType="image/png"/>
  <Override PartName="/ppt/media/image256.png" ContentType="image/png"/>
  <Override PartName="/ppt/media/image110.png" ContentType="image/png"/>
  <Override PartName="/ppt/media/image257.png" ContentType="image/png"/>
  <Override PartName="/ppt/media/image111.png" ContentType="image/png"/>
  <Override PartName="/ppt/media/image117.png" ContentType="image/png"/>
  <Override PartName="/ppt/media/image20.png" ContentType="image/png"/>
  <Override PartName="/ppt/media/image118.png" ContentType="image/png"/>
  <Override PartName="/ppt/media/image21.png" ContentType="image/png"/>
  <Override PartName="/ppt/media/image119.png" ContentType="image/png"/>
  <Override PartName="/ppt/media/image120.png" ContentType="image/png"/>
  <Override PartName="/ppt/media/image220.png" ContentType="image/png"/>
  <Override PartName="/ppt/media/image129.tif" ContentType="image/tiff"/>
  <Override PartName="/ppt/media/image133.png" ContentType="image/png"/>
  <Override PartName="/ppt/media/image41.png" ContentType="image/png"/>
  <Override PartName="/ppt/media/image139.png" ContentType="image/png"/>
  <Override PartName="/ppt/media/image143.tif" ContentType="image/tiff"/>
  <Override PartName="/ppt/media/image144.tif" ContentType="image/tiff"/>
  <Override PartName="/ppt/media/image148.tif" ContentType="image/tiff"/>
  <Override PartName="/ppt/media/image51.png" ContentType="image/png"/>
  <Override PartName="/ppt/media/image149.png" ContentType="image/png"/>
  <Override PartName="/ppt/media/image207.png" ContentType="image/png"/>
  <Override PartName="/ppt/media/image155.png" ContentType="image/png"/>
  <Override PartName="/ppt/media/image208.png" ContentType="image/png"/>
  <Override PartName="/ppt/media/image156.png" ContentType="image/png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6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82.xml" ContentType="application/vnd.openxmlformats-officedocument.presentationml.slide+xml"/>
  <Override PartName="/ppt/slides/slide81.xml" ContentType="application/vnd.openxmlformats-officedocument.presentationml.slide+xml"/>
  <Override PartName="/ppt/slides/slide80.xml" ContentType="application/vnd.openxmlformats-officedocument.presentationml.slide+xml"/>
  <Override PartName="/ppt/slides/slide79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39.xml" ContentType="application/vnd.openxmlformats-officedocument.presentationml.slide+xml"/>
  <Override PartName="/ppt/slides/slide2.xml" ContentType="application/vnd.openxmlformats-officedocument.presentationml.slide+xml"/>
  <Override PartName="/ppt/slides/slide14.xml" ContentType="application/vnd.openxmlformats-officedocument.presentationml.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36.xml" ContentType="application/vnd.openxmlformats-officedocument.presentationml.slide+xml"/>
  <Override PartName="/ppt/slides/slide5.xml" ContentType="application/vnd.openxmlformats-officedocument.presentationml.slide+xml"/>
  <Override PartName="/ppt/slides/slide11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34.xml" ContentType="application/vnd.openxmlformats-officedocument.presentationml.slide+xml"/>
  <Override PartName="/ppt/slides/slide59.xml" ContentType="application/vnd.openxmlformats-officedocument.presentationml.slide+xml"/>
  <Override PartName="/ppt/slides/slide33.xml" ContentType="application/vnd.openxmlformats-officedocument.presentationml.slide+xml"/>
  <Override PartName="/ppt/slides/slide58.xml" ContentType="application/vnd.openxmlformats-officedocument.presentationml.slide+xml"/>
  <Override PartName="/ppt/slides/slide32.xml" ContentType="application/vnd.openxmlformats-officedocument.presentationml.slide+xml"/>
  <Override PartName="/ppt/slides/slide57.xml" ContentType="application/vnd.openxmlformats-officedocument.presentationml.slide+xml"/>
  <Override PartName="/ppt/slides/slide31.xml" ContentType="application/vnd.openxmlformats-officedocument.presentationml.slide+xml"/>
  <Override PartName="/ppt/slides/slide56.xml" ContentType="application/vnd.openxmlformats-officedocument.presentationml.slide+xml"/>
  <Override PartName="/ppt/slides/slide30.xml" ContentType="application/vnd.openxmlformats-officedocument.presentationml.slide+xml"/>
  <Override PartName="/ppt/slides/slide55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49.xml" ContentType="application/vnd.openxmlformats-officedocument.presentationml.slide+xml"/>
  <Override PartName="/ppt/slides/slide23.xml" ContentType="application/vnd.openxmlformats-officedocument.presentationml.slide+xml"/>
  <Override PartName="/ppt/slides/slide48.xml" ContentType="application/vnd.openxmlformats-officedocument.presentationml.slide+xml"/>
  <Override PartName="/ppt/slides/slide22.xml" ContentType="application/vnd.openxmlformats-officedocument.presentationml.slide+xml"/>
  <Override PartName="/ppt/slides/slide47.xml" ContentType="application/vnd.openxmlformats-officedocument.presentationml.slide+xml"/>
  <Override PartName="/ppt/slides/slide21.xml" ContentType="application/vnd.openxmlformats-officedocument.presentationml.slide+xml"/>
  <Override PartName="/ppt/slides/_rels/slide82.xml.rels" ContentType="application/vnd.openxmlformats-package.relationships+xml"/>
  <Override PartName="/ppt/slides/_rels/slide79.xml.rels" ContentType="application/vnd.openxmlformats-package.relationships+xml"/>
  <Override PartName="/ppt/slides/_rels/slide10.xml.rels" ContentType="application/vnd.openxmlformats-package.relationships+xml"/>
  <Override PartName="/ppt/slides/_rels/slide81.xml.rels" ContentType="application/vnd.openxmlformats-package.relationships+xml"/>
  <Override PartName="/ppt/slides/_rels/slide32.xml.rels" ContentType="application/vnd.openxmlformats-package.relationships+xml"/>
  <Override PartName="/ppt/slides/_rels/slide27.xml.rels" ContentType="application/vnd.openxmlformats-package.relationships+xml"/>
  <Override PartName="/ppt/slides/_rels/slide80.xml.rels" ContentType="application/vnd.openxmlformats-package.relationships+xml"/>
  <Override PartName="/ppt/slides/_rels/slide31.xml.rels" ContentType="application/vnd.openxmlformats-package.relationships+xml"/>
  <Override PartName="/ppt/slides/_rels/slide29.xml.rels" ContentType="application/vnd.openxmlformats-package.relationships+xml"/>
  <Override PartName="/ppt/slides/_rels/slide78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77.xml.rels" ContentType="application/vnd.openxmlformats-package.relationships+xml"/>
  <Override PartName="/ppt/slides/_rels/slide21.xml.rels" ContentType="application/vnd.openxmlformats-package.relationships+xml"/>
  <Override PartName="/ppt/slides/_rels/slide20.xml.rels" ContentType="application/vnd.openxmlformats-package.relationships+xml"/>
  <Override PartName="/ppt/slides/_rels/slide47.xml.rels" ContentType="application/vnd.openxmlformats-package.relationships+xml"/>
  <Override PartName="/ppt/slides/_rels/slide46.xml.rels" ContentType="application/vnd.openxmlformats-package.relationships+xml"/>
  <Override PartName="/ppt/slides/_rels/slide26.xml.rels" ContentType="application/vnd.openxmlformats-package.relationships+xml"/>
  <Override PartName="/ppt/slides/_rels/slide75.xml.rels" ContentType="application/vnd.openxmlformats-package.relationships+xml"/>
  <Override PartName="/ppt/slides/_rels/slide36.xml.rels" ContentType="application/vnd.openxmlformats-package.relationships+xml"/>
  <Override PartName="/ppt/slides/_rels/slide5.xml.rels" ContentType="application/vnd.openxmlformats-package.relationships+xml"/>
  <Override PartName="/ppt/slides/_rels/slide25.xml.rels" ContentType="application/vnd.openxmlformats-package.relationships+xml"/>
  <Override PartName="/ppt/slides/_rels/slide74.xml.rels" ContentType="application/vnd.openxmlformats-package.relationships+xml"/>
  <Override PartName="/ppt/slides/_rels/slide35.xml.rels" ContentType="application/vnd.openxmlformats-package.relationships+xml"/>
  <Override PartName="/ppt/slides/_rels/slide70.xml.rels" ContentType="application/vnd.openxmlformats-package.relationships+xml"/>
  <Override PartName="/ppt/slides/_rels/slide4.xml.rels" ContentType="application/vnd.openxmlformats-package.relationships+xml"/>
  <Override PartName="/ppt/slides/_rels/slide45.xml.rels" ContentType="application/vnd.openxmlformats-package.relationships+xml"/>
  <Override PartName="/ppt/slides/_rels/slide24.xml.rels" ContentType="application/vnd.openxmlformats-package.relationships+xml"/>
  <Override PartName="/ppt/slides/_rels/slide73.xml.rels" ContentType="application/vnd.openxmlformats-package.relationships+xml"/>
  <Override PartName="/ppt/slides/_rels/slide3.xml.rels" ContentType="application/vnd.openxmlformats-package.relationships+xml"/>
  <Override PartName="/ppt/slides/_rels/slide33.xml.rels" ContentType="application/vnd.openxmlformats-package.relationships+xml"/>
  <Override PartName="/ppt/slides/_rels/slide1.xml.rels" ContentType="application/vnd.openxmlformats-package.relationships+xml"/>
  <Override PartName="/ppt/slides/_rels/slide9.xml.rels" ContentType="application/vnd.openxmlformats-package.relationships+xml"/>
  <Override PartName="/ppt/slides/_rels/slide34.xml.rels" ContentType="application/vnd.openxmlformats-package.relationships+xml"/>
  <Override PartName="/ppt/slides/_rels/slide2.xml.rels" ContentType="application/vnd.openxmlformats-package.relationships+xml"/>
  <Override PartName="/ppt/slides/_rels/slide76.xml.rels" ContentType="application/vnd.openxmlformats-package.relationships+xml"/>
  <Override PartName="/ppt/slides/_rels/slide8.xml.rels" ContentType="application/vnd.openxmlformats-package.relationships+xml"/>
  <Override PartName="/ppt/slides/_rels/slide60.xml.rels" ContentType="application/vnd.openxmlformats-package.relationships+xml"/>
  <Override PartName="/ppt/slides/_rels/slide11.xml.rels" ContentType="application/vnd.openxmlformats-package.relationships+xml"/>
  <Override PartName="/ppt/slides/_rels/slide58.xml.rels" ContentType="application/vnd.openxmlformats-package.relationships+xml"/>
  <Override PartName="/ppt/slides/_rels/slide59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37.xml.rels" ContentType="application/vnd.openxmlformats-package.relationships+xml"/>
  <Override PartName="/ppt/slides/_rels/slide38.xml.rels" ContentType="application/vnd.openxmlformats-package.relationships+xml"/>
  <Override PartName="/ppt/slides/_rels/slide39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22.xml.rels" ContentType="application/vnd.openxmlformats-package.relationships+xml"/>
  <Override PartName="/ppt/slides/_rels/slide71.xml.rels" ContentType="application/vnd.openxmlformats-package.relationships+xml"/>
  <Override PartName="/ppt/slides/_rels/slide44.xml.rels" ContentType="application/vnd.openxmlformats-package.relationships+xml"/>
  <Override PartName="/ppt/slides/_rels/slide23.xml.rels" ContentType="application/vnd.openxmlformats-package.relationships+xml"/>
  <Override PartName="/ppt/slides/_rels/slide72.xml.rels" ContentType="application/vnd.openxmlformats-package.relationships+xml"/>
  <Override PartName="/ppt/slides/_rels/slide48.xml.rels" ContentType="application/vnd.openxmlformats-package.relationships+xml"/>
  <Override PartName="/ppt/slides/_rels/slide49.xml.rels" ContentType="application/vnd.openxmlformats-package.relationships+xml"/>
  <Override PartName="/ppt/slides/_rels/slide6.xml.rels" ContentType="application/vnd.openxmlformats-package.relationships+xml"/>
  <Override PartName="/ppt/slides/_rels/slide50.xml.rels" ContentType="application/vnd.openxmlformats-package.relationships+xml"/>
  <Override PartName="/ppt/slides/_rels/slide69.xml.rels" ContentType="application/vnd.openxmlformats-package.relationships+xml"/>
  <Override PartName="/ppt/slides/_rels/slide7.xml.rels" ContentType="application/vnd.openxmlformats-package.relationships+xml"/>
  <Override PartName="/ppt/slides/_rels/slide51.xml.rels" ContentType="application/vnd.openxmlformats-package.relationships+xml"/>
  <Override PartName="/ppt/slides/_rels/slide52.xml.rels" ContentType="application/vnd.openxmlformats-package.relationships+xml"/>
  <Override PartName="/ppt/slides/_rels/slide53.xml.rels" ContentType="application/vnd.openxmlformats-package.relationships+xml"/>
  <Override PartName="/ppt/slides/_rels/slide54.xml.rels" ContentType="application/vnd.openxmlformats-package.relationships+xml"/>
  <Override PartName="/ppt/slides/_rels/slide55.xml.rels" ContentType="application/vnd.openxmlformats-package.relationships+xml"/>
  <Override PartName="/ppt/slides/_rels/slide56.xml.rels" ContentType="application/vnd.openxmlformats-package.relationships+xml"/>
  <Override PartName="/ppt/slides/_rels/slide57.xml.rels" ContentType="application/vnd.openxmlformats-package.relationships+xml"/>
  <Override PartName="/ppt/slides/_rels/slide12.xml.rels" ContentType="application/vnd.openxmlformats-package.relationships+xml"/>
  <Override PartName="/ppt/slides/_rels/slide61.xml.rels" ContentType="application/vnd.openxmlformats-package.relationships+xml"/>
  <Override PartName="/ppt/slides/_rels/slide13.xml.rels" ContentType="application/vnd.openxmlformats-package.relationships+xml"/>
  <Override PartName="/ppt/slides/_rels/slide62.xml.rels" ContentType="application/vnd.openxmlformats-package.relationships+xml"/>
  <Override PartName="/ppt/slides/_rels/slide63.xml.rels" ContentType="application/vnd.openxmlformats-package.relationships+xml"/>
  <Override PartName="/ppt/slides/_rels/slide64.xml.rels" ContentType="application/vnd.openxmlformats-package.relationships+xml"/>
  <Override PartName="/ppt/slides/_rels/slide16.xml.rels" ContentType="application/vnd.openxmlformats-package.relationships+xml"/>
  <Override PartName="/ppt/slides/_rels/slide65.xml.rels" ContentType="application/vnd.openxmlformats-package.relationships+xml"/>
  <Override PartName="/ppt/slides/_rels/slide17.xml.rels" ContentType="application/vnd.openxmlformats-package.relationships+xml"/>
  <Override PartName="/ppt/slides/_rels/slide66.xml.rels" ContentType="application/vnd.openxmlformats-package.relationships+xml"/>
  <Override PartName="/ppt/slides/_rels/slide18.xml.rels" ContentType="application/vnd.openxmlformats-package.relationships+xml"/>
  <Override PartName="/ppt/slides/_rels/slide67.xml.rels" ContentType="application/vnd.openxmlformats-package.relationships+xml"/>
  <Override PartName="/ppt/slides/_rels/slide19.xml.rels" ContentType="application/vnd.openxmlformats-package.relationships+xml"/>
  <Override PartName="/ppt/slides/_rels/slide68.xml.rels" ContentType="application/vnd.openxmlformats-package.relationships+xml"/>
  <Override PartName="/ppt/slides/slide46.xml" ContentType="application/vnd.openxmlformats-officedocument.presentationml.slide+xml"/>
  <Override PartName="/ppt/slides/slide20.xml" ContentType="application/vnd.openxmlformats-officedocument.presentationml.slide+xml"/>
  <Override PartName="/ppt/slides/slide45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37.xml" ContentType="application/vnd.openxmlformats-officedocument.presentationml.slide+xml"/>
  <Override PartName="/ppt/slides/slide7.xml" ContentType="application/vnd.openxmlformats-officedocument.presentationml.slide+xml"/>
  <Override PartName="/ppt/slides/slide13.xml" ContentType="application/vnd.openxmlformats-officedocument.presentationml.slide+xml"/>
  <Override PartName="/ppt/slides/slide38.xml" ContentType="application/vnd.openxmlformats-officedocument.presentationml.slide+xml"/>
  <Override PartName="/ppt/slides/slide40.xml" ContentType="application/vnd.openxmlformats-officedocument.presentationml.slide+xml"/>
  <Override PartName="/ppt/slides/slide65.xml" ContentType="application/vnd.openxmlformats-officedocument.presentationml.slide+xml"/>
  <Override PartName="/ppt/slides/slide41.xml" ContentType="application/vnd.openxmlformats-officedocument.presentationml.slide+xml"/>
  <Override PartName="/ppt/slides/slide66.xml" ContentType="application/vnd.openxmlformats-officedocument.presentationml.slide+xml"/>
  <Override PartName="/ppt/slides/slide42.xml" ContentType="application/vnd.openxmlformats-officedocument.presentationml.slide+xml"/>
  <Override PartName="/ppt/slides/slide67.xml" ContentType="application/vnd.openxmlformats-officedocument.presentationml.slide+xml"/>
  <Override PartName="/ppt/slides/slide43.xml" ContentType="application/vnd.openxmlformats-officedocument.presentationml.slide+xml"/>
  <Override PartName="/ppt/slides/slide68.xml" ContentType="application/vnd.openxmlformats-officedocument.presentationml.slide+xml"/>
  <Override PartName="/ppt/slides/slide44.xml" ContentType="application/vnd.openxmlformats-officedocument.presentationml.slide+xml"/>
  <Override PartName="/ppt/slides/slide69.xml" ContentType="application/vnd.openxmlformats-officedocument.presentationml.slide+xml"/>
  <Override PartName="/ppt/slides/slide50.xml" ContentType="application/vnd.openxmlformats-officedocument.presentationml.slide+xml"/>
  <Override PartName="/ppt/slides/slide75.xml" ContentType="application/vnd.openxmlformats-officedocument.presentationml.slide+xml"/>
  <Override PartName="/ppt/slides/slide51.xml" ContentType="application/vnd.openxmlformats-officedocument.presentationml.slide+xml"/>
  <Override PartName="/ppt/slides/slide76.xml" ContentType="application/vnd.openxmlformats-officedocument.presentationml.slide+xml"/>
  <Override PartName="/ppt/slides/slide52.xml" ContentType="application/vnd.openxmlformats-officedocument.presentationml.slide+xml"/>
  <Override PartName="/ppt/slides/slide77.xml" ContentType="application/vnd.openxmlformats-officedocument.presentationml.slide+xml"/>
  <Override PartName="/ppt/slides/slide53.xml" ContentType="application/vnd.openxmlformats-officedocument.presentationml.slide+xml"/>
  <Override PartName="/ppt/slides/slide78.xml" ContentType="application/vnd.openxmlformats-officedocument.presentationml.slide+xml"/>
  <Override PartName="/ppt/slides/slide54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slide" Target="slides/slide61.xml"/><Relationship Id="rId66" Type="http://schemas.openxmlformats.org/officeDocument/2006/relationships/slide" Target="slides/slide62.xml"/><Relationship Id="rId67" Type="http://schemas.openxmlformats.org/officeDocument/2006/relationships/slide" Target="slides/slide63.xml"/><Relationship Id="rId68" Type="http://schemas.openxmlformats.org/officeDocument/2006/relationships/slide" Target="slides/slide64.xml"/><Relationship Id="rId69" Type="http://schemas.openxmlformats.org/officeDocument/2006/relationships/slide" Target="slides/slide65.xml"/><Relationship Id="rId70" Type="http://schemas.openxmlformats.org/officeDocument/2006/relationships/slide" Target="slides/slide66.xml"/><Relationship Id="rId71" Type="http://schemas.openxmlformats.org/officeDocument/2006/relationships/slide" Target="slides/slide67.xml"/><Relationship Id="rId72" Type="http://schemas.openxmlformats.org/officeDocument/2006/relationships/slide" Target="slides/slide68.xml"/><Relationship Id="rId73" Type="http://schemas.openxmlformats.org/officeDocument/2006/relationships/slide" Target="slides/slide69.xml"/><Relationship Id="rId74" Type="http://schemas.openxmlformats.org/officeDocument/2006/relationships/slide" Target="slides/slide70.xml"/><Relationship Id="rId75" Type="http://schemas.openxmlformats.org/officeDocument/2006/relationships/slide" Target="slides/slide71.xml"/><Relationship Id="rId76" Type="http://schemas.openxmlformats.org/officeDocument/2006/relationships/slide" Target="slides/slide72.xml"/><Relationship Id="rId77" Type="http://schemas.openxmlformats.org/officeDocument/2006/relationships/slide" Target="slides/slide73.xml"/><Relationship Id="rId78" Type="http://schemas.openxmlformats.org/officeDocument/2006/relationships/slide" Target="slides/slide74.xml"/><Relationship Id="rId79" Type="http://schemas.openxmlformats.org/officeDocument/2006/relationships/slide" Target="slides/slide75.xml"/><Relationship Id="rId80" Type="http://schemas.openxmlformats.org/officeDocument/2006/relationships/slide" Target="slides/slide76.xml"/><Relationship Id="rId81" Type="http://schemas.openxmlformats.org/officeDocument/2006/relationships/slide" Target="slides/slide77.xml"/><Relationship Id="rId82" Type="http://schemas.openxmlformats.org/officeDocument/2006/relationships/slide" Target="slides/slide78.xml"/><Relationship Id="rId83" Type="http://schemas.openxmlformats.org/officeDocument/2006/relationships/slide" Target="slides/slide79.xml"/><Relationship Id="rId84" Type="http://schemas.openxmlformats.org/officeDocument/2006/relationships/slide" Target="slides/slide80.xml"/><Relationship Id="rId85" Type="http://schemas.openxmlformats.org/officeDocument/2006/relationships/slide" Target="slides/slide81.xml"/><Relationship Id="rId86" Type="http://schemas.openxmlformats.org/officeDocument/2006/relationships/slide" Target="slides/slide82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1800" spc="-1" strike="noStrike">
                <a:solidFill>
                  <a:srgbClr val="ffffff"/>
                </a:solidFill>
                <a:latin typeface="Tw Cen MT"/>
              </a:rPr>
              <a:t>Click to move the slide</a:t>
            </a:r>
            <a:endParaRPr b="0" lang="en-US" sz="18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 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latin typeface="Times New Roman"/>
              </a:rPr>
              <a:t> 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latin typeface="Times New Roman"/>
              </a:rPr>
              <a:t> 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3CBEF3B5-888A-4C3D-91C6-1F5838AEDCE5}" type="slidenum">
              <a:rPr b="0" lang="en-US" sz="1400" spc="-1" strike="noStrike">
                <a:latin typeface="Times New Roman"/>
              </a:rPr>
              <a:t>1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
</Relationships>
</file>

<file path=ppt/notesSlides/_rels/notesSlide34.xml.rels><?xml version="1.0" encoding="UTF-8"?>
<Relationships xmlns="http://schemas.openxmlformats.org/package/2006/relationships"><Relationship Id="rId1" Type="http://schemas.openxmlformats.org/officeDocument/2006/relationships/slide" Target="../slides/slide34.xml"/><Relationship Id="rId2" Type="http://schemas.openxmlformats.org/officeDocument/2006/relationships/notesMaster" Target="../notesMasters/notesMaster1.xml"/>
</Relationships>
</file>

<file path=ppt/notesSlides/_rels/notesSlide54.xml.rels><?xml version="1.0" encoding="UTF-8"?>
<Relationships xmlns="http://schemas.openxmlformats.org/package/2006/relationships"><Relationship Id="rId1" Type="http://schemas.openxmlformats.org/officeDocument/2006/relationships/slide" Target="../slides/slide54.xml"/><Relationship Id="rId2" Type="http://schemas.openxmlformats.org/officeDocument/2006/relationships/notesMaster" Target="../notesMasters/notesMaster1.xml"/>
</Relationships>
</file>

<file path=ppt/notesSlides/_rels/notesSlide57.xml.rels><?xml version="1.0" encoding="UTF-8"?>
<Relationships xmlns="http://schemas.openxmlformats.org/package/2006/relationships"><Relationship Id="rId1" Type="http://schemas.openxmlformats.org/officeDocument/2006/relationships/slide" Target="../slides/slide57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55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en-US" sz="2000" spc="-1" strike="noStrike">
              <a:latin typeface="Arial"/>
            </a:endParaRPr>
          </a:p>
        </p:txBody>
      </p:sp>
      <p:sp>
        <p:nvSpPr>
          <p:cNvPr id="555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A7941327-4D96-40F7-A96E-9D88D7FD4789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b="0" lang="en-US" sz="1200" spc="-1" strike="noStrike">
              <a:latin typeface="Times New Roman"/>
            </a:endParaRPr>
          </a:p>
        </p:txBody>
      </p:sp>
    </p:spTree>
  </p:cSld>
</p:notes>
</file>

<file path=ppt/notesSlides/notesSlide3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55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en-US" sz="2000" spc="-1" strike="noStrike">
              <a:latin typeface="Arial"/>
            </a:endParaRPr>
          </a:p>
        </p:txBody>
      </p:sp>
      <p:sp>
        <p:nvSpPr>
          <p:cNvPr id="558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104D77E9-D2F4-4D27-9A63-669BECE8024E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b="0" lang="en-US" sz="1200" spc="-1" strike="noStrike">
              <a:latin typeface="Times New Roman"/>
            </a:endParaRPr>
          </a:p>
        </p:txBody>
      </p:sp>
    </p:spTree>
  </p:cSld>
</p:notes>
</file>

<file path=ppt/notesSlides/notesSlide5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56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en-US" sz="2000" spc="-1" strike="noStrike">
              <a:latin typeface="Arial"/>
            </a:endParaRPr>
          </a:p>
        </p:txBody>
      </p:sp>
      <p:sp>
        <p:nvSpPr>
          <p:cNvPr id="561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6A44BAA0-765C-4FA0-AE26-0E4E07101F69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b="0" lang="en-US" sz="1200" spc="-1" strike="noStrike">
              <a:latin typeface="Times New Roman"/>
            </a:endParaRPr>
          </a:p>
        </p:txBody>
      </p:sp>
    </p:spTree>
  </p:cSld>
</p:notes>
</file>

<file path=ppt/notesSlides/notesSlide5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56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en-US" sz="2000" spc="-1" strike="noStrike">
              <a:latin typeface="Arial"/>
            </a:endParaRPr>
          </a:p>
        </p:txBody>
      </p:sp>
      <p:sp>
        <p:nvSpPr>
          <p:cNvPr id="564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8A621C33-127A-40FA-B7F7-0D0EB60467EF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&lt;number&gt;</a:t>
            </a:fld>
            <a:endParaRPr b="0" lang="en-US" sz="1200" spc="-1" strike="noStrike"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55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en-US" sz="2000" spc="-1" strike="noStrike">
              <a:latin typeface="Arial"/>
            </a:endParaRPr>
          </a:p>
        </p:txBody>
      </p:sp>
      <p:sp>
        <p:nvSpPr>
          <p:cNvPr id="552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72503AE9-267D-4A20-9913-22E22A25BE99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b="0" lang="en-US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f497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" name="CustomShape 2" hidden="1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CustomShape 3" hidden="1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0" y="5970960"/>
            <a:ext cx="9143640" cy="886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-9000" y="6053400"/>
            <a:ext cx="2248920" cy="7128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2359080" y="6044040"/>
            <a:ext cx="6784560" cy="7128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2362320" y="4038480"/>
            <a:ext cx="6476760" cy="1828440"/>
          </a:xfrm>
          <a:prstGeom prst="rect">
            <a:avLst/>
          </a:prstGeom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0" lang="en-US" sz="4400" spc="-1" strike="noStrike" cap="all">
                <a:solidFill>
                  <a:srgbClr val="eeece1"/>
                </a:solidFill>
                <a:latin typeface="Tw Cen MT"/>
              </a:rPr>
              <a:t>Click to edit Master title style</a:t>
            </a:r>
            <a:endParaRPr b="0" lang="en-US" sz="44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dt"/>
          </p:nvPr>
        </p:nvSpPr>
        <p:spPr>
          <a:xfrm>
            <a:off x="76320" y="6068520"/>
            <a:ext cx="2057040" cy="68544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E479F389-AF61-4C45-85DE-A139F7976887}" type="datetime">
              <a:rPr b="0" lang="en-US" sz="2000" spc="-1" strike="noStrike">
                <a:solidFill>
                  <a:srgbClr val="ffffff"/>
                </a:solidFill>
                <a:latin typeface="Tw Cen MT"/>
              </a:rPr>
              <a:t>4/1/19</a:t>
            </a:fld>
            <a:endParaRPr b="0" lang="en-US" sz="2000" spc="-1" strike="noStrike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ftr"/>
          </p:nvPr>
        </p:nvSpPr>
        <p:spPr>
          <a:xfrm>
            <a:off x="2085480" y="236520"/>
            <a:ext cx="5866920" cy="364680"/>
          </a:xfrm>
          <a:prstGeom prst="rect">
            <a:avLst/>
          </a:prstGeom>
        </p:spPr>
        <p:txBody>
          <a:bodyPr lIns="90000" rIns="90000" tIns="45000" bIns="45000"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9" name="PlaceHolder 10"/>
          <p:cNvSpPr>
            <a:spLocks noGrp="1"/>
          </p:cNvSpPr>
          <p:nvPr>
            <p:ph type="sldNum"/>
          </p:nvPr>
        </p:nvSpPr>
        <p:spPr>
          <a:xfrm>
            <a:off x="8001000" y="228600"/>
            <a:ext cx="837720" cy="38052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B3F61D8E-D44B-4000-9DFA-F2BCE4809A54}" type="slidenum">
              <a:rPr b="1" lang="en-US" sz="1400" spc="-1" strike="noStrike">
                <a:solidFill>
                  <a:srgbClr val="eeece1"/>
                </a:solidFill>
                <a:latin typeface="Tw Cen MT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10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900" spc="-1" strike="noStrike">
                <a:solidFill>
                  <a:srgbClr val="ffffff"/>
                </a:solidFill>
                <a:latin typeface="Tw Cen MT"/>
              </a:rPr>
              <a:t>Click to edit the outline text format</a:t>
            </a:r>
            <a:endParaRPr b="0" lang="en-US" sz="2900" spc="-1" strike="noStrike">
              <a:solidFill>
                <a:srgbClr val="ffffff"/>
              </a:solidFill>
              <a:latin typeface="Tw Cen M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300" spc="-1" strike="noStrike">
                <a:solidFill>
                  <a:srgbClr val="ffffff"/>
                </a:solidFill>
                <a:latin typeface="Tw Cen MT"/>
              </a:rPr>
              <a:t>Second Outline Level</a:t>
            </a:r>
            <a:endParaRPr b="0" lang="en-US" sz="2300" spc="-1" strike="noStrike">
              <a:solidFill>
                <a:srgbClr val="ffffff"/>
              </a:solidFill>
              <a:latin typeface="Tw Cen M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Third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Fourth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Fifth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Sixth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Seventh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8" name="CustomShape 2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9" name="CustomShape 3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0" name="PlaceHolder 4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Click to edit Master title style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dt"/>
          </p:nvPr>
        </p:nvSpPr>
        <p:spPr>
          <a:xfrm>
            <a:off x="6095880" y="6248520"/>
            <a:ext cx="2666520" cy="364680"/>
          </a:xfrm>
          <a:prstGeom prst="rect">
            <a:avLst/>
          </a:prstGeom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fld id="{1B5D1444-8BB9-442C-8239-F69E577CC8A0}" type="datetime">
              <a:rPr b="0" lang="en-US" sz="1400" spc="-1" strike="noStrike">
                <a:solidFill>
                  <a:srgbClr val="1f497d"/>
                </a:solidFill>
                <a:latin typeface="Tw Cen MT"/>
              </a:rPr>
              <a:t>4/1/19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ftr"/>
          </p:nvPr>
        </p:nvSpPr>
        <p:spPr>
          <a:xfrm>
            <a:off x="609480" y="6248160"/>
            <a:ext cx="5420880" cy="364680"/>
          </a:xfrm>
          <a:prstGeom prst="rect">
            <a:avLst/>
          </a:prstGeom>
        </p:spPr>
        <p:txBody>
          <a:bodyPr lIns="90000" rIns="90000" tIns="45000" bIns="45000"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53" name="PlaceHolder 7"/>
          <p:cNvSpPr>
            <a:spLocks noGrp="1"/>
          </p:cNvSpPr>
          <p:nvPr>
            <p:ph type="sldNum"/>
          </p:nvPr>
        </p:nvSpPr>
        <p:spPr>
          <a:xfrm>
            <a:off x="0" y="1272240"/>
            <a:ext cx="533160" cy="24408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0D17E92C-9F68-4881-ACBF-708DA5BF39E7}" type="slidenum">
              <a:rPr b="1" lang="en-US" sz="1400" spc="-1" strike="noStrike">
                <a:solidFill>
                  <a:srgbClr val="ffffff"/>
                </a:solidFill>
                <a:latin typeface="Tw Cen MT"/>
              </a:rPr>
              <a:t>1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54" name="PlaceHolder 8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90000" rIns="90000" tIns="45000" bIns="45000"/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Click to edit Master text styles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  <a:p>
            <a:pPr lvl="1" marL="640080" indent="-273960">
              <a:lnSpc>
                <a:spcPct val="100000"/>
              </a:lnSpc>
              <a:spcBef>
                <a:spcPts val="550"/>
              </a:spcBef>
              <a:buClr>
                <a:srgbClr val="4f81bd"/>
              </a:buClr>
              <a:buSzPct val="70000"/>
              <a:buFont typeface="Wingdings 2" charset="2"/>
              <a:buChar char=""/>
            </a:pPr>
            <a:r>
              <a:rPr b="0" lang="en-US" sz="2600" spc="-1" strike="noStrike">
                <a:solidFill>
                  <a:srgbClr val="000000"/>
                </a:solidFill>
                <a:latin typeface="Tw Cen MT"/>
              </a:rPr>
              <a:t>Second level</a:t>
            </a:r>
            <a:endParaRPr b="0" lang="en-US" sz="2600" spc="-1" strike="noStrike">
              <a:solidFill>
                <a:srgbClr val="000000"/>
              </a:solidFill>
              <a:latin typeface="Tw Cen MT"/>
            </a:endParaRPr>
          </a:p>
          <a:p>
            <a:pPr lvl="2" marL="914400" indent="-228240">
              <a:lnSpc>
                <a:spcPct val="100000"/>
              </a:lnSpc>
              <a:spcBef>
                <a:spcPts val="499"/>
              </a:spcBef>
              <a:buClr>
                <a:srgbClr val="c0504d"/>
              </a:buClr>
              <a:buSzPct val="75000"/>
              <a:buFont typeface="Wingdings" charset="2"/>
              <a:buChar char=""/>
            </a:pP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Third level</a:t>
            </a:r>
            <a:endParaRPr b="0" lang="en-US" sz="2300" spc="-1" strike="noStrike">
              <a:solidFill>
                <a:srgbClr val="000000"/>
              </a:solidFill>
              <a:latin typeface="Tw Cen MT"/>
            </a:endParaRPr>
          </a:p>
          <a:p>
            <a:pPr lvl="3" marL="1371600" indent="-228240">
              <a:lnSpc>
                <a:spcPct val="100000"/>
              </a:lnSpc>
              <a:spcBef>
                <a:spcPts val="400"/>
              </a:spcBef>
              <a:buClr>
                <a:srgbClr val="9bbb59"/>
              </a:buClr>
              <a:buSzPct val="75000"/>
              <a:buFont typeface="Wingdings" charset="2"/>
              <a:buChar char="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Fourth level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  <a:p>
            <a:pPr lvl="4" marL="1828800" indent="-228240">
              <a:lnSpc>
                <a:spcPct val="100000"/>
              </a:lnSpc>
              <a:spcBef>
                <a:spcPts val="400"/>
              </a:spcBef>
              <a:buClr>
                <a:srgbClr val="8064a2"/>
              </a:buClr>
              <a:buSzPct val="65000"/>
              <a:buFont typeface="Wingdings" charset="2"/>
              <a:buChar char="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Fifth level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4.tif"/><Relationship Id="rId2" Type="http://schemas.openxmlformats.org/officeDocument/2006/relationships/image" Target="../media/image25.tif"/><Relationship Id="rId3" Type="http://schemas.openxmlformats.org/officeDocument/2006/relationships/image" Target="../media/image26.tif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31.png"/><Relationship Id="rId9" Type="http://schemas.openxmlformats.org/officeDocument/2006/relationships/image" Target="../media/image32.png"/><Relationship Id="rId10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image" Target="../media/image45.png"/><Relationship Id="rId3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6.tif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7.tif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49.png"/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image" Target="../media/image53.png"/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tif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image" Target="../media/image59.png"/><Relationship Id="rId3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60.tif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61.png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67.png"/><Relationship Id="rId8" Type="http://schemas.openxmlformats.org/officeDocument/2006/relationships/slideLayout" Target="../slideLayouts/slideLayout13.xml"/><Relationship Id="rId9" Type="http://schemas.openxmlformats.org/officeDocument/2006/relationships/notesSlide" Target="../notesSlides/notesSlide2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68.pn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69.png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6" Type="http://schemas.openxmlformats.org/officeDocument/2006/relationships/image" Target="../media/image74.png"/><Relationship Id="rId7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75.png"/><Relationship Id="rId2" Type="http://schemas.openxmlformats.org/officeDocument/2006/relationships/image" Target="../media/image76.png"/><Relationship Id="rId3" Type="http://schemas.openxmlformats.org/officeDocument/2006/relationships/image" Target="../media/image77.png"/><Relationship Id="rId4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78.png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79.png"/><Relationship Id="rId2" Type="http://schemas.openxmlformats.org/officeDocument/2006/relationships/image" Target="../media/image80.png"/><Relationship Id="rId3" Type="http://schemas.openxmlformats.org/officeDocument/2006/relationships/image" Target="../media/image81.png"/><Relationship Id="rId4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82.png"/><Relationship Id="rId2" Type="http://schemas.openxmlformats.org/officeDocument/2006/relationships/image" Target="../media/image83.png"/><Relationship Id="rId3" Type="http://schemas.openxmlformats.org/officeDocument/2006/relationships/image" Target="../media/image84.tif"/><Relationship Id="rId4" Type="http://schemas.openxmlformats.org/officeDocument/2006/relationships/image" Target="../media/image85.tif"/><Relationship Id="rId5" Type="http://schemas.openxmlformats.org/officeDocument/2006/relationships/image" Target="../media/image86.png"/><Relationship Id="rId6" Type="http://schemas.openxmlformats.org/officeDocument/2006/relationships/image" Target="../media/image87.png"/><Relationship Id="rId7" Type="http://schemas.openxmlformats.org/officeDocument/2006/relationships/image" Target="../media/image88.png"/><Relationship Id="rId8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89.tif"/><Relationship Id="rId2" Type="http://schemas.openxmlformats.org/officeDocument/2006/relationships/image" Target="../media/image90.tif"/><Relationship Id="rId3" Type="http://schemas.openxmlformats.org/officeDocument/2006/relationships/image" Target="../media/image91.tif"/><Relationship Id="rId4" Type="http://schemas.openxmlformats.org/officeDocument/2006/relationships/image" Target="../media/image92.tif"/><Relationship Id="rId5" Type="http://schemas.openxmlformats.org/officeDocument/2006/relationships/image" Target="../media/image93.tif"/><Relationship Id="rId6" Type="http://schemas.openxmlformats.org/officeDocument/2006/relationships/image" Target="../media/image94.tif"/><Relationship Id="rId7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tif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95.png"/><Relationship Id="rId2" Type="http://schemas.openxmlformats.org/officeDocument/2006/relationships/image" Target="../media/image96.png"/><Relationship Id="rId3" Type="http://schemas.openxmlformats.org/officeDocument/2006/relationships/image" Target="../media/image97.png"/><Relationship Id="rId4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98.png"/><Relationship Id="rId2" Type="http://schemas.openxmlformats.org/officeDocument/2006/relationships/image" Target="../media/image99.tif"/><Relationship Id="rId3" Type="http://schemas.openxmlformats.org/officeDocument/2006/relationships/image" Target="../media/image100.png"/><Relationship Id="rId4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101.tif"/><Relationship Id="rId2" Type="http://schemas.openxmlformats.org/officeDocument/2006/relationships/image" Target="../media/image102.png"/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Relationship Id="rId6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106.tif"/><Relationship Id="rId2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107.png"/><Relationship Id="rId2" Type="http://schemas.openxmlformats.org/officeDocument/2006/relationships/image" Target="../media/image108.png"/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slideLayout" Target="../slideLayouts/slideLayout13.xml"/><Relationship Id="rId6" Type="http://schemas.openxmlformats.org/officeDocument/2006/relationships/notesSlide" Target="../notesSlides/notesSlide34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111.png"/><Relationship Id="rId2" Type="http://schemas.openxmlformats.org/officeDocument/2006/relationships/image" Target="../media/image112.tif"/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115.png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119.png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4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122.png"/><Relationship Id="rId2" Type="http://schemas.openxmlformats.org/officeDocument/2006/relationships/image" Target="../media/image123.png"/><Relationship Id="rId3" Type="http://schemas.openxmlformats.org/officeDocument/2006/relationships/image" Target="../media/image124.png"/><Relationship Id="rId4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125.png"/><Relationship Id="rId2" Type="http://schemas.openxmlformats.org/officeDocument/2006/relationships/image" Target="../media/image126.png"/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129.tif"/><Relationship Id="rId2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130.png"/><Relationship Id="rId2" Type="http://schemas.openxmlformats.org/officeDocument/2006/relationships/image" Target="../media/image131.png"/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34.png"/><Relationship Id="rId6" Type="http://schemas.openxmlformats.org/officeDocument/2006/relationships/image" Target="../media/image135.png"/><Relationship Id="rId7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136.png"/><Relationship Id="rId2" Type="http://schemas.openxmlformats.org/officeDocument/2006/relationships/image" Target="../media/image137.png"/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5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140.png"/><Relationship Id="rId2" Type="http://schemas.openxmlformats.org/officeDocument/2006/relationships/image" Target="../media/image141.png"/><Relationship Id="rId3" Type="http://schemas.openxmlformats.org/officeDocument/2006/relationships/slideLayout" Target="../slideLayouts/slideLayout1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142.png"/><Relationship Id="rId2" Type="http://schemas.openxmlformats.org/officeDocument/2006/relationships/image" Target="../media/image143.tif"/><Relationship Id="rId3" Type="http://schemas.openxmlformats.org/officeDocument/2006/relationships/image" Target="../media/image144.tif"/><Relationship Id="rId4" Type="http://schemas.openxmlformats.org/officeDocument/2006/relationships/image" Target="../media/image145.png"/><Relationship Id="rId5" Type="http://schemas.openxmlformats.org/officeDocument/2006/relationships/image" Target="../media/image146.png"/><Relationship Id="rId6" Type="http://schemas.openxmlformats.org/officeDocument/2006/relationships/slideLayout" Target="../slideLayouts/slideLayout1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147.png"/><Relationship Id="rId2" Type="http://schemas.openxmlformats.org/officeDocument/2006/relationships/image" Target="../media/image148.tif"/><Relationship Id="rId3" Type="http://schemas.openxmlformats.org/officeDocument/2006/relationships/image" Target="../media/image149.png"/><Relationship Id="rId4" Type="http://schemas.openxmlformats.org/officeDocument/2006/relationships/image" Target="../media/image150.png"/><Relationship Id="rId5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151.png"/><Relationship Id="rId2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152.png"/><Relationship Id="rId2" Type="http://schemas.openxmlformats.org/officeDocument/2006/relationships/image" Target="../media/image153.png"/><Relationship Id="rId3" Type="http://schemas.openxmlformats.org/officeDocument/2006/relationships/image" Target="../media/image154.png"/><Relationship Id="rId4" Type="http://schemas.openxmlformats.org/officeDocument/2006/relationships/image" Target="../media/image155.png"/><Relationship Id="rId5" Type="http://schemas.openxmlformats.org/officeDocument/2006/relationships/slideLayout" Target="../slideLayouts/slideLayout1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156.png"/><Relationship Id="rId2" Type="http://schemas.openxmlformats.org/officeDocument/2006/relationships/image" Target="../media/image157.png"/><Relationship Id="rId3" Type="http://schemas.openxmlformats.org/officeDocument/2006/relationships/image" Target="../media/image158.png"/><Relationship Id="rId4" Type="http://schemas.openxmlformats.org/officeDocument/2006/relationships/slideLayout" Target="../slideLayouts/slideLayout13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159.png"/><Relationship Id="rId2" Type="http://schemas.openxmlformats.org/officeDocument/2006/relationships/image" Target="../media/image160.tif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161.png"/><Relationship Id="rId2" Type="http://schemas.openxmlformats.org/officeDocument/2006/relationships/slideLayout" Target="../slideLayouts/slideLayout1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162.png"/><Relationship Id="rId2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163.png"/><Relationship Id="rId2" Type="http://schemas.openxmlformats.org/officeDocument/2006/relationships/image" Target="../media/image164.png"/><Relationship Id="rId3" Type="http://schemas.openxmlformats.org/officeDocument/2006/relationships/image" Target="../media/image165.png"/><Relationship Id="rId4" Type="http://schemas.openxmlformats.org/officeDocument/2006/relationships/image" Target="../media/image166.png"/><Relationship Id="rId5" Type="http://schemas.openxmlformats.org/officeDocument/2006/relationships/slideLayout" Target="../slideLayouts/slideLayout13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167.png"/><Relationship Id="rId2" Type="http://schemas.openxmlformats.org/officeDocument/2006/relationships/image" Target="../media/image168.png"/><Relationship Id="rId3" Type="http://schemas.openxmlformats.org/officeDocument/2006/relationships/image" Target="../media/image169.tif"/><Relationship Id="rId4" Type="http://schemas.openxmlformats.org/officeDocument/2006/relationships/image" Target="../media/image170.tif"/><Relationship Id="rId5" Type="http://schemas.openxmlformats.org/officeDocument/2006/relationships/image" Target="../media/image171.png"/><Relationship Id="rId6" Type="http://schemas.openxmlformats.org/officeDocument/2006/relationships/image" Target="../media/image172.png"/><Relationship Id="rId7" Type="http://schemas.openxmlformats.org/officeDocument/2006/relationships/image" Target="../media/image173.png"/><Relationship Id="rId8" Type="http://schemas.openxmlformats.org/officeDocument/2006/relationships/slideLayout" Target="../slideLayouts/slideLayout13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image" Target="../media/image174.png"/><Relationship Id="rId2" Type="http://schemas.openxmlformats.org/officeDocument/2006/relationships/image" Target="../media/image175.png"/><Relationship Id="rId3" Type="http://schemas.openxmlformats.org/officeDocument/2006/relationships/image" Target="../media/image176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54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177.tif"/><Relationship Id="rId2" Type="http://schemas.openxmlformats.org/officeDocument/2006/relationships/slideLayout" Target="../slideLayouts/slideLayout13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178.png"/><Relationship Id="rId2" Type="http://schemas.openxmlformats.org/officeDocument/2006/relationships/slideLayout" Target="../slideLayouts/slideLayout13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179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57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image" Target="../media/image180.png"/><Relationship Id="rId2" Type="http://schemas.openxmlformats.org/officeDocument/2006/relationships/image" Target="../media/image181.png"/><Relationship Id="rId3" Type="http://schemas.openxmlformats.org/officeDocument/2006/relationships/slideLayout" Target="../slideLayouts/slideLayout13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182.png"/><Relationship Id="rId2" Type="http://schemas.openxmlformats.org/officeDocument/2006/relationships/image" Target="../media/image183.png"/><Relationship Id="rId3" Type="http://schemas.openxmlformats.org/officeDocument/2006/relationships/image" Target="../media/image184.tif"/><Relationship Id="rId4" Type="http://schemas.openxmlformats.org/officeDocument/2006/relationships/image" Target="../media/image185.tif"/><Relationship Id="rId5" Type="http://schemas.openxmlformats.org/officeDocument/2006/relationships/image" Target="../media/image186.png"/><Relationship Id="rId6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tif"/><Relationship Id="rId2" Type="http://schemas.openxmlformats.org/officeDocument/2006/relationships/slideLayout" Target="../slideLayouts/slideLayout13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187.png"/><Relationship Id="rId2" Type="http://schemas.openxmlformats.org/officeDocument/2006/relationships/image" Target="../media/image188.png"/><Relationship Id="rId3" Type="http://schemas.openxmlformats.org/officeDocument/2006/relationships/image" Target="../media/image189.tif"/><Relationship Id="rId4" Type="http://schemas.openxmlformats.org/officeDocument/2006/relationships/image" Target="../media/image190.png"/><Relationship Id="rId5" Type="http://schemas.openxmlformats.org/officeDocument/2006/relationships/image" Target="../media/image191.png"/><Relationship Id="rId6" Type="http://schemas.openxmlformats.org/officeDocument/2006/relationships/image" Target="../media/image192.png"/><Relationship Id="rId7" Type="http://schemas.openxmlformats.org/officeDocument/2006/relationships/image" Target="../media/image193.png"/><Relationship Id="rId8" Type="http://schemas.openxmlformats.org/officeDocument/2006/relationships/image" Target="../media/image194.png"/><Relationship Id="rId9" Type="http://schemas.openxmlformats.org/officeDocument/2006/relationships/image" Target="../media/image195.png"/><Relationship Id="rId10" Type="http://schemas.openxmlformats.org/officeDocument/2006/relationships/image" Target="../media/image196.png"/><Relationship Id="rId11" Type="http://schemas.openxmlformats.org/officeDocument/2006/relationships/slideLayout" Target="../slideLayouts/slideLayout13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197.png"/><Relationship Id="rId2" Type="http://schemas.openxmlformats.org/officeDocument/2006/relationships/image" Target="../media/image198.png"/><Relationship Id="rId3" Type="http://schemas.openxmlformats.org/officeDocument/2006/relationships/image" Target="../media/image199.png"/><Relationship Id="rId4" Type="http://schemas.openxmlformats.org/officeDocument/2006/relationships/image" Target="../media/image200.png"/><Relationship Id="rId5" Type="http://schemas.openxmlformats.org/officeDocument/2006/relationships/image" Target="../media/image201.png"/><Relationship Id="rId6" Type="http://schemas.openxmlformats.org/officeDocument/2006/relationships/slideLayout" Target="../slideLayouts/slideLayout13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image" Target="../media/image202.png"/><Relationship Id="rId2" Type="http://schemas.openxmlformats.org/officeDocument/2006/relationships/image" Target="../media/image203.png"/><Relationship Id="rId3" Type="http://schemas.openxmlformats.org/officeDocument/2006/relationships/slideLayout" Target="../slideLayouts/slideLayout13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image" Target="../media/image204.png"/><Relationship Id="rId2" Type="http://schemas.openxmlformats.org/officeDocument/2006/relationships/image" Target="../media/image205.png"/><Relationship Id="rId3" Type="http://schemas.openxmlformats.org/officeDocument/2006/relationships/slideLayout" Target="../slideLayouts/slideLayout1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image" Target="../media/image206.png"/><Relationship Id="rId2" Type="http://schemas.openxmlformats.org/officeDocument/2006/relationships/image" Target="../media/image207.png"/><Relationship Id="rId3" Type="http://schemas.openxmlformats.org/officeDocument/2006/relationships/image" Target="../media/image208.png"/><Relationship Id="rId4" Type="http://schemas.openxmlformats.org/officeDocument/2006/relationships/image" Target="../media/image209.png"/><Relationship Id="rId5" Type="http://schemas.openxmlformats.org/officeDocument/2006/relationships/slideLayout" Target="../slideLayouts/slideLayout13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image" Target="../media/image210.png"/><Relationship Id="rId2" Type="http://schemas.openxmlformats.org/officeDocument/2006/relationships/image" Target="../media/image211.png"/><Relationship Id="rId3" Type="http://schemas.openxmlformats.org/officeDocument/2006/relationships/image" Target="../media/image212.png"/><Relationship Id="rId4" Type="http://schemas.openxmlformats.org/officeDocument/2006/relationships/image" Target="../media/image213.png"/><Relationship Id="rId5" Type="http://schemas.openxmlformats.org/officeDocument/2006/relationships/image" Target="../media/image214.png"/><Relationship Id="rId6" Type="http://schemas.openxmlformats.org/officeDocument/2006/relationships/image" Target="../media/image215.png"/><Relationship Id="rId7" Type="http://schemas.openxmlformats.org/officeDocument/2006/relationships/slideLayout" Target="../slideLayouts/slideLayout13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image" Target="../media/image216.tif"/><Relationship Id="rId2" Type="http://schemas.openxmlformats.org/officeDocument/2006/relationships/image" Target="../media/image217.png"/><Relationship Id="rId3" Type="http://schemas.openxmlformats.org/officeDocument/2006/relationships/image" Target="../media/image218.png"/><Relationship Id="rId4" Type="http://schemas.openxmlformats.org/officeDocument/2006/relationships/image" Target="../media/image219.png"/><Relationship Id="rId5" Type="http://schemas.openxmlformats.org/officeDocument/2006/relationships/image" Target="../media/image220.png"/><Relationship Id="rId6" Type="http://schemas.openxmlformats.org/officeDocument/2006/relationships/image" Target="../media/image221.png"/><Relationship Id="rId7" Type="http://schemas.openxmlformats.org/officeDocument/2006/relationships/image" Target="../media/image222.png"/><Relationship Id="rId8" Type="http://schemas.openxmlformats.org/officeDocument/2006/relationships/slideLayout" Target="../slideLayouts/slideLayout13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image" Target="../media/image223.png"/><Relationship Id="rId2" Type="http://schemas.openxmlformats.org/officeDocument/2006/relationships/image" Target="../media/image224.png"/><Relationship Id="rId3" Type="http://schemas.openxmlformats.org/officeDocument/2006/relationships/slideLayout" Target="../slideLayouts/slideLayout13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image" Target="../media/image225.png"/><Relationship Id="rId2" Type="http://schemas.openxmlformats.org/officeDocument/2006/relationships/image" Target="../media/image226.png"/><Relationship Id="rId3" Type="http://schemas.openxmlformats.org/officeDocument/2006/relationships/image" Target="../media/image227.png"/><Relationship Id="rId4" Type="http://schemas.openxmlformats.org/officeDocument/2006/relationships/image" Target="../media/image228.png"/><Relationship Id="rId5" Type="http://schemas.openxmlformats.org/officeDocument/2006/relationships/image" Target="../media/image229.png"/><Relationship Id="rId6" Type="http://schemas.openxmlformats.org/officeDocument/2006/relationships/slideLayout" Target="../slideLayouts/slideLayout13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image" Target="../media/image230.tif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7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image" Target="../media/image231.tif"/><Relationship Id="rId2" Type="http://schemas.openxmlformats.org/officeDocument/2006/relationships/slideLayout" Target="../slideLayouts/slideLayout13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image" Target="../media/image232.png"/><Relationship Id="rId2" Type="http://schemas.openxmlformats.org/officeDocument/2006/relationships/slideLayout" Target="../slideLayouts/slideLayout13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image" Target="../media/image233.png"/><Relationship Id="rId2" Type="http://schemas.openxmlformats.org/officeDocument/2006/relationships/image" Target="../media/image234.png"/><Relationship Id="rId3" Type="http://schemas.openxmlformats.org/officeDocument/2006/relationships/slideLayout" Target="../slideLayouts/slideLayout13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image" Target="../media/image235.png"/><Relationship Id="rId2" Type="http://schemas.openxmlformats.org/officeDocument/2006/relationships/image" Target="../media/image236.png"/><Relationship Id="rId3" Type="http://schemas.openxmlformats.org/officeDocument/2006/relationships/image" Target="../media/image237.png"/><Relationship Id="rId4" Type="http://schemas.openxmlformats.org/officeDocument/2006/relationships/image" Target="../media/image238.png"/><Relationship Id="rId5" Type="http://schemas.openxmlformats.org/officeDocument/2006/relationships/slideLayout" Target="../slideLayouts/slideLayout13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image" Target="../media/image239.png"/><Relationship Id="rId2" Type="http://schemas.openxmlformats.org/officeDocument/2006/relationships/image" Target="../media/image240.png"/><Relationship Id="rId3" Type="http://schemas.openxmlformats.org/officeDocument/2006/relationships/image" Target="../media/image241.png"/><Relationship Id="rId4" Type="http://schemas.openxmlformats.org/officeDocument/2006/relationships/slideLayout" Target="../slideLayouts/slideLayout13.xml"/>
</Relationships>
</file>

<file path=ppt/slides/_rels/slide75.xml.rels><?xml version="1.0" encoding="UTF-8"?>
<Relationships xmlns="http://schemas.openxmlformats.org/package/2006/relationships"><Relationship Id="rId1" Type="http://schemas.openxmlformats.org/officeDocument/2006/relationships/image" Target="../media/image242.png"/><Relationship Id="rId2" Type="http://schemas.openxmlformats.org/officeDocument/2006/relationships/image" Target="../media/image243.png"/><Relationship Id="rId3" Type="http://schemas.openxmlformats.org/officeDocument/2006/relationships/image" Target="../media/image244.png"/><Relationship Id="rId4" Type="http://schemas.openxmlformats.org/officeDocument/2006/relationships/slideLayout" Target="../slideLayouts/slideLayout13.xml"/>
</Relationships>
</file>

<file path=ppt/slides/_rels/slide76.xml.rels><?xml version="1.0" encoding="UTF-8"?>
<Relationships xmlns="http://schemas.openxmlformats.org/package/2006/relationships"><Relationship Id="rId1" Type="http://schemas.openxmlformats.org/officeDocument/2006/relationships/image" Target="../media/image245.tif"/><Relationship Id="rId2" Type="http://schemas.openxmlformats.org/officeDocument/2006/relationships/image" Target="../media/image246.png"/><Relationship Id="rId3" Type="http://schemas.openxmlformats.org/officeDocument/2006/relationships/image" Target="../media/image247.png"/><Relationship Id="rId4" Type="http://schemas.openxmlformats.org/officeDocument/2006/relationships/image" Target="../media/image248.png"/><Relationship Id="rId5" Type="http://schemas.openxmlformats.org/officeDocument/2006/relationships/image" Target="../media/image249.png"/><Relationship Id="rId6" Type="http://schemas.openxmlformats.org/officeDocument/2006/relationships/slideLayout" Target="../slideLayouts/slideLayout13.xml"/>
</Relationships>
</file>

<file path=ppt/slides/_rels/slide77.xml.rels><?xml version="1.0" encoding="UTF-8"?>
<Relationships xmlns="http://schemas.openxmlformats.org/package/2006/relationships"><Relationship Id="rId1" Type="http://schemas.openxmlformats.org/officeDocument/2006/relationships/image" Target="../media/image250.png"/><Relationship Id="rId2" Type="http://schemas.openxmlformats.org/officeDocument/2006/relationships/image" Target="../media/image251.png"/><Relationship Id="rId3" Type="http://schemas.openxmlformats.org/officeDocument/2006/relationships/image" Target="../media/image252.png"/><Relationship Id="rId4" Type="http://schemas.openxmlformats.org/officeDocument/2006/relationships/slideLayout" Target="../slideLayouts/slideLayout13.xml"/>
</Relationships>
</file>

<file path=ppt/slides/_rels/slide78.xml.rels><?xml version="1.0" encoding="UTF-8"?>
<Relationships xmlns="http://schemas.openxmlformats.org/package/2006/relationships"><Relationship Id="rId1" Type="http://schemas.openxmlformats.org/officeDocument/2006/relationships/image" Target="../media/image253.png"/><Relationship Id="rId2" Type="http://schemas.openxmlformats.org/officeDocument/2006/relationships/image" Target="../media/image254.png"/><Relationship Id="rId3" Type="http://schemas.openxmlformats.org/officeDocument/2006/relationships/image" Target="../media/image255.png"/><Relationship Id="rId4" Type="http://schemas.openxmlformats.org/officeDocument/2006/relationships/image" Target="../media/image256.png"/><Relationship Id="rId5" Type="http://schemas.openxmlformats.org/officeDocument/2006/relationships/slideLayout" Target="../slideLayouts/slideLayout13.xml"/>
</Relationships>
</file>

<file path=ppt/slides/_rels/slide79.xml.rels><?xml version="1.0" encoding="UTF-8"?>
<Relationships xmlns="http://schemas.openxmlformats.org/package/2006/relationships"><Relationship Id="rId1" Type="http://schemas.openxmlformats.org/officeDocument/2006/relationships/image" Target="../media/image257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slideLayout" Target="../slideLayouts/slideLayout13.xml"/>
</Relationships>
</file>

<file path=ppt/slides/_rels/slide80.xml.rels><?xml version="1.0" encoding="UTF-8"?>
<Relationships xmlns="http://schemas.openxmlformats.org/package/2006/relationships"><Relationship Id="rId1" Type="http://schemas.openxmlformats.org/officeDocument/2006/relationships/image" Target="../media/image258.png"/><Relationship Id="rId2" Type="http://schemas.openxmlformats.org/officeDocument/2006/relationships/slideLayout" Target="../slideLayouts/slideLayout13.xml"/>
</Relationships>
</file>

<file path=ppt/slides/_rels/slide81.xml.rels><?xml version="1.0" encoding="UTF-8"?>
<Relationships xmlns="http://schemas.openxmlformats.org/package/2006/relationships"><Relationship Id="rId1" Type="http://schemas.openxmlformats.org/officeDocument/2006/relationships/image" Target="../media/image259.png"/><Relationship Id="rId2" Type="http://schemas.openxmlformats.org/officeDocument/2006/relationships/slideLayout" Target="../slideLayouts/slideLayout13.xml"/>
</Relationships>
</file>

<file path=ppt/slides/_rels/slide82.xml.rels><?xml version="1.0" encoding="UTF-8"?>
<Relationships xmlns="http://schemas.openxmlformats.org/package/2006/relationships"><Relationship Id="rId1" Type="http://schemas.openxmlformats.org/officeDocument/2006/relationships/image" Target="../media/image260.png"/><Relationship Id="rId2" Type="http://schemas.openxmlformats.org/officeDocument/2006/relationships/image" Target="../media/image261.pn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1752480" y="4038480"/>
            <a:ext cx="5943240" cy="1828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 cap="all">
                <a:solidFill>
                  <a:srgbClr val="eeece1"/>
                </a:solidFill>
                <a:latin typeface="Tw Cen MT"/>
              </a:rPr>
              <a:t>2. Transmission Lines</a:t>
            </a:r>
            <a:endParaRPr b="0" lang="en-US" sz="44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2362320" y="6050160"/>
            <a:ext cx="6705360" cy="685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  <a:spcBef>
                <a:spcPts val="700"/>
              </a:spcBef>
            </a:pPr>
            <a:r>
              <a:rPr b="0" lang="en-US" sz="2600" spc="-1" strike="noStrike">
                <a:solidFill>
                  <a:srgbClr val="ffffff"/>
                </a:solidFill>
                <a:latin typeface="Tw Cen MT"/>
              </a:rPr>
              <a:t>8e Applied EM by Ulaby and Ravaioli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99" name="CustomShape 3"/>
          <p:cNvSpPr/>
          <p:nvPr/>
        </p:nvSpPr>
        <p:spPr>
          <a:xfrm>
            <a:off x="2494080" y="434340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00" name="Picture 2" descr=""/>
          <p:cNvPicPr/>
          <p:nvPr/>
        </p:nvPicPr>
        <p:blipFill>
          <a:blip r:embed="rId1"/>
          <a:stretch/>
        </p:blipFill>
        <p:spPr>
          <a:xfrm>
            <a:off x="1892160" y="304920"/>
            <a:ext cx="5358960" cy="47718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Transmission-Line Equations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36" name="CustomShape 2"/>
          <p:cNvSpPr/>
          <p:nvPr/>
        </p:nvSpPr>
        <p:spPr>
          <a:xfrm>
            <a:off x="4921200" y="4419720"/>
            <a:ext cx="28436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ac signals: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use phasors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37" name="CustomShape 3"/>
          <p:cNvSpPr/>
          <p:nvPr/>
        </p:nvSpPr>
        <p:spPr>
          <a:xfrm>
            <a:off x="7620120" y="5943600"/>
            <a:ext cx="15235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Telegrapher’s equations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38" name="Picture 2" descr=""/>
          <p:cNvPicPr/>
          <p:nvPr/>
        </p:nvPicPr>
        <p:blipFill>
          <a:blip r:embed="rId1"/>
          <a:stretch/>
        </p:blipFill>
        <p:spPr>
          <a:xfrm>
            <a:off x="0" y="1219320"/>
            <a:ext cx="4067280" cy="2370600"/>
          </a:xfrm>
          <a:prstGeom prst="rect">
            <a:avLst/>
          </a:prstGeom>
          <a:ln w="9360">
            <a:noFill/>
          </a:ln>
        </p:spPr>
      </p:pic>
      <p:pic>
        <p:nvPicPr>
          <p:cNvPr id="139" name="Picture 3" descr=""/>
          <p:cNvPicPr/>
          <p:nvPr/>
        </p:nvPicPr>
        <p:blipFill>
          <a:blip r:embed="rId2"/>
          <a:stretch/>
        </p:blipFill>
        <p:spPr>
          <a:xfrm>
            <a:off x="76320" y="3488760"/>
            <a:ext cx="4723920" cy="3368880"/>
          </a:xfrm>
          <a:prstGeom prst="rect">
            <a:avLst/>
          </a:prstGeom>
          <a:ln w="9360">
            <a:noFill/>
          </a:ln>
        </p:spPr>
      </p:pic>
      <p:pic>
        <p:nvPicPr>
          <p:cNvPr id="140" name="Picture 4" descr=""/>
          <p:cNvPicPr/>
          <p:nvPr/>
        </p:nvPicPr>
        <p:blipFill>
          <a:blip r:embed="rId3"/>
          <a:stretch/>
        </p:blipFill>
        <p:spPr>
          <a:xfrm>
            <a:off x="4056840" y="1559160"/>
            <a:ext cx="5010480" cy="2860200"/>
          </a:xfrm>
          <a:prstGeom prst="rect">
            <a:avLst/>
          </a:prstGeom>
          <a:ln w="9360">
            <a:noFill/>
          </a:ln>
        </p:spPr>
      </p:pic>
      <p:pic>
        <p:nvPicPr>
          <p:cNvPr id="141" name="Picture 5" descr=""/>
          <p:cNvPicPr/>
          <p:nvPr/>
        </p:nvPicPr>
        <p:blipFill>
          <a:blip r:embed="rId4"/>
          <a:stretch/>
        </p:blipFill>
        <p:spPr>
          <a:xfrm>
            <a:off x="6400800" y="4812480"/>
            <a:ext cx="2133360" cy="647640"/>
          </a:xfrm>
          <a:prstGeom prst="rect">
            <a:avLst/>
          </a:prstGeom>
          <a:ln w="9360">
            <a:noFill/>
          </a:ln>
        </p:spPr>
      </p:pic>
      <p:pic>
        <p:nvPicPr>
          <p:cNvPr id="142" name="Picture 6" descr=""/>
          <p:cNvPicPr/>
          <p:nvPr/>
        </p:nvPicPr>
        <p:blipFill>
          <a:blip r:embed="rId5"/>
          <a:stretch/>
        </p:blipFill>
        <p:spPr>
          <a:xfrm>
            <a:off x="5105520" y="5715000"/>
            <a:ext cx="2514240" cy="11044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Derivation of Wave Equations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44" name="CustomShape 2"/>
          <p:cNvSpPr/>
          <p:nvPr/>
        </p:nvSpPr>
        <p:spPr>
          <a:xfrm>
            <a:off x="-160920" y="3200400"/>
            <a:ext cx="46116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Combining the two equations leads to: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45" name="Picture 6" descr=""/>
          <p:cNvPicPr/>
          <p:nvPr/>
        </p:nvPicPr>
        <p:blipFill>
          <a:blip r:embed="rId1"/>
          <a:stretch/>
        </p:blipFill>
        <p:spPr>
          <a:xfrm>
            <a:off x="0" y="5715000"/>
            <a:ext cx="659880" cy="306000"/>
          </a:xfrm>
          <a:prstGeom prst="rect">
            <a:avLst/>
          </a:prstGeom>
          <a:ln>
            <a:noFill/>
          </a:ln>
        </p:spPr>
      </p:pic>
      <p:sp>
        <p:nvSpPr>
          <p:cNvPr id="146" name="CustomShape 3"/>
          <p:cNvSpPr/>
          <p:nvPr/>
        </p:nvSpPr>
        <p:spPr>
          <a:xfrm>
            <a:off x="101160" y="5105520"/>
            <a:ext cx="4108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Second-order differential equation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47" name="CustomShape 4"/>
          <p:cNvSpPr/>
          <p:nvPr/>
        </p:nvSpPr>
        <p:spPr>
          <a:xfrm>
            <a:off x="4267080" y="2438280"/>
            <a:ext cx="213336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complex propagation constant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48" name="CustomShape 5"/>
          <p:cNvSpPr/>
          <p:nvPr/>
        </p:nvSpPr>
        <p:spPr>
          <a:xfrm>
            <a:off x="6705720" y="2057400"/>
            <a:ext cx="152352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attenuation constant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49" name="CustomShape 6"/>
          <p:cNvSpPr/>
          <p:nvPr/>
        </p:nvSpPr>
        <p:spPr>
          <a:xfrm>
            <a:off x="7343640" y="2983320"/>
            <a:ext cx="19278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Phase constant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50" name="CustomShape 7"/>
          <p:cNvSpPr/>
          <p:nvPr/>
        </p:nvSpPr>
        <p:spPr>
          <a:xfrm>
            <a:off x="5105520" y="3124080"/>
            <a:ext cx="990360" cy="380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51" name="CustomShape 8"/>
          <p:cNvSpPr/>
          <p:nvPr/>
        </p:nvSpPr>
        <p:spPr>
          <a:xfrm rot="5400000">
            <a:off x="6363000" y="2933640"/>
            <a:ext cx="761760" cy="228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52" name="CustomShape 9"/>
          <p:cNvSpPr/>
          <p:nvPr/>
        </p:nvSpPr>
        <p:spPr>
          <a:xfrm flipV="1" rot="10800000">
            <a:off x="7924680" y="3573000"/>
            <a:ext cx="609120" cy="2196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153" name="Picture 18" descr=""/>
          <p:cNvPicPr/>
          <p:nvPr/>
        </p:nvPicPr>
        <p:blipFill>
          <a:blip r:embed="rId2"/>
          <a:stretch/>
        </p:blipFill>
        <p:spPr>
          <a:xfrm>
            <a:off x="8686800" y="3429000"/>
            <a:ext cx="380520" cy="435240"/>
          </a:xfrm>
          <a:prstGeom prst="rect">
            <a:avLst/>
          </a:prstGeom>
          <a:ln>
            <a:noFill/>
          </a:ln>
        </p:spPr>
      </p:pic>
      <p:pic>
        <p:nvPicPr>
          <p:cNvPr id="154" name="Picture 19" descr=""/>
          <p:cNvPicPr/>
          <p:nvPr/>
        </p:nvPicPr>
        <p:blipFill>
          <a:blip r:embed="rId3"/>
          <a:stretch/>
        </p:blipFill>
        <p:spPr>
          <a:xfrm>
            <a:off x="4419720" y="3733920"/>
            <a:ext cx="304560" cy="380520"/>
          </a:xfrm>
          <a:prstGeom prst="rect">
            <a:avLst/>
          </a:prstGeom>
          <a:ln>
            <a:noFill/>
          </a:ln>
        </p:spPr>
      </p:pic>
      <p:pic>
        <p:nvPicPr>
          <p:cNvPr id="155" name="Picture 2" descr=""/>
          <p:cNvPicPr/>
          <p:nvPr/>
        </p:nvPicPr>
        <p:blipFill>
          <a:blip r:embed="rId4"/>
          <a:stretch/>
        </p:blipFill>
        <p:spPr>
          <a:xfrm>
            <a:off x="380880" y="1676520"/>
            <a:ext cx="2971440" cy="1305360"/>
          </a:xfrm>
          <a:prstGeom prst="rect">
            <a:avLst/>
          </a:prstGeom>
          <a:ln w="9360">
            <a:noFill/>
          </a:ln>
        </p:spPr>
      </p:pic>
      <p:pic>
        <p:nvPicPr>
          <p:cNvPr id="156" name="Picture 3" descr=""/>
          <p:cNvPicPr/>
          <p:nvPr/>
        </p:nvPicPr>
        <p:blipFill>
          <a:blip r:embed="rId5"/>
          <a:stretch/>
        </p:blipFill>
        <p:spPr>
          <a:xfrm>
            <a:off x="228600" y="3581280"/>
            <a:ext cx="3876840" cy="571320"/>
          </a:xfrm>
          <a:prstGeom prst="rect">
            <a:avLst/>
          </a:prstGeom>
          <a:ln w="9360">
            <a:noFill/>
          </a:ln>
        </p:spPr>
      </p:pic>
      <p:pic>
        <p:nvPicPr>
          <p:cNvPr id="157" name="Picture 4" descr=""/>
          <p:cNvPicPr/>
          <p:nvPr/>
        </p:nvPicPr>
        <p:blipFill>
          <a:blip r:embed="rId6"/>
          <a:stretch/>
        </p:blipFill>
        <p:spPr>
          <a:xfrm>
            <a:off x="762120" y="4419720"/>
            <a:ext cx="2819160" cy="649440"/>
          </a:xfrm>
          <a:prstGeom prst="rect">
            <a:avLst/>
          </a:prstGeom>
          <a:ln w="9360">
            <a:noFill/>
          </a:ln>
        </p:spPr>
      </p:pic>
      <p:pic>
        <p:nvPicPr>
          <p:cNvPr id="158" name="Picture 5" descr=""/>
          <p:cNvPicPr/>
          <p:nvPr/>
        </p:nvPicPr>
        <p:blipFill>
          <a:blip r:embed="rId7"/>
          <a:stretch/>
        </p:blipFill>
        <p:spPr>
          <a:xfrm>
            <a:off x="152280" y="6058080"/>
            <a:ext cx="3962160" cy="495000"/>
          </a:xfrm>
          <a:prstGeom prst="rect">
            <a:avLst/>
          </a:prstGeom>
          <a:ln w="9360">
            <a:noFill/>
          </a:ln>
        </p:spPr>
      </p:pic>
      <p:pic>
        <p:nvPicPr>
          <p:cNvPr id="159" name="Picture 6" descr=""/>
          <p:cNvPicPr/>
          <p:nvPr/>
        </p:nvPicPr>
        <p:blipFill>
          <a:blip r:embed="rId8"/>
          <a:stretch/>
        </p:blipFill>
        <p:spPr>
          <a:xfrm>
            <a:off x="6080040" y="3429000"/>
            <a:ext cx="1211040" cy="304560"/>
          </a:xfrm>
          <a:prstGeom prst="rect">
            <a:avLst/>
          </a:prstGeom>
          <a:ln w="9360">
            <a:noFill/>
          </a:ln>
        </p:spPr>
      </p:pic>
      <p:pic>
        <p:nvPicPr>
          <p:cNvPr id="160" name="Picture 7" descr=""/>
          <p:cNvPicPr/>
          <p:nvPr/>
        </p:nvPicPr>
        <p:blipFill>
          <a:blip r:embed="rId9"/>
          <a:stretch/>
        </p:blipFill>
        <p:spPr>
          <a:xfrm>
            <a:off x="4594680" y="4419720"/>
            <a:ext cx="4548960" cy="24379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extShape 1"/>
          <p:cNvSpPr txBox="1"/>
          <p:nvPr/>
        </p:nvSpPr>
        <p:spPr>
          <a:xfrm>
            <a:off x="612720" y="-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Solution of Wave Equations (cont.)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2" name="CustomShape 2"/>
          <p:cNvSpPr/>
          <p:nvPr/>
        </p:nvSpPr>
        <p:spPr>
          <a:xfrm>
            <a:off x="-72360" y="3505320"/>
            <a:ext cx="31896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Proposed form of solution: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63" name="CustomShape 3"/>
          <p:cNvSpPr/>
          <p:nvPr/>
        </p:nvSpPr>
        <p:spPr>
          <a:xfrm>
            <a:off x="32400" y="4876920"/>
            <a:ext cx="9705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Using: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64" name="CustomShape 4"/>
          <p:cNvSpPr/>
          <p:nvPr/>
        </p:nvSpPr>
        <p:spPr>
          <a:xfrm>
            <a:off x="0" y="5638680"/>
            <a:ext cx="114264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It follows that: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65" name="Picture 3" descr=""/>
          <p:cNvPicPr/>
          <p:nvPr/>
        </p:nvPicPr>
        <p:blipFill>
          <a:blip r:embed="rId1"/>
          <a:stretch/>
        </p:blipFill>
        <p:spPr>
          <a:xfrm>
            <a:off x="152280" y="1657440"/>
            <a:ext cx="3657240" cy="834480"/>
          </a:xfrm>
          <a:prstGeom prst="rect">
            <a:avLst/>
          </a:prstGeom>
          <a:ln w="9360">
            <a:noFill/>
          </a:ln>
        </p:spPr>
      </p:pic>
      <p:pic>
        <p:nvPicPr>
          <p:cNvPr id="166" name="Picture 4" descr=""/>
          <p:cNvPicPr/>
          <p:nvPr/>
        </p:nvPicPr>
        <p:blipFill>
          <a:blip r:embed="rId2"/>
          <a:stretch/>
        </p:blipFill>
        <p:spPr>
          <a:xfrm>
            <a:off x="152280" y="2590920"/>
            <a:ext cx="3657240" cy="878760"/>
          </a:xfrm>
          <a:prstGeom prst="rect">
            <a:avLst/>
          </a:prstGeom>
          <a:ln w="9360">
            <a:noFill/>
          </a:ln>
        </p:spPr>
      </p:pic>
      <p:pic>
        <p:nvPicPr>
          <p:cNvPr id="167" name="Picture 5" descr=""/>
          <p:cNvPicPr/>
          <p:nvPr/>
        </p:nvPicPr>
        <p:blipFill>
          <a:blip r:embed="rId3"/>
          <a:stretch/>
        </p:blipFill>
        <p:spPr>
          <a:xfrm>
            <a:off x="276120" y="3886200"/>
            <a:ext cx="3304800" cy="785880"/>
          </a:xfrm>
          <a:prstGeom prst="rect">
            <a:avLst/>
          </a:prstGeom>
          <a:ln w="9360">
            <a:noFill/>
          </a:ln>
        </p:spPr>
      </p:pic>
      <p:pic>
        <p:nvPicPr>
          <p:cNvPr id="168" name="Picture 6" descr=""/>
          <p:cNvPicPr/>
          <p:nvPr/>
        </p:nvPicPr>
        <p:blipFill>
          <a:blip r:embed="rId4"/>
          <a:stretch/>
        </p:blipFill>
        <p:spPr>
          <a:xfrm>
            <a:off x="1066680" y="4800600"/>
            <a:ext cx="2957040" cy="669960"/>
          </a:xfrm>
          <a:prstGeom prst="rect">
            <a:avLst/>
          </a:prstGeom>
          <a:ln w="9360">
            <a:noFill/>
          </a:ln>
        </p:spPr>
      </p:pic>
      <p:pic>
        <p:nvPicPr>
          <p:cNvPr id="169" name="Picture 7" descr=""/>
          <p:cNvPicPr/>
          <p:nvPr/>
        </p:nvPicPr>
        <p:blipFill>
          <a:blip r:embed="rId5"/>
          <a:stretch/>
        </p:blipFill>
        <p:spPr>
          <a:xfrm>
            <a:off x="990720" y="5687640"/>
            <a:ext cx="3352320" cy="484200"/>
          </a:xfrm>
          <a:prstGeom prst="rect">
            <a:avLst/>
          </a:prstGeom>
          <a:ln w="9360">
            <a:noFill/>
          </a:ln>
        </p:spPr>
      </p:pic>
      <p:pic>
        <p:nvPicPr>
          <p:cNvPr id="170" name="Picture 8" descr=""/>
          <p:cNvPicPr/>
          <p:nvPr/>
        </p:nvPicPr>
        <p:blipFill>
          <a:blip r:embed="rId6"/>
          <a:stretch/>
        </p:blipFill>
        <p:spPr>
          <a:xfrm>
            <a:off x="4495680" y="609480"/>
            <a:ext cx="4546440" cy="2666520"/>
          </a:xfrm>
          <a:prstGeom prst="rect">
            <a:avLst/>
          </a:prstGeom>
          <a:ln w="88920">
            <a:solidFill>
              <a:srgbClr val="ffffff"/>
            </a:solidFill>
            <a:miter/>
          </a:ln>
          <a:effectLst>
            <a:glow rad="63500">
              <a:schemeClr val="accent2">
                <a:alpha val="75000"/>
              </a:schemeClr>
            </a:glow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1" name="Picture 9" descr=""/>
          <p:cNvPicPr/>
          <p:nvPr/>
        </p:nvPicPr>
        <p:blipFill>
          <a:blip r:embed="rId7"/>
          <a:stretch/>
        </p:blipFill>
        <p:spPr>
          <a:xfrm>
            <a:off x="4597560" y="3429000"/>
            <a:ext cx="4470120" cy="3352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icture 3" descr=""/>
          <p:cNvPicPr/>
          <p:nvPr/>
        </p:nvPicPr>
        <p:blipFill>
          <a:blip r:embed="rId1"/>
          <a:stretch/>
        </p:blipFill>
        <p:spPr>
          <a:xfrm>
            <a:off x="28080" y="3657600"/>
            <a:ext cx="3896640" cy="2590560"/>
          </a:xfrm>
          <a:prstGeom prst="rect">
            <a:avLst/>
          </a:prstGeom>
          <a:ln w="9360">
            <a:noFill/>
          </a:ln>
        </p:spPr>
      </p:pic>
      <p:sp>
        <p:nvSpPr>
          <p:cNvPr id="17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Solution of Wave Equations (cont.)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4" name="CustomShape 2"/>
          <p:cNvSpPr/>
          <p:nvPr/>
        </p:nvSpPr>
        <p:spPr>
          <a:xfrm>
            <a:off x="-105840" y="1600200"/>
            <a:ext cx="163044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In general: 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75" name="CustomShape 3"/>
          <p:cNvSpPr/>
          <p:nvPr/>
        </p:nvSpPr>
        <p:spPr>
          <a:xfrm>
            <a:off x="4419720" y="5297400"/>
            <a:ext cx="4876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wave along +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z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because coefficients of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t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and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z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have opposite signs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76" name="CustomShape 4"/>
          <p:cNvSpPr/>
          <p:nvPr/>
        </p:nvSpPr>
        <p:spPr>
          <a:xfrm>
            <a:off x="4419720" y="6239520"/>
            <a:ext cx="502884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wave along –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z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because coefficients of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t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and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z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have the same sign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77" name="CustomShape 5"/>
          <p:cNvSpPr/>
          <p:nvPr/>
        </p:nvSpPr>
        <p:spPr>
          <a:xfrm flipV="1" rot="10800000">
            <a:off x="4419720" y="5637960"/>
            <a:ext cx="609120" cy="759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78" name="CustomShape 6"/>
          <p:cNvSpPr/>
          <p:nvPr/>
        </p:nvSpPr>
        <p:spPr>
          <a:xfrm rot="10800000">
            <a:off x="4419720" y="6400800"/>
            <a:ext cx="304560" cy="228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179" name="Picture 2" descr=""/>
          <p:cNvPicPr/>
          <p:nvPr/>
        </p:nvPicPr>
        <p:blipFill>
          <a:blip r:embed="rId2"/>
          <a:stretch/>
        </p:blipFill>
        <p:spPr>
          <a:xfrm>
            <a:off x="304920" y="2057400"/>
            <a:ext cx="1782360" cy="894960"/>
          </a:xfrm>
          <a:prstGeom prst="rect">
            <a:avLst/>
          </a:prstGeom>
          <a:ln w="9360">
            <a:noFill/>
          </a:ln>
        </p:spPr>
      </p:pic>
      <p:pic>
        <p:nvPicPr>
          <p:cNvPr id="180" name="Picture 4" descr=""/>
          <p:cNvPicPr/>
          <p:nvPr/>
        </p:nvPicPr>
        <p:blipFill>
          <a:blip r:embed="rId3"/>
          <a:stretch/>
        </p:blipFill>
        <p:spPr>
          <a:xfrm>
            <a:off x="4263120" y="1523880"/>
            <a:ext cx="4880520" cy="1447560"/>
          </a:xfrm>
          <a:prstGeom prst="rect">
            <a:avLst/>
          </a:prstGeom>
          <a:ln w="9360">
            <a:noFill/>
          </a:ln>
        </p:spPr>
      </p:pic>
      <p:pic>
        <p:nvPicPr>
          <p:cNvPr id="181" name="Picture 5" descr=""/>
          <p:cNvPicPr/>
          <p:nvPr/>
        </p:nvPicPr>
        <p:blipFill>
          <a:blip r:embed="rId4"/>
          <a:stretch/>
        </p:blipFill>
        <p:spPr>
          <a:xfrm>
            <a:off x="3552840" y="2971800"/>
            <a:ext cx="5514480" cy="5806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extShape 1"/>
          <p:cNvSpPr txBox="1"/>
          <p:nvPr/>
        </p:nvSpPr>
        <p:spPr>
          <a:xfrm>
            <a:off x="0" y="228600"/>
            <a:ext cx="533376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Example 2-1: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Air Line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83" name="Picture 2" descr=""/>
          <p:cNvPicPr/>
          <p:nvPr/>
        </p:nvPicPr>
        <p:blipFill>
          <a:blip r:embed="rId1"/>
          <a:stretch/>
        </p:blipFill>
        <p:spPr>
          <a:xfrm>
            <a:off x="21960" y="1592280"/>
            <a:ext cx="4978440" cy="3055680"/>
          </a:xfrm>
          <a:prstGeom prst="rect">
            <a:avLst/>
          </a:prstGeom>
          <a:ln w="9360">
            <a:noFill/>
          </a:ln>
        </p:spPr>
      </p:pic>
      <p:pic>
        <p:nvPicPr>
          <p:cNvPr id="184" name="Picture 3" descr=""/>
          <p:cNvPicPr/>
          <p:nvPr/>
        </p:nvPicPr>
        <p:blipFill>
          <a:blip r:embed="rId2"/>
          <a:stretch/>
        </p:blipFill>
        <p:spPr>
          <a:xfrm>
            <a:off x="5122440" y="152280"/>
            <a:ext cx="4021200" cy="6629040"/>
          </a:xfrm>
          <a:prstGeom prst="rect">
            <a:avLst/>
          </a:prstGeom>
          <a:ln w="9360">
            <a:noFill/>
          </a:ln>
          <a:effectLst>
            <a:glow rad="63500">
              <a:schemeClr val="accent2">
                <a:alpha val="75000"/>
              </a:schemeClr>
            </a:glow>
          </a:effectLst>
        </p:spPr>
      </p:pic>
      <p:sp>
        <p:nvSpPr>
          <p:cNvPr id="185" name="CustomShape 2"/>
          <p:cNvSpPr/>
          <p:nvPr/>
        </p:nvSpPr>
        <p:spPr>
          <a:xfrm>
            <a:off x="8077320" y="4800600"/>
            <a:ext cx="1066320" cy="38052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86" name="CustomShape 3"/>
          <p:cNvSpPr/>
          <p:nvPr/>
        </p:nvSpPr>
        <p:spPr>
          <a:xfrm>
            <a:off x="8001000" y="6477120"/>
            <a:ext cx="1142640" cy="22824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Content Placeholder 2" descr=""/>
          <p:cNvPicPr/>
          <p:nvPr/>
        </p:nvPicPr>
        <p:blipFill>
          <a:blip r:embed="rId1"/>
          <a:srcRect l="-35312" t="0" r="-35312" b="0"/>
          <a:stretch/>
        </p:blipFill>
        <p:spPr>
          <a:xfrm>
            <a:off x="-1752480" y="208080"/>
            <a:ext cx="12022560" cy="6629040"/>
          </a:xfrm>
          <a:prstGeom prst="rect">
            <a:avLst/>
          </a:prstGeom>
          <a:ln>
            <a:noFill/>
          </a:ln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Content Placeholder 2" descr=""/>
          <p:cNvPicPr/>
          <p:nvPr/>
        </p:nvPicPr>
        <p:blipFill>
          <a:blip r:embed="rId1"/>
          <a:srcRect l="-32514" t="0" r="-32514" b="0"/>
          <a:stretch/>
        </p:blipFill>
        <p:spPr>
          <a:xfrm>
            <a:off x="-1295280" y="188640"/>
            <a:ext cx="12094920" cy="6669000"/>
          </a:xfrm>
          <a:prstGeom prst="rect">
            <a:avLst/>
          </a:prstGeom>
          <a:ln>
            <a:noFill/>
          </a:ln>
        </p:spPr>
      </p:pic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Lossless Microstrip Line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90" name="CustomShape 2"/>
          <p:cNvSpPr/>
          <p:nvPr/>
        </p:nvSpPr>
        <p:spPr>
          <a:xfrm>
            <a:off x="-338400" y="1535760"/>
            <a:ext cx="33130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Phase velocity in dielectric: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91" name="CustomShape 3"/>
          <p:cNvSpPr/>
          <p:nvPr/>
        </p:nvSpPr>
        <p:spPr>
          <a:xfrm>
            <a:off x="-361440" y="2020680"/>
            <a:ext cx="352008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Phase velocity for microstrip: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92" name="CustomShape 4"/>
          <p:cNvSpPr/>
          <p:nvPr/>
        </p:nvSpPr>
        <p:spPr>
          <a:xfrm>
            <a:off x="4627080" y="3733920"/>
            <a:ext cx="13698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Quasi-TEM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93" name="Picture 2" descr=""/>
          <p:cNvPicPr/>
          <p:nvPr/>
        </p:nvPicPr>
        <p:blipFill>
          <a:blip r:embed="rId1"/>
          <a:stretch/>
        </p:blipFill>
        <p:spPr>
          <a:xfrm>
            <a:off x="2819520" y="1523880"/>
            <a:ext cx="1036440" cy="533160"/>
          </a:xfrm>
          <a:prstGeom prst="rect">
            <a:avLst/>
          </a:prstGeom>
          <a:ln w="9360">
            <a:noFill/>
          </a:ln>
        </p:spPr>
      </p:pic>
      <p:pic>
        <p:nvPicPr>
          <p:cNvPr id="194" name="Picture 3" descr=""/>
          <p:cNvPicPr/>
          <p:nvPr/>
        </p:nvPicPr>
        <p:blipFill>
          <a:blip r:embed="rId2"/>
          <a:stretch/>
        </p:blipFill>
        <p:spPr>
          <a:xfrm>
            <a:off x="2895480" y="2014920"/>
            <a:ext cx="1150200" cy="609120"/>
          </a:xfrm>
          <a:prstGeom prst="rect">
            <a:avLst/>
          </a:prstGeom>
          <a:ln w="9360">
            <a:noFill/>
          </a:ln>
        </p:spPr>
      </p:pic>
      <p:pic>
        <p:nvPicPr>
          <p:cNvPr id="195" name="Picture 4" descr=""/>
          <p:cNvPicPr/>
          <p:nvPr/>
        </p:nvPicPr>
        <p:blipFill>
          <a:blip r:embed="rId3"/>
          <a:stretch/>
        </p:blipFill>
        <p:spPr>
          <a:xfrm>
            <a:off x="0" y="2590920"/>
            <a:ext cx="4469760" cy="5738040"/>
          </a:xfrm>
          <a:prstGeom prst="rect">
            <a:avLst/>
          </a:prstGeom>
          <a:ln w="9360">
            <a:noFill/>
          </a:ln>
        </p:spPr>
      </p:pic>
      <p:pic>
        <p:nvPicPr>
          <p:cNvPr id="196" name="Picture 5" descr=""/>
          <p:cNvPicPr/>
          <p:nvPr/>
        </p:nvPicPr>
        <p:blipFill>
          <a:blip r:embed="rId4"/>
          <a:stretch/>
        </p:blipFill>
        <p:spPr>
          <a:xfrm>
            <a:off x="5823360" y="470880"/>
            <a:ext cx="3091680" cy="63529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Microstrip (cont.)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98" name="Picture 2" descr=""/>
          <p:cNvPicPr/>
          <p:nvPr/>
        </p:nvPicPr>
        <p:blipFill>
          <a:blip r:embed="rId1"/>
          <a:stretch/>
        </p:blipFill>
        <p:spPr>
          <a:xfrm>
            <a:off x="0" y="1600200"/>
            <a:ext cx="4538160" cy="1218960"/>
          </a:xfrm>
          <a:prstGeom prst="rect">
            <a:avLst/>
          </a:prstGeom>
          <a:ln w="9360">
            <a:noFill/>
          </a:ln>
        </p:spPr>
      </p:pic>
      <p:pic>
        <p:nvPicPr>
          <p:cNvPr id="199" name="Picture 3" descr=""/>
          <p:cNvPicPr/>
          <p:nvPr/>
        </p:nvPicPr>
        <p:blipFill>
          <a:blip r:embed="rId2"/>
          <a:stretch/>
        </p:blipFill>
        <p:spPr>
          <a:xfrm>
            <a:off x="457200" y="2878560"/>
            <a:ext cx="1291680" cy="550080"/>
          </a:xfrm>
          <a:prstGeom prst="rect">
            <a:avLst/>
          </a:prstGeom>
          <a:ln w="9360">
            <a:noFill/>
          </a:ln>
        </p:spPr>
      </p:pic>
      <p:pic>
        <p:nvPicPr>
          <p:cNvPr id="200" name="Picture 4" descr=""/>
          <p:cNvPicPr/>
          <p:nvPr/>
        </p:nvPicPr>
        <p:blipFill>
          <a:blip r:embed="rId3"/>
          <a:stretch/>
        </p:blipFill>
        <p:spPr>
          <a:xfrm>
            <a:off x="384120" y="3581280"/>
            <a:ext cx="3026160" cy="3276360"/>
          </a:xfrm>
          <a:prstGeom prst="rect">
            <a:avLst/>
          </a:prstGeom>
          <a:ln w="9360">
            <a:noFill/>
          </a:ln>
        </p:spPr>
      </p:pic>
      <p:pic>
        <p:nvPicPr>
          <p:cNvPr id="201" name="Picture 5" descr=""/>
          <p:cNvPicPr/>
          <p:nvPr/>
        </p:nvPicPr>
        <p:blipFill>
          <a:blip r:embed="rId4"/>
          <a:stretch/>
        </p:blipFill>
        <p:spPr>
          <a:xfrm>
            <a:off x="4800600" y="533520"/>
            <a:ext cx="4275720" cy="2895120"/>
          </a:xfrm>
          <a:prstGeom prst="rect">
            <a:avLst/>
          </a:prstGeom>
          <a:ln w="9360">
            <a:noFill/>
          </a:ln>
        </p:spPr>
      </p:pic>
      <p:pic>
        <p:nvPicPr>
          <p:cNvPr id="202" name="Picture 6" descr=""/>
          <p:cNvPicPr/>
          <p:nvPr/>
        </p:nvPicPr>
        <p:blipFill>
          <a:blip r:embed="rId5"/>
          <a:stretch/>
        </p:blipFill>
        <p:spPr>
          <a:xfrm>
            <a:off x="5410080" y="3733920"/>
            <a:ext cx="3445200" cy="31237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380880" y="228600"/>
            <a:ext cx="42638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Microstrip (cont.)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04" name="TextShape 2"/>
          <p:cNvSpPr txBox="1"/>
          <p:nvPr/>
        </p:nvSpPr>
        <p:spPr>
          <a:xfrm>
            <a:off x="0" y="1600200"/>
            <a:ext cx="815292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marL="320040" indent="-319680">
              <a:lnSpc>
                <a:spcPct val="100000"/>
              </a:lnSpc>
              <a:spcBef>
                <a:spcPts val="700"/>
              </a:spcBef>
            </a:pPr>
            <a:r>
              <a:rPr b="0" lang="en-US" sz="2900" spc="-1" strike="noStrike">
                <a:solidFill>
                  <a:srgbClr val="ff0000"/>
                </a:solidFill>
                <a:latin typeface="Tw Cen MT"/>
              </a:rPr>
              <a:t>   </a:t>
            </a: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Inverse process: </a:t>
            </a:r>
            <a:endParaRPr b="0" lang="en-US" sz="24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    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Given </a:t>
            </a:r>
            <a:r>
              <a:rPr b="0" i="1" lang="en-US" sz="2400" spc="-1" strike="noStrike">
                <a:solidFill>
                  <a:srgbClr val="000000"/>
                </a:solidFill>
                <a:latin typeface="Tw Cen MT"/>
              </a:rPr>
              <a:t>Z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Tw Cen MT"/>
              </a:rPr>
              <a:t>0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, find </a:t>
            </a:r>
            <a:r>
              <a:rPr b="0" i="1" lang="en-US" sz="2400" spc="-1" strike="noStrike">
                <a:solidFill>
                  <a:srgbClr val="000000"/>
                </a:solidFill>
                <a:latin typeface="Tw Cen MT"/>
              </a:rPr>
              <a:t>s</a:t>
            </a:r>
            <a:endParaRPr b="0" lang="en-US" sz="24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</a:pPr>
            <a:endParaRPr b="0" lang="en-US" sz="24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</a:pPr>
            <a:r>
              <a:rPr b="0" lang="en-US" sz="2000" spc="-1" strike="noStrike">
                <a:solidFill>
                  <a:srgbClr val="1f497d"/>
                </a:solidFill>
                <a:latin typeface="Tw Cen MT"/>
              </a:rPr>
              <a:t>The solution formulas are based  on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</a:pPr>
            <a:r>
              <a:rPr b="0" lang="en-US" sz="2000" spc="-1" strike="noStrike">
                <a:solidFill>
                  <a:srgbClr val="1f497d"/>
                </a:solidFill>
                <a:latin typeface="Tw Cen MT"/>
              </a:rPr>
              <a:t>two numerical fits, defined in terms 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</a:pPr>
            <a:r>
              <a:rPr b="0" lang="en-US" sz="2000" spc="-1" strike="noStrike">
                <a:solidFill>
                  <a:srgbClr val="1f497d"/>
                </a:solidFill>
                <a:latin typeface="Tw Cen MT"/>
              </a:rPr>
              <a:t>of the value of Z</a:t>
            </a:r>
            <a:r>
              <a:rPr b="0" lang="en-US" sz="2000" spc="-1" strike="noStrike" baseline="-25000">
                <a:solidFill>
                  <a:srgbClr val="1f497d"/>
                </a:solidFill>
                <a:latin typeface="Tw Cen MT"/>
              </a:rPr>
              <a:t>0 </a:t>
            </a:r>
            <a:r>
              <a:rPr b="0" lang="en-US" sz="2000" spc="-1" strike="noStrike">
                <a:solidFill>
                  <a:srgbClr val="1f497d"/>
                </a:solidFill>
                <a:latin typeface="Tw Cen MT"/>
              </a:rPr>
              <a:t> relative to that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</a:pPr>
            <a:r>
              <a:rPr b="0" lang="en-US" sz="2000" spc="-1" strike="noStrike">
                <a:solidFill>
                  <a:srgbClr val="1f497d"/>
                </a:solidFill>
                <a:latin typeface="Tw Cen MT"/>
              </a:rPr>
              <a:t>of the effective permittivity. 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05" name="Picture 2" descr=""/>
          <p:cNvPicPr/>
          <p:nvPr/>
        </p:nvPicPr>
        <p:blipFill>
          <a:blip r:embed="rId1"/>
          <a:stretch/>
        </p:blipFill>
        <p:spPr>
          <a:xfrm>
            <a:off x="4419720" y="457200"/>
            <a:ext cx="4681800" cy="62481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Chapter 2 Overview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02" name="Content Placeholder 3" descr=""/>
          <p:cNvPicPr/>
          <p:nvPr/>
        </p:nvPicPr>
        <p:blipFill>
          <a:blip r:embed="rId1"/>
          <a:srcRect l="0" t="-10469" r="0" b="-10469"/>
          <a:stretch/>
        </p:blipFill>
        <p:spPr>
          <a:xfrm>
            <a:off x="228600" y="1447920"/>
            <a:ext cx="8683560" cy="4788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2" descr=""/>
          <p:cNvPicPr/>
          <p:nvPr/>
        </p:nvPicPr>
        <p:blipFill>
          <a:blip r:embed="rId1"/>
          <a:stretch/>
        </p:blipFill>
        <p:spPr>
          <a:xfrm>
            <a:off x="-13680" y="1600200"/>
            <a:ext cx="4513320" cy="4952520"/>
          </a:xfrm>
          <a:prstGeom prst="rect">
            <a:avLst/>
          </a:prstGeom>
          <a:ln w="9360">
            <a:noFill/>
          </a:ln>
        </p:spPr>
      </p:pic>
      <p:pic>
        <p:nvPicPr>
          <p:cNvPr id="207" name="Picture 3" descr=""/>
          <p:cNvPicPr/>
          <p:nvPr/>
        </p:nvPicPr>
        <p:blipFill>
          <a:blip r:embed="rId2"/>
          <a:stretch/>
        </p:blipFill>
        <p:spPr>
          <a:xfrm>
            <a:off x="4572000" y="1597680"/>
            <a:ext cx="4571640" cy="4726800"/>
          </a:xfrm>
          <a:prstGeom prst="rect">
            <a:avLst/>
          </a:prstGeom>
          <a:ln w="9360">
            <a:noFill/>
          </a:ln>
        </p:spPr>
      </p:pic>
      <p:sp>
        <p:nvSpPr>
          <p:cNvPr id="208" name="CustomShape 1"/>
          <p:cNvSpPr/>
          <p:nvPr/>
        </p:nvSpPr>
        <p:spPr>
          <a:xfrm>
            <a:off x="6248520" y="2590920"/>
            <a:ext cx="990360" cy="30456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09" name="CustomShape 2"/>
          <p:cNvSpPr/>
          <p:nvPr/>
        </p:nvSpPr>
        <p:spPr>
          <a:xfrm>
            <a:off x="6324480" y="5181480"/>
            <a:ext cx="1142640" cy="22824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Content Placeholder 2" descr=""/>
          <p:cNvPicPr/>
          <p:nvPr/>
        </p:nvPicPr>
        <p:blipFill>
          <a:blip r:embed="rId1"/>
          <a:srcRect l="-31839" t="0" r="-31839" b="0"/>
          <a:stretch/>
        </p:blipFill>
        <p:spPr>
          <a:xfrm>
            <a:off x="-1447920" y="154800"/>
            <a:ext cx="12095640" cy="6669360"/>
          </a:xfrm>
          <a:prstGeom prst="rect">
            <a:avLst/>
          </a:prstGeom>
          <a:ln>
            <a:noFill/>
          </a:ln>
        </p:spPr>
      </p:pic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Lossless Transmission Line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2" name="CustomShape 2"/>
          <p:cNvSpPr/>
          <p:nvPr/>
        </p:nvSpPr>
        <p:spPr>
          <a:xfrm>
            <a:off x="259200" y="2450160"/>
            <a:ext cx="41724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If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13" name="CustomShape 3"/>
          <p:cNvSpPr/>
          <p:nvPr/>
        </p:nvSpPr>
        <p:spPr>
          <a:xfrm>
            <a:off x="207720" y="3124080"/>
            <a:ext cx="90036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Then: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214" name="Picture 2" descr=""/>
          <p:cNvPicPr/>
          <p:nvPr/>
        </p:nvPicPr>
        <p:blipFill>
          <a:blip r:embed="rId1"/>
          <a:stretch/>
        </p:blipFill>
        <p:spPr>
          <a:xfrm>
            <a:off x="609480" y="1828800"/>
            <a:ext cx="3504960" cy="469440"/>
          </a:xfrm>
          <a:prstGeom prst="rect">
            <a:avLst/>
          </a:prstGeom>
          <a:ln w="9360">
            <a:noFill/>
          </a:ln>
        </p:spPr>
      </p:pic>
      <p:pic>
        <p:nvPicPr>
          <p:cNvPr id="215" name="Picture 3" descr=""/>
          <p:cNvPicPr/>
          <p:nvPr/>
        </p:nvPicPr>
        <p:blipFill>
          <a:blip r:embed="rId2"/>
          <a:stretch/>
        </p:blipFill>
        <p:spPr>
          <a:xfrm>
            <a:off x="990720" y="2540880"/>
            <a:ext cx="2349000" cy="261720"/>
          </a:xfrm>
          <a:prstGeom prst="rect">
            <a:avLst/>
          </a:prstGeom>
          <a:ln w="9360">
            <a:noFill/>
          </a:ln>
        </p:spPr>
      </p:pic>
      <p:pic>
        <p:nvPicPr>
          <p:cNvPr id="216" name="Picture 4" descr=""/>
          <p:cNvPicPr/>
          <p:nvPr/>
        </p:nvPicPr>
        <p:blipFill>
          <a:blip r:embed="rId3"/>
          <a:stretch/>
        </p:blipFill>
        <p:spPr>
          <a:xfrm>
            <a:off x="22320" y="3733920"/>
            <a:ext cx="4506840" cy="3123720"/>
          </a:xfrm>
          <a:prstGeom prst="rect">
            <a:avLst/>
          </a:prstGeom>
          <a:ln w="9360">
            <a:noFill/>
          </a:ln>
        </p:spPr>
      </p:pic>
      <p:pic>
        <p:nvPicPr>
          <p:cNvPr id="217" name="Picture 5" descr=""/>
          <p:cNvPicPr/>
          <p:nvPr/>
        </p:nvPicPr>
        <p:blipFill>
          <a:blip r:embed="rId4"/>
          <a:stretch/>
        </p:blipFill>
        <p:spPr>
          <a:xfrm>
            <a:off x="5624280" y="1676520"/>
            <a:ext cx="2147760" cy="1273320"/>
          </a:xfrm>
          <a:prstGeom prst="rect">
            <a:avLst/>
          </a:prstGeom>
          <a:ln w="9360">
            <a:noFill/>
          </a:ln>
        </p:spPr>
      </p:pic>
      <p:pic>
        <p:nvPicPr>
          <p:cNvPr id="218" name="Picture 6" descr=""/>
          <p:cNvPicPr/>
          <p:nvPr/>
        </p:nvPicPr>
        <p:blipFill>
          <a:blip r:embed="rId5"/>
          <a:stretch/>
        </p:blipFill>
        <p:spPr>
          <a:xfrm>
            <a:off x="5181480" y="3300480"/>
            <a:ext cx="3685680" cy="1118880"/>
          </a:xfrm>
          <a:prstGeom prst="rect">
            <a:avLst/>
          </a:prstGeom>
          <a:ln w="9360">
            <a:noFill/>
          </a:ln>
        </p:spPr>
      </p:pic>
      <p:pic>
        <p:nvPicPr>
          <p:cNvPr id="219" name="Picture 7" descr=""/>
          <p:cNvPicPr/>
          <p:nvPr/>
        </p:nvPicPr>
        <p:blipFill>
          <a:blip r:embed="rId6"/>
          <a:stretch/>
        </p:blipFill>
        <p:spPr>
          <a:xfrm>
            <a:off x="4648320" y="4670640"/>
            <a:ext cx="4419360" cy="651960"/>
          </a:xfrm>
          <a:prstGeom prst="rect">
            <a:avLst/>
          </a:prstGeom>
          <a:ln w="9360">
            <a:noFill/>
          </a:ln>
        </p:spPr>
      </p:pic>
      <p:pic>
        <p:nvPicPr>
          <p:cNvPr id="220" name="Picture 8" descr=""/>
          <p:cNvPicPr/>
          <p:nvPr/>
        </p:nvPicPr>
        <p:blipFill>
          <a:blip r:embed="rId7"/>
          <a:stretch/>
        </p:blipFill>
        <p:spPr>
          <a:xfrm>
            <a:off x="5214600" y="5562720"/>
            <a:ext cx="3090960" cy="8377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Picture 2" descr=""/>
          <p:cNvPicPr/>
          <p:nvPr/>
        </p:nvPicPr>
        <p:blipFill>
          <a:blip r:embed="rId1"/>
          <a:stretch/>
        </p:blipFill>
        <p:spPr>
          <a:xfrm>
            <a:off x="76320" y="430200"/>
            <a:ext cx="8991360" cy="61988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6" descr=""/>
          <p:cNvPicPr/>
          <p:nvPr/>
        </p:nvPicPr>
        <p:blipFill>
          <a:blip r:embed="rId1"/>
          <a:stretch/>
        </p:blipFill>
        <p:spPr>
          <a:xfrm>
            <a:off x="5029200" y="4398840"/>
            <a:ext cx="3742920" cy="1773000"/>
          </a:xfrm>
          <a:prstGeom prst="rect">
            <a:avLst/>
          </a:prstGeom>
          <a:ln w="9360">
            <a:noFill/>
          </a:ln>
        </p:spPr>
      </p:pic>
      <p:sp>
        <p:nvSpPr>
          <p:cNvPr id="22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Voltage Reflection Coefficient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24" name="CustomShape 2"/>
          <p:cNvSpPr/>
          <p:nvPr/>
        </p:nvSpPr>
        <p:spPr>
          <a:xfrm>
            <a:off x="81000" y="3200400"/>
            <a:ext cx="260424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At the load (</a:t>
            </a:r>
            <a:r>
              <a:rPr b="0" i="1" lang="en-US" sz="2000" spc="-1" strike="noStrike">
                <a:solidFill>
                  <a:srgbClr val="ff0000"/>
                </a:solidFill>
                <a:latin typeface="Tw Cen MT"/>
              </a:rPr>
              <a:t>z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 = 0):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25" name="CustomShape 3"/>
          <p:cNvSpPr/>
          <p:nvPr/>
        </p:nvSpPr>
        <p:spPr>
          <a:xfrm>
            <a:off x="7442280" y="4507560"/>
            <a:ext cx="177732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Reflection coefficient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26" name="CustomShape 4"/>
          <p:cNvSpPr/>
          <p:nvPr/>
        </p:nvSpPr>
        <p:spPr>
          <a:xfrm>
            <a:off x="7162920" y="6172200"/>
            <a:ext cx="19807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Normalized load impedance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27" name="Picture 2" descr=""/>
          <p:cNvPicPr/>
          <p:nvPr/>
        </p:nvPicPr>
        <p:blipFill>
          <a:blip r:embed="rId2"/>
          <a:stretch/>
        </p:blipFill>
        <p:spPr>
          <a:xfrm>
            <a:off x="457200" y="1676520"/>
            <a:ext cx="2963160" cy="1166400"/>
          </a:xfrm>
          <a:prstGeom prst="rect">
            <a:avLst/>
          </a:prstGeom>
          <a:ln w="9360">
            <a:noFill/>
          </a:ln>
        </p:spPr>
      </p:pic>
      <p:pic>
        <p:nvPicPr>
          <p:cNvPr id="228" name="Picture 3" descr=""/>
          <p:cNvPicPr/>
          <p:nvPr/>
        </p:nvPicPr>
        <p:blipFill>
          <a:blip r:embed="rId3"/>
          <a:stretch/>
        </p:blipFill>
        <p:spPr>
          <a:xfrm>
            <a:off x="1742760" y="3657600"/>
            <a:ext cx="786240" cy="609120"/>
          </a:xfrm>
          <a:prstGeom prst="rect">
            <a:avLst/>
          </a:prstGeom>
          <a:ln w="9360">
            <a:noFill/>
          </a:ln>
        </p:spPr>
      </p:pic>
      <p:pic>
        <p:nvPicPr>
          <p:cNvPr id="229" name="Picture 4" descr=""/>
          <p:cNvPicPr/>
          <p:nvPr/>
        </p:nvPicPr>
        <p:blipFill>
          <a:blip r:embed="rId4"/>
          <a:stretch/>
        </p:blipFill>
        <p:spPr>
          <a:xfrm>
            <a:off x="152280" y="4495680"/>
            <a:ext cx="3947760" cy="2192400"/>
          </a:xfrm>
          <a:prstGeom prst="rect">
            <a:avLst/>
          </a:prstGeom>
          <a:ln w="9360">
            <a:noFill/>
          </a:ln>
        </p:spPr>
      </p:pic>
      <p:pic>
        <p:nvPicPr>
          <p:cNvPr id="230" name="Picture 5" descr=""/>
          <p:cNvPicPr/>
          <p:nvPr/>
        </p:nvPicPr>
        <p:blipFill>
          <a:blip r:embed="rId5"/>
          <a:stretch/>
        </p:blipFill>
        <p:spPr>
          <a:xfrm>
            <a:off x="4706280" y="1594080"/>
            <a:ext cx="4132440" cy="2748960"/>
          </a:xfrm>
          <a:prstGeom prst="rect">
            <a:avLst/>
          </a:prstGeom>
          <a:ln w="9360">
            <a:noFill/>
          </a:ln>
        </p:spPr>
      </p:pic>
      <p:pic>
        <p:nvPicPr>
          <p:cNvPr id="231" name="Picture 7" descr=""/>
          <p:cNvPicPr/>
          <p:nvPr/>
        </p:nvPicPr>
        <p:blipFill>
          <a:blip r:embed="rId6"/>
          <a:stretch/>
        </p:blipFill>
        <p:spPr>
          <a:xfrm>
            <a:off x="6019920" y="6215040"/>
            <a:ext cx="837720" cy="5796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TextShape 1"/>
          <p:cNvSpPr txBox="1"/>
          <p:nvPr/>
        </p:nvSpPr>
        <p:spPr>
          <a:xfrm>
            <a:off x="457200" y="228600"/>
            <a:ext cx="83084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>
                <a:solidFill>
                  <a:srgbClr val="1f497d"/>
                </a:solidFill>
                <a:latin typeface="Tw Cen MT"/>
              </a:rPr>
              <a:t>Voltage Reflection Coefficient</a:t>
            </a:r>
            <a:endParaRPr b="0" lang="en-US" sz="36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33" name="Picture 2" descr=""/>
          <p:cNvPicPr/>
          <p:nvPr/>
        </p:nvPicPr>
        <p:blipFill>
          <a:blip r:embed="rId1"/>
          <a:stretch/>
        </p:blipFill>
        <p:spPr>
          <a:xfrm>
            <a:off x="6521400" y="457200"/>
            <a:ext cx="1546920" cy="497880"/>
          </a:xfrm>
          <a:prstGeom prst="rect">
            <a:avLst/>
          </a:prstGeom>
          <a:ln w="9360">
            <a:noFill/>
          </a:ln>
        </p:spPr>
      </p:pic>
      <p:pic>
        <p:nvPicPr>
          <p:cNvPr id="234" name="Picture 3" descr=""/>
          <p:cNvPicPr/>
          <p:nvPr/>
        </p:nvPicPr>
        <p:blipFill>
          <a:blip r:embed="rId2"/>
          <a:stretch/>
        </p:blipFill>
        <p:spPr>
          <a:xfrm>
            <a:off x="1008360" y="1523880"/>
            <a:ext cx="7126920" cy="4723920"/>
          </a:xfrm>
          <a:prstGeom prst="rect">
            <a:avLst/>
          </a:prstGeom>
          <a:ln w="9360">
            <a:noFill/>
          </a:ln>
        </p:spPr>
      </p:pic>
      <p:pic>
        <p:nvPicPr>
          <p:cNvPr id="235" name="Picture 4" descr=""/>
          <p:cNvPicPr/>
          <p:nvPr/>
        </p:nvPicPr>
        <p:blipFill>
          <a:blip r:embed="rId3"/>
          <a:stretch/>
        </p:blipFill>
        <p:spPr>
          <a:xfrm>
            <a:off x="2592360" y="6400800"/>
            <a:ext cx="3959280" cy="3092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Current Reflection Coefficient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37" name="Picture 2" descr=""/>
          <p:cNvPicPr/>
          <p:nvPr/>
        </p:nvPicPr>
        <p:blipFill>
          <a:blip r:embed="rId1"/>
          <a:stretch/>
        </p:blipFill>
        <p:spPr>
          <a:xfrm>
            <a:off x="1324800" y="2575080"/>
            <a:ext cx="6494040" cy="2088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Picture 2" descr=""/>
          <p:cNvPicPr/>
          <p:nvPr/>
        </p:nvPicPr>
        <p:blipFill>
          <a:blip r:embed="rId1"/>
          <a:stretch/>
        </p:blipFill>
        <p:spPr>
          <a:xfrm>
            <a:off x="0" y="228600"/>
            <a:ext cx="4800240" cy="4468320"/>
          </a:xfrm>
          <a:prstGeom prst="rect">
            <a:avLst/>
          </a:prstGeom>
          <a:ln w="9360">
            <a:noFill/>
          </a:ln>
        </p:spPr>
      </p:pic>
      <p:pic>
        <p:nvPicPr>
          <p:cNvPr id="239" name="Picture 3" descr=""/>
          <p:cNvPicPr/>
          <p:nvPr/>
        </p:nvPicPr>
        <p:blipFill>
          <a:blip r:embed="rId2"/>
          <a:stretch/>
        </p:blipFill>
        <p:spPr>
          <a:xfrm>
            <a:off x="4800600" y="1676520"/>
            <a:ext cx="4278240" cy="1676160"/>
          </a:xfrm>
          <a:prstGeom prst="rect">
            <a:avLst/>
          </a:prstGeom>
          <a:ln w="9360">
            <a:noFill/>
          </a:ln>
        </p:spPr>
      </p:pic>
      <p:pic>
        <p:nvPicPr>
          <p:cNvPr id="240" name="Picture 4" descr=""/>
          <p:cNvPicPr/>
          <p:nvPr/>
        </p:nvPicPr>
        <p:blipFill>
          <a:blip r:embed="rId3"/>
          <a:stretch/>
        </p:blipFill>
        <p:spPr>
          <a:xfrm>
            <a:off x="4191120" y="3505320"/>
            <a:ext cx="4952520" cy="3133080"/>
          </a:xfrm>
          <a:prstGeom prst="rect">
            <a:avLst/>
          </a:prstGeom>
          <a:ln w="9360">
            <a:noFill/>
          </a:ln>
        </p:spPr>
      </p:pic>
      <p:sp>
        <p:nvSpPr>
          <p:cNvPr id="241" name="CustomShape 1"/>
          <p:cNvSpPr/>
          <p:nvPr/>
        </p:nvSpPr>
        <p:spPr>
          <a:xfrm>
            <a:off x="5410080" y="6248520"/>
            <a:ext cx="2590560" cy="45684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Picture 4" descr=""/>
          <p:cNvPicPr/>
          <p:nvPr/>
        </p:nvPicPr>
        <p:blipFill>
          <a:blip r:embed="rId1"/>
          <a:stretch/>
        </p:blipFill>
        <p:spPr>
          <a:xfrm>
            <a:off x="4648320" y="3962520"/>
            <a:ext cx="4404960" cy="1218960"/>
          </a:xfrm>
          <a:prstGeom prst="rect">
            <a:avLst/>
          </a:prstGeom>
          <a:ln w="9360">
            <a:noFill/>
          </a:ln>
        </p:spPr>
      </p:pic>
      <p:pic>
        <p:nvPicPr>
          <p:cNvPr id="243" name="Picture 2" descr=""/>
          <p:cNvPicPr/>
          <p:nvPr/>
        </p:nvPicPr>
        <p:blipFill>
          <a:blip r:embed="rId2"/>
          <a:stretch/>
        </p:blipFill>
        <p:spPr>
          <a:xfrm>
            <a:off x="222840" y="1600200"/>
            <a:ext cx="4021560" cy="1676160"/>
          </a:xfrm>
          <a:prstGeom prst="rect">
            <a:avLst/>
          </a:prstGeom>
          <a:ln w="9360">
            <a:noFill/>
          </a:ln>
        </p:spPr>
      </p:pic>
      <p:sp>
        <p:nvSpPr>
          <p:cNvPr id="24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Standing Waves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45" name="Picture 4" descr=""/>
          <p:cNvPicPr/>
          <p:nvPr/>
        </p:nvPicPr>
        <p:blipFill>
          <a:blip r:embed="rId3"/>
          <a:stretch/>
        </p:blipFill>
        <p:spPr>
          <a:xfrm>
            <a:off x="3124080" y="1523880"/>
            <a:ext cx="1371240" cy="456840"/>
          </a:xfrm>
          <a:prstGeom prst="rect">
            <a:avLst/>
          </a:prstGeom>
          <a:ln>
            <a:noFill/>
          </a:ln>
        </p:spPr>
      </p:pic>
      <p:pic>
        <p:nvPicPr>
          <p:cNvPr id="246" name="Picture 10" descr=""/>
          <p:cNvPicPr/>
          <p:nvPr/>
        </p:nvPicPr>
        <p:blipFill>
          <a:blip r:embed="rId4"/>
          <a:stretch/>
        </p:blipFill>
        <p:spPr>
          <a:xfrm>
            <a:off x="4572000" y="4038480"/>
            <a:ext cx="1828440" cy="228240"/>
          </a:xfrm>
          <a:prstGeom prst="rect">
            <a:avLst/>
          </a:prstGeom>
          <a:ln>
            <a:noFill/>
          </a:ln>
        </p:spPr>
      </p:pic>
      <p:sp>
        <p:nvSpPr>
          <p:cNvPr id="247" name="CustomShape 2"/>
          <p:cNvSpPr/>
          <p:nvPr/>
        </p:nvSpPr>
        <p:spPr>
          <a:xfrm>
            <a:off x="5488560" y="5040720"/>
            <a:ext cx="23436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voltage magnitude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48" name="CustomShape 3"/>
          <p:cNvSpPr/>
          <p:nvPr/>
        </p:nvSpPr>
        <p:spPr>
          <a:xfrm>
            <a:off x="5781960" y="6440400"/>
            <a:ext cx="183744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current magnitude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pic>
        <p:nvPicPr>
          <p:cNvPr id="249" name="Picture 3" descr=""/>
          <p:cNvPicPr/>
          <p:nvPr/>
        </p:nvPicPr>
        <p:blipFill>
          <a:blip r:embed="rId5"/>
          <a:stretch/>
        </p:blipFill>
        <p:spPr>
          <a:xfrm>
            <a:off x="0" y="3581280"/>
            <a:ext cx="4495320" cy="1876320"/>
          </a:xfrm>
          <a:prstGeom prst="rect">
            <a:avLst/>
          </a:prstGeom>
          <a:ln w="9360">
            <a:noFill/>
          </a:ln>
        </p:spPr>
      </p:pic>
      <p:pic>
        <p:nvPicPr>
          <p:cNvPr id="250" name="Picture 5" descr=""/>
          <p:cNvPicPr/>
          <p:nvPr/>
        </p:nvPicPr>
        <p:blipFill>
          <a:blip r:embed="rId6"/>
          <a:stretch/>
        </p:blipFill>
        <p:spPr>
          <a:xfrm>
            <a:off x="4876920" y="1136160"/>
            <a:ext cx="4133520" cy="2749680"/>
          </a:xfrm>
          <a:prstGeom prst="rect">
            <a:avLst/>
          </a:prstGeom>
          <a:ln w="9360">
            <a:noFill/>
          </a:ln>
        </p:spPr>
      </p:pic>
      <p:pic>
        <p:nvPicPr>
          <p:cNvPr id="251" name="Picture 5" descr=""/>
          <p:cNvPicPr/>
          <p:nvPr/>
        </p:nvPicPr>
        <p:blipFill>
          <a:blip r:embed="rId7"/>
          <a:stretch/>
        </p:blipFill>
        <p:spPr>
          <a:xfrm>
            <a:off x="4648320" y="5486400"/>
            <a:ext cx="4419360" cy="1026720"/>
          </a:xfrm>
          <a:prstGeom prst="rect">
            <a:avLst/>
          </a:prstGeom>
          <a:ln w="9360">
            <a:noFill/>
          </a:ln>
        </p:spPr>
      </p:pic>
      <p:sp>
        <p:nvSpPr>
          <p:cNvPr id="252" name="CustomShape 4"/>
          <p:cNvSpPr/>
          <p:nvPr/>
        </p:nvSpPr>
        <p:spPr>
          <a:xfrm>
            <a:off x="4648320" y="4724280"/>
            <a:ext cx="4495320" cy="76176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53" name="CustomShape 5"/>
          <p:cNvSpPr/>
          <p:nvPr/>
        </p:nvSpPr>
        <p:spPr>
          <a:xfrm>
            <a:off x="4648320" y="6019920"/>
            <a:ext cx="4495320" cy="83772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Shape 1"/>
          <p:cNvSpPr txBox="1"/>
          <p:nvPr/>
        </p:nvSpPr>
        <p:spPr>
          <a:xfrm>
            <a:off x="152280" y="-15228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Standing-Wave Pattern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55" name="Content Placeholder 5" descr=""/>
          <p:cNvPicPr/>
          <p:nvPr/>
        </p:nvPicPr>
        <p:blipFill>
          <a:blip r:embed="rId1"/>
          <a:srcRect l="-80989" t="0" r="-80989" b="0"/>
          <a:stretch/>
        </p:blipFill>
        <p:spPr>
          <a:xfrm>
            <a:off x="1268280" y="685800"/>
            <a:ext cx="11193120" cy="6171840"/>
          </a:xfrm>
          <a:prstGeom prst="rect">
            <a:avLst/>
          </a:prstGeom>
          <a:ln>
            <a:noFill/>
          </a:ln>
        </p:spPr>
      </p:pic>
      <p:pic>
        <p:nvPicPr>
          <p:cNvPr id="256" name="Picture 6" descr=""/>
          <p:cNvPicPr/>
          <p:nvPr/>
        </p:nvPicPr>
        <p:blipFill>
          <a:blip r:embed="rId2"/>
          <a:stretch/>
        </p:blipFill>
        <p:spPr>
          <a:xfrm>
            <a:off x="152280" y="2286000"/>
            <a:ext cx="4647960" cy="1230480"/>
          </a:xfrm>
          <a:prstGeom prst="rect">
            <a:avLst/>
          </a:prstGeom>
          <a:ln>
            <a:noFill/>
          </a:ln>
        </p:spPr>
      </p:pic>
      <p:pic>
        <p:nvPicPr>
          <p:cNvPr id="257" name="Picture 7" descr=""/>
          <p:cNvPicPr/>
          <p:nvPr/>
        </p:nvPicPr>
        <p:blipFill>
          <a:blip r:embed="rId3"/>
          <a:stretch/>
        </p:blipFill>
        <p:spPr>
          <a:xfrm>
            <a:off x="186840" y="1523880"/>
            <a:ext cx="4613400" cy="1329120"/>
          </a:xfrm>
          <a:prstGeom prst="rect">
            <a:avLst/>
          </a:prstGeom>
          <a:ln>
            <a:noFill/>
          </a:ln>
        </p:spPr>
      </p:pic>
      <p:pic>
        <p:nvPicPr>
          <p:cNvPr id="258" name="Picture 8" descr=""/>
          <p:cNvPicPr/>
          <p:nvPr/>
        </p:nvPicPr>
        <p:blipFill>
          <a:blip r:embed="rId4"/>
          <a:stretch/>
        </p:blipFill>
        <p:spPr>
          <a:xfrm>
            <a:off x="228600" y="1600200"/>
            <a:ext cx="4723920" cy="791640"/>
          </a:xfrm>
          <a:prstGeom prst="rect">
            <a:avLst/>
          </a:prstGeom>
          <a:ln>
            <a:noFill/>
          </a:ln>
        </p:spPr>
      </p:pic>
      <p:sp>
        <p:nvSpPr>
          <p:cNvPr id="259" name="CustomShape 2"/>
          <p:cNvSpPr/>
          <p:nvPr/>
        </p:nvSpPr>
        <p:spPr>
          <a:xfrm>
            <a:off x="457200" y="3505320"/>
            <a:ext cx="340668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Voltage magnitude is maximum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  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 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60" name="Picture 10" descr=""/>
          <p:cNvPicPr/>
          <p:nvPr/>
        </p:nvPicPr>
        <p:blipFill>
          <a:blip r:embed="rId5"/>
          <a:stretch/>
        </p:blipFill>
        <p:spPr>
          <a:xfrm>
            <a:off x="609480" y="3886200"/>
            <a:ext cx="3174480" cy="281160"/>
          </a:xfrm>
          <a:prstGeom prst="rect">
            <a:avLst/>
          </a:prstGeom>
          <a:ln>
            <a:noFill/>
          </a:ln>
        </p:spPr>
      </p:pic>
      <p:sp>
        <p:nvSpPr>
          <p:cNvPr id="261" name="CustomShape 3"/>
          <p:cNvSpPr/>
          <p:nvPr/>
        </p:nvSpPr>
        <p:spPr>
          <a:xfrm>
            <a:off x="380880" y="4343400"/>
            <a:ext cx="350496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When voltage is a maximum, current is a minimum, and vice versa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62" name="Picture 12" descr=""/>
          <p:cNvPicPr/>
          <p:nvPr/>
        </p:nvPicPr>
        <p:blipFill>
          <a:blip r:embed="rId6"/>
          <a:stretch/>
        </p:blipFill>
        <p:spPr>
          <a:xfrm>
            <a:off x="76320" y="1599120"/>
            <a:ext cx="4571640" cy="838800"/>
          </a:xfrm>
          <a:prstGeom prst="rect">
            <a:avLst/>
          </a:prstGeom>
          <a:ln>
            <a:noFill/>
          </a:ln>
        </p:spPr>
      </p:pic>
      <p:sp>
        <p:nvSpPr>
          <p:cNvPr id="263" name="CustomShape 4"/>
          <p:cNvSpPr/>
          <p:nvPr/>
        </p:nvSpPr>
        <p:spPr>
          <a:xfrm>
            <a:off x="457200" y="3429000"/>
            <a:ext cx="3428640" cy="83772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Transmission Lines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04" name="CustomShape 2"/>
          <p:cNvSpPr/>
          <p:nvPr/>
        </p:nvSpPr>
        <p:spPr>
          <a:xfrm>
            <a:off x="-525600" y="1600200"/>
            <a:ext cx="659556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3366ff"/>
                </a:solidFill>
                <a:latin typeface="Tw Cen MT"/>
              </a:rPr>
              <a:t>A transmission line connects a generator to a load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05" name="CustomShape 3"/>
          <p:cNvSpPr/>
          <p:nvPr/>
        </p:nvSpPr>
        <p:spPr>
          <a:xfrm>
            <a:off x="-276120" y="4267080"/>
            <a:ext cx="4263840" cy="2285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Transmission lines include:</a:t>
            </a:r>
            <a:endParaRPr b="0" lang="en-US" sz="2400" spc="-1" strike="noStrike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Two parallel wires</a:t>
            </a:r>
            <a:endParaRPr b="0" lang="en-US" sz="2000" spc="-1" strike="noStrike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Coaxial cable</a:t>
            </a:r>
            <a:endParaRPr b="0" lang="en-US" sz="2000" spc="-1" strike="noStrike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Microstrip line</a:t>
            </a:r>
            <a:endParaRPr b="0" lang="en-US" sz="2000" spc="-1" strike="noStrike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Optical fiber</a:t>
            </a:r>
            <a:endParaRPr b="0" lang="en-US" sz="2000" spc="-1" strike="noStrike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Waveguide</a:t>
            </a:r>
            <a:endParaRPr b="0" lang="en-US" sz="2000" spc="-1" strike="noStrike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etc.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106" name="Content Placeholder 3" descr=""/>
          <p:cNvPicPr/>
          <p:nvPr/>
        </p:nvPicPr>
        <p:blipFill>
          <a:blip r:embed="rId1"/>
          <a:srcRect l="0" t="-53077" r="0" b="-53077"/>
          <a:stretch/>
        </p:blipFill>
        <p:spPr>
          <a:xfrm>
            <a:off x="152280" y="990720"/>
            <a:ext cx="8152920" cy="4495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TextShape 1"/>
          <p:cNvSpPr txBox="1"/>
          <p:nvPr/>
        </p:nvSpPr>
        <p:spPr>
          <a:xfrm>
            <a:off x="0" y="228600"/>
            <a:ext cx="91436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>
                <a:solidFill>
                  <a:srgbClr val="1f497d"/>
                </a:solidFill>
                <a:latin typeface="Tw Cen MT"/>
              </a:rPr>
              <a:t>Standing Wave Patterns for 3 Types of Loads</a:t>
            </a:r>
            <a:endParaRPr b="0" lang="en-US" sz="36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65" name="Picture 2" descr=""/>
          <p:cNvPicPr/>
          <p:nvPr/>
        </p:nvPicPr>
        <p:blipFill>
          <a:blip r:embed="rId1"/>
          <a:stretch/>
        </p:blipFill>
        <p:spPr>
          <a:xfrm>
            <a:off x="285480" y="1523880"/>
            <a:ext cx="3783240" cy="5257440"/>
          </a:xfrm>
          <a:prstGeom prst="rect">
            <a:avLst/>
          </a:prstGeom>
          <a:ln w="9360">
            <a:noFill/>
          </a:ln>
        </p:spPr>
      </p:pic>
      <p:pic>
        <p:nvPicPr>
          <p:cNvPr id="266" name="Picture 3" descr=""/>
          <p:cNvPicPr/>
          <p:nvPr/>
        </p:nvPicPr>
        <p:blipFill>
          <a:blip r:embed="rId2"/>
          <a:stretch/>
        </p:blipFill>
        <p:spPr>
          <a:xfrm>
            <a:off x="4762440" y="1828800"/>
            <a:ext cx="4381200" cy="456840"/>
          </a:xfrm>
          <a:prstGeom prst="rect">
            <a:avLst/>
          </a:prstGeom>
          <a:ln w="9360">
            <a:noFill/>
          </a:ln>
        </p:spPr>
      </p:pic>
      <p:pic>
        <p:nvPicPr>
          <p:cNvPr id="267" name="Picture 4" descr=""/>
          <p:cNvPicPr/>
          <p:nvPr/>
        </p:nvPicPr>
        <p:blipFill>
          <a:blip r:embed="rId3"/>
          <a:stretch/>
        </p:blipFill>
        <p:spPr>
          <a:xfrm>
            <a:off x="4343400" y="2400480"/>
            <a:ext cx="4762080" cy="4304520"/>
          </a:xfrm>
          <a:prstGeom prst="rect">
            <a:avLst/>
          </a:prstGeom>
          <a:ln w="9360">
            <a:noFill/>
          </a:ln>
        </p:spPr>
      </p:pic>
      <p:sp>
        <p:nvSpPr>
          <p:cNvPr id="268" name="CustomShape 2"/>
          <p:cNvSpPr/>
          <p:nvPr/>
        </p:nvSpPr>
        <p:spPr>
          <a:xfrm>
            <a:off x="1905120" y="2819520"/>
            <a:ext cx="609120" cy="228240"/>
          </a:xfrm>
          <a:prstGeom prst="rect">
            <a:avLst/>
          </a:prstGeom>
          <a:noFill/>
          <a:ln w="22680">
            <a:solidFill>
              <a:srgbClr val="ff0000"/>
            </a:solidFill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69" name="CustomShape 3"/>
          <p:cNvSpPr/>
          <p:nvPr/>
        </p:nvSpPr>
        <p:spPr>
          <a:xfrm>
            <a:off x="1447920" y="4572000"/>
            <a:ext cx="1447560" cy="304560"/>
          </a:xfrm>
          <a:prstGeom prst="rect">
            <a:avLst/>
          </a:prstGeom>
          <a:noFill/>
          <a:ln w="22680">
            <a:solidFill>
              <a:srgbClr val="ff0000"/>
            </a:solidFill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70" name="CustomShape 4"/>
          <p:cNvSpPr/>
          <p:nvPr/>
        </p:nvSpPr>
        <p:spPr>
          <a:xfrm>
            <a:off x="1447920" y="6477120"/>
            <a:ext cx="1599840" cy="304560"/>
          </a:xfrm>
          <a:prstGeom prst="rect">
            <a:avLst/>
          </a:prstGeom>
          <a:noFill/>
          <a:ln w="22680">
            <a:solidFill>
              <a:srgbClr val="ff0000"/>
            </a:solidFill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71" name="CustomShape 5"/>
          <p:cNvSpPr/>
          <p:nvPr/>
        </p:nvSpPr>
        <p:spPr>
          <a:xfrm rot="10800000">
            <a:off x="4762440" y="2058840"/>
            <a:ext cx="38052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Picture 2" descr=""/>
          <p:cNvPicPr/>
          <p:nvPr/>
        </p:nvPicPr>
        <p:blipFill>
          <a:blip r:embed="rId1"/>
          <a:stretch/>
        </p:blipFill>
        <p:spPr>
          <a:xfrm>
            <a:off x="0" y="2438280"/>
            <a:ext cx="4726080" cy="3759840"/>
          </a:xfrm>
          <a:prstGeom prst="rect">
            <a:avLst/>
          </a:prstGeom>
          <a:ln w="9360">
            <a:noFill/>
          </a:ln>
        </p:spPr>
      </p:pic>
      <p:sp>
        <p:nvSpPr>
          <p:cNvPr id="27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Maxima &amp; Minima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4" name="CustomShape 2"/>
          <p:cNvSpPr/>
          <p:nvPr/>
        </p:nvSpPr>
        <p:spPr>
          <a:xfrm>
            <a:off x="78840" y="1828800"/>
            <a:ext cx="36680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Standing-Wave Pattern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75" name="Picture 9" descr=""/>
          <p:cNvPicPr/>
          <p:nvPr/>
        </p:nvPicPr>
        <p:blipFill>
          <a:blip r:embed="rId2"/>
          <a:stretch/>
        </p:blipFill>
        <p:spPr>
          <a:xfrm>
            <a:off x="0" y="2450520"/>
            <a:ext cx="1345680" cy="216000"/>
          </a:xfrm>
          <a:prstGeom prst="rect">
            <a:avLst/>
          </a:prstGeom>
          <a:ln>
            <a:noFill/>
          </a:ln>
        </p:spPr>
      </p:pic>
      <p:pic>
        <p:nvPicPr>
          <p:cNvPr id="276" name="Picture 3" descr=""/>
          <p:cNvPicPr/>
          <p:nvPr/>
        </p:nvPicPr>
        <p:blipFill>
          <a:blip r:embed="rId3"/>
          <a:stretch/>
        </p:blipFill>
        <p:spPr>
          <a:xfrm>
            <a:off x="4800600" y="1552680"/>
            <a:ext cx="4343040" cy="51526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Maxima &amp; Minima (cont.)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78" name="Picture 7" descr=""/>
          <p:cNvPicPr/>
          <p:nvPr/>
        </p:nvPicPr>
        <p:blipFill>
          <a:blip r:embed="rId1"/>
          <a:stretch/>
        </p:blipFill>
        <p:spPr>
          <a:xfrm>
            <a:off x="179280" y="3191760"/>
            <a:ext cx="1115640" cy="228240"/>
          </a:xfrm>
          <a:prstGeom prst="rect">
            <a:avLst/>
          </a:prstGeom>
          <a:ln>
            <a:noFill/>
          </a:ln>
        </p:spPr>
      </p:pic>
      <p:sp>
        <p:nvSpPr>
          <p:cNvPr id="279" name="CustomShape 2"/>
          <p:cNvSpPr/>
          <p:nvPr/>
        </p:nvSpPr>
        <p:spPr>
          <a:xfrm>
            <a:off x="530280" y="4419720"/>
            <a:ext cx="39744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S 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= Voltage Standing Wave Ratio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80" name="CustomShape 3"/>
          <p:cNvSpPr/>
          <p:nvPr/>
        </p:nvSpPr>
        <p:spPr>
          <a:xfrm>
            <a:off x="-300960" y="5181480"/>
            <a:ext cx="493740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366ff"/>
                </a:solidFill>
                <a:latin typeface="Tw Cen MT"/>
              </a:rPr>
              <a:t>For a matched load:  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S 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= 1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366ff"/>
                </a:solidFill>
                <a:latin typeface="Tw Cen MT"/>
              </a:rPr>
              <a:t>For a short, open, or purely reactive load: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366ff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81" name="Picture 12" descr=""/>
          <p:cNvPicPr/>
          <p:nvPr/>
        </p:nvPicPr>
        <p:blipFill>
          <a:blip r:embed="rId2">
            <a:alphaModFix amt="37000"/>
          </a:blip>
          <a:stretch/>
        </p:blipFill>
        <p:spPr>
          <a:xfrm>
            <a:off x="3195720" y="6018840"/>
            <a:ext cx="766440" cy="273600"/>
          </a:xfrm>
          <a:prstGeom prst="rect">
            <a:avLst/>
          </a:prstGeom>
          <a:ln>
            <a:noFill/>
          </a:ln>
        </p:spPr>
      </p:pic>
      <p:pic>
        <p:nvPicPr>
          <p:cNvPr id="282" name="Picture 2" descr=""/>
          <p:cNvPicPr/>
          <p:nvPr/>
        </p:nvPicPr>
        <p:blipFill>
          <a:blip r:embed="rId3"/>
          <a:stretch/>
        </p:blipFill>
        <p:spPr>
          <a:xfrm>
            <a:off x="380880" y="1676520"/>
            <a:ext cx="3928680" cy="761760"/>
          </a:xfrm>
          <a:prstGeom prst="rect">
            <a:avLst/>
          </a:prstGeom>
          <a:ln w="9360">
            <a:noFill/>
          </a:ln>
        </p:spPr>
      </p:pic>
      <p:pic>
        <p:nvPicPr>
          <p:cNvPr id="283" name="Picture 3" descr=""/>
          <p:cNvPicPr/>
          <p:nvPr/>
        </p:nvPicPr>
        <p:blipFill>
          <a:blip r:embed="rId4"/>
          <a:stretch/>
        </p:blipFill>
        <p:spPr>
          <a:xfrm>
            <a:off x="380880" y="3390120"/>
            <a:ext cx="3809520" cy="696240"/>
          </a:xfrm>
          <a:prstGeom prst="rect">
            <a:avLst/>
          </a:prstGeom>
          <a:ln w="9360">
            <a:noFill/>
          </a:ln>
        </p:spPr>
      </p:pic>
      <p:pic>
        <p:nvPicPr>
          <p:cNvPr id="284" name="Picture 3" descr=""/>
          <p:cNvPicPr/>
          <p:nvPr/>
        </p:nvPicPr>
        <p:blipFill>
          <a:blip r:embed="rId5"/>
          <a:stretch/>
        </p:blipFill>
        <p:spPr>
          <a:xfrm>
            <a:off x="4636080" y="1600200"/>
            <a:ext cx="4431240" cy="5257440"/>
          </a:xfrm>
          <a:prstGeom prst="rect">
            <a:avLst/>
          </a:prstGeom>
          <a:ln w="9360">
            <a:noFill/>
          </a:ln>
        </p:spPr>
      </p:pic>
      <p:sp>
        <p:nvSpPr>
          <p:cNvPr id="285" name="CustomShape 4"/>
          <p:cNvSpPr/>
          <p:nvPr/>
        </p:nvSpPr>
        <p:spPr>
          <a:xfrm>
            <a:off x="152280" y="5105520"/>
            <a:ext cx="2895120" cy="53316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Content Placeholder 2" descr=""/>
          <p:cNvPicPr/>
          <p:nvPr/>
        </p:nvPicPr>
        <p:blipFill>
          <a:blip r:embed="rId1"/>
          <a:srcRect l="-10722" t="0" r="-10722" b="0"/>
          <a:stretch/>
        </p:blipFill>
        <p:spPr>
          <a:xfrm>
            <a:off x="-685800" y="685800"/>
            <a:ext cx="10515240" cy="5797800"/>
          </a:xfrm>
          <a:prstGeom prst="rect">
            <a:avLst/>
          </a:prstGeom>
          <a:ln>
            <a:noFill/>
          </a:ln>
        </p:spPr>
      </p:pic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TextShape 1"/>
          <p:cNvSpPr txBox="1"/>
          <p:nvPr/>
        </p:nvSpPr>
        <p:spPr>
          <a:xfrm>
            <a:off x="304920" y="-152280"/>
            <a:ext cx="88387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Example 2-6:  </a:t>
            </a:r>
            <a:r>
              <a:rPr b="0" lang="en-US" sz="3600" spc="-1" strike="noStrike">
                <a:solidFill>
                  <a:srgbClr val="ff0000"/>
                </a:solidFill>
                <a:latin typeface="Tw Cen MT"/>
              </a:rPr>
              <a:t>Measuring </a:t>
            </a:r>
            <a:r>
              <a:rPr b="0" i="1" lang="en-US" sz="3600" spc="-1" strike="noStrike">
                <a:solidFill>
                  <a:srgbClr val="ff0000"/>
                </a:solidFill>
                <a:latin typeface="Tw Cen MT"/>
              </a:rPr>
              <a:t>Z</a:t>
            </a:r>
            <a:r>
              <a:rPr b="0" lang="en-US" sz="3600" spc="-1" strike="noStrike" baseline="-25000">
                <a:solidFill>
                  <a:srgbClr val="ff0000"/>
                </a:solidFill>
                <a:latin typeface="Tw Cen MT"/>
              </a:rPr>
              <a:t>L</a:t>
            </a:r>
            <a:r>
              <a:rPr b="0" lang="en-US" sz="3600" spc="-1" strike="noStrike">
                <a:solidFill>
                  <a:srgbClr val="ff0000"/>
                </a:solidFill>
                <a:latin typeface="Tw Cen MT"/>
              </a:rPr>
              <a:t> with a Slotted Line</a:t>
            </a:r>
            <a:endParaRPr b="0" lang="en-US" sz="36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88" name="Picture 2" descr=""/>
          <p:cNvPicPr/>
          <p:nvPr/>
        </p:nvPicPr>
        <p:blipFill>
          <a:blip r:embed="rId1"/>
          <a:stretch/>
        </p:blipFill>
        <p:spPr>
          <a:xfrm>
            <a:off x="76320" y="762120"/>
            <a:ext cx="4114440" cy="1679040"/>
          </a:xfrm>
          <a:prstGeom prst="rect">
            <a:avLst/>
          </a:prstGeom>
          <a:ln w="9360">
            <a:noFill/>
          </a:ln>
        </p:spPr>
      </p:pic>
      <p:pic>
        <p:nvPicPr>
          <p:cNvPr id="289" name="Picture 3" descr=""/>
          <p:cNvPicPr/>
          <p:nvPr/>
        </p:nvPicPr>
        <p:blipFill>
          <a:blip r:embed="rId2"/>
          <a:stretch/>
        </p:blipFill>
        <p:spPr>
          <a:xfrm>
            <a:off x="304920" y="2451600"/>
            <a:ext cx="4343040" cy="4406040"/>
          </a:xfrm>
          <a:prstGeom prst="rect">
            <a:avLst/>
          </a:prstGeom>
          <a:ln w="9360">
            <a:noFill/>
          </a:ln>
        </p:spPr>
      </p:pic>
      <p:pic>
        <p:nvPicPr>
          <p:cNvPr id="290" name="Picture 4" descr=""/>
          <p:cNvPicPr/>
          <p:nvPr/>
        </p:nvPicPr>
        <p:blipFill>
          <a:blip r:embed="rId3"/>
          <a:stretch/>
        </p:blipFill>
        <p:spPr>
          <a:xfrm>
            <a:off x="4738680" y="685800"/>
            <a:ext cx="4176360" cy="2504520"/>
          </a:xfrm>
          <a:prstGeom prst="rect">
            <a:avLst/>
          </a:prstGeom>
          <a:ln w="9360">
            <a:noFill/>
          </a:ln>
        </p:spPr>
      </p:pic>
      <p:pic>
        <p:nvPicPr>
          <p:cNvPr id="291" name="Picture 5" descr=""/>
          <p:cNvPicPr/>
          <p:nvPr/>
        </p:nvPicPr>
        <p:blipFill>
          <a:blip r:embed="rId4"/>
          <a:stretch/>
        </p:blipFill>
        <p:spPr>
          <a:xfrm>
            <a:off x="4876920" y="3200400"/>
            <a:ext cx="3387600" cy="3504960"/>
          </a:xfrm>
          <a:prstGeom prst="rect">
            <a:avLst/>
          </a:prstGeom>
          <a:ln w="9360">
            <a:noFill/>
          </a:ln>
        </p:spPr>
      </p:pic>
      <p:sp>
        <p:nvSpPr>
          <p:cNvPr id="292" name="CustomShape 2"/>
          <p:cNvSpPr/>
          <p:nvPr/>
        </p:nvSpPr>
        <p:spPr>
          <a:xfrm>
            <a:off x="6172200" y="6477120"/>
            <a:ext cx="1371240" cy="38052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2" descr=""/>
          <p:cNvPicPr/>
          <p:nvPr/>
        </p:nvPicPr>
        <p:blipFill>
          <a:blip r:embed="rId1"/>
          <a:stretch/>
        </p:blipFill>
        <p:spPr>
          <a:xfrm>
            <a:off x="0" y="1752480"/>
            <a:ext cx="4190760" cy="3691800"/>
          </a:xfrm>
          <a:prstGeom prst="rect">
            <a:avLst/>
          </a:prstGeom>
          <a:ln w="9360">
            <a:noFill/>
          </a:ln>
        </p:spPr>
      </p:pic>
      <p:sp>
        <p:nvSpPr>
          <p:cNvPr id="29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Wave Impedance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95" name="CustomShape 2"/>
          <p:cNvSpPr/>
          <p:nvPr/>
        </p:nvSpPr>
        <p:spPr>
          <a:xfrm>
            <a:off x="-93600" y="1447920"/>
            <a:ext cx="35870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At a distance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d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from the load: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96" name="Picture 7" descr=""/>
          <p:cNvPicPr/>
          <p:nvPr/>
        </p:nvPicPr>
        <p:blipFill>
          <a:blip r:embed="rId2"/>
          <a:stretch/>
        </p:blipFill>
        <p:spPr>
          <a:xfrm>
            <a:off x="3886200" y="5181480"/>
            <a:ext cx="685440" cy="228240"/>
          </a:xfrm>
          <a:prstGeom prst="rect">
            <a:avLst/>
          </a:prstGeom>
          <a:ln>
            <a:noFill/>
          </a:ln>
        </p:spPr>
      </p:pic>
      <p:pic>
        <p:nvPicPr>
          <p:cNvPr id="297" name="Picture 3" descr=""/>
          <p:cNvPicPr/>
          <p:nvPr/>
        </p:nvPicPr>
        <p:blipFill>
          <a:blip r:embed="rId3"/>
          <a:stretch/>
        </p:blipFill>
        <p:spPr>
          <a:xfrm>
            <a:off x="76320" y="5550120"/>
            <a:ext cx="5105160" cy="1307520"/>
          </a:xfrm>
          <a:prstGeom prst="rect">
            <a:avLst/>
          </a:prstGeom>
          <a:ln w="9360">
            <a:noFill/>
          </a:ln>
        </p:spPr>
      </p:pic>
      <p:pic>
        <p:nvPicPr>
          <p:cNvPr id="298" name="Picture 4" descr=""/>
          <p:cNvPicPr/>
          <p:nvPr/>
        </p:nvPicPr>
        <p:blipFill>
          <a:blip r:embed="rId4"/>
          <a:stretch/>
        </p:blipFill>
        <p:spPr>
          <a:xfrm>
            <a:off x="4933440" y="1776240"/>
            <a:ext cx="4117320" cy="37857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Input Impedance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0" name="CustomShape 2"/>
          <p:cNvSpPr/>
          <p:nvPr/>
        </p:nvSpPr>
        <p:spPr>
          <a:xfrm>
            <a:off x="-15120" y="5726520"/>
            <a:ext cx="1854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At input,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d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=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l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01" name="Picture 2" descr=""/>
          <p:cNvPicPr/>
          <p:nvPr/>
        </p:nvPicPr>
        <p:blipFill>
          <a:blip r:embed="rId1"/>
          <a:stretch/>
        </p:blipFill>
        <p:spPr>
          <a:xfrm>
            <a:off x="169920" y="1600200"/>
            <a:ext cx="3456720" cy="3809520"/>
          </a:xfrm>
          <a:prstGeom prst="rect">
            <a:avLst/>
          </a:prstGeom>
          <a:ln w="9360">
            <a:noFill/>
          </a:ln>
        </p:spPr>
      </p:pic>
      <p:pic>
        <p:nvPicPr>
          <p:cNvPr id="302" name="Picture 3" descr=""/>
          <p:cNvPicPr/>
          <p:nvPr/>
        </p:nvPicPr>
        <p:blipFill>
          <a:blip r:embed="rId2"/>
          <a:stretch/>
        </p:blipFill>
        <p:spPr>
          <a:xfrm>
            <a:off x="1676520" y="5562720"/>
            <a:ext cx="2614320" cy="1218960"/>
          </a:xfrm>
          <a:prstGeom prst="rect">
            <a:avLst/>
          </a:prstGeom>
          <a:ln w="9360">
            <a:noFill/>
          </a:ln>
        </p:spPr>
      </p:pic>
      <p:pic>
        <p:nvPicPr>
          <p:cNvPr id="303" name="Picture 4" descr=""/>
          <p:cNvPicPr/>
          <p:nvPr/>
        </p:nvPicPr>
        <p:blipFill>
          <a:blip r:embed="rId3"/>
          <a:stretch/>
        </p:blipFill>
        <p:spPr>
          <a:xfrm>
            <a:off x="4800600" y="1600200"/>
            <a:ext cx="3629880" cy="1316160"/>
          </a:xfrm>
          <a:prstGeom prst="rect">
            <a:avLst/>
          </a:prstGeom>
          <a:ln w="9360">
            <a:noFill/>
          </a:ln>
        </p:spPr>
      </p:pic>
      <p:pic>
        <p:nvPicPr>
          <p:cNvPr id="304" name="Picture 5" descr=""/>
          <p:cNvPicPr/>
          <p:nvPr/>
        </p:nvPicPr>
        <p:blipFill>
          <a:blip r:embed="rId4"/>
          <a:stretch/>
        </p:blipFill>
        <p:spPr>
          <a:xfrm>
            <a:off x="4203360" y="3124080"/>
            <a:ext cx="4940280" cy="3558960"/>
          </a:xfrm>
          <a:prstGeom prst="rect">
            <a:avLst/>
          </a:prstGeom>
          <a:ln w="9360">
            <a:noFill/>
          </a:ln>
        </p:spPr>
      </p:pic>
      <p:sp>
        <p:nvSpPr>
          <p:cNvPr id="305" name="CustomShape 3"/>
          <p:cNvSpPr/>
          <p:nvPr/>
        </p:nvSpPr>
        <p:spPr>
          <a:xfrm>
            <a:off x="4724280" y="3429000"/>
            <a:ext cx="761760" cy="228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Picture 2" descr=""/>
          <p:cNvPicPr/>
          <p:nvPr/>
        </p:nvPicPr>
        <p:blipFill>
          <a:blip r:embed="rId1"/>
          <a:stretch/>
        </p:blipFill>
        <p:spPr>
          <a:xfrm>
            <a:off x="0" y="86400"/>
            <a:ext cx="4589280" cy="2052360"/>
          </a:xfrm>
          <a:prstGeom prst="rect">
            <a:avLst/>
          </a:prstGeom>
          <a:ln w="9360">
            <a:noFill/>
          </a:ln>
        </p:spPr>
      </p:pic>
      <p:pic>
        <p:nvPicPr>
          <p:cNvPr id="307" name="Picture 3" descr=""/>
          <p:cNvPicPr/>
          <p:nvPr/>
        </p:nvPicPr>
        <p:blipFill>
          <a:blip r:embed="rId2"/>
          <a:stretch/>
        </p:blipFill>
        <p:spPr>
          <a:xfrm>
            <a:off x="152280" y="2196720"/>
            <a:ext cx="4190760" cy="4660920"/>
          </a:xfrm>
          <a:prstGeom prst="rect">
            <a:avLst/>
          </a:prstGeom>
          <a:ln w="9360">
            <a:noFill/>
          </a:ln>
        </p:spPr>
      </p:pic>
      <p:pic>
        <p:nvPicPr>
          <p:cNvPr id="308" name="Picture 4" descr=""/>
          <p:cNvPicPr/>
          <p:nvPr/>
        </p:nvPicPr>
        <p:blipFill>
          <a:blip r:embed="rId3"/>
          <a:stretch/>
        </p:blipFill>
        <p:spPr>
          <a:xfrm>
            <a:off x="4648320" y="661680"/>
            <a:ext cx="4468680" cy="5891400"/>
          </a:xfrm>
          <a:prstGeom prst="rect">
            <a:avLst/>
          </a:prstGeom>
          <a:ln w="9360">
            <a:noFill/>
          </a:ln>
        </p:spPr>
      </p:pic>
      <p:sp>
        <p:nvSpPr>
          <p:cNvPr id="309" name="CustomShape 1"/>
          <p:cNvSpPr/>
          <p:nvPr/>
        </p:nvSpPr>
        <p:spPr>
          <a:xfrm>
            <a:off x="7857720" y="64771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10" name="CustomShape 2"/>
          <p:cNvSpPr/>
          <p:nvPr/>
        </p:nvSpPr>
        <p:spPr>
          <a:xfrm>
            <a:off x="8458200" y="6705720"/>
            <a:ext cx="30456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Picture 2" descr=""/>
          <p:cNvPicPr/>
          <p:nvPr/>
        </p:nvPicPr>
        <p:blipFill>
          <a:blip r:embed="rId1"/>
          <a:stretch/>
        </p:blipFill>
        <p:spPr>
          <a:xfrm>
            <a:off x="0" y="57240"/>
            <a:ext cx="4589280" cy="1542600"/>
          </a:xfrm>
          <a:prstGeom prst="rect">
            <a:avLst/>
          </a:prstGeom>
          <a:ln w="9360">
            <a:noFill/>
          </a:ln>
        </p:spPr>
      </p:pic>
      <p:sp>
        <p:nvSpPr>
          <p:cNvPr id="312" name="CustomShape 1"/>
          <p:cNvSpPr/>
          <p:nvPr/>
        </p:nvSpPr>
        <p:spPr>
          <a:xfrm>
            <a:off x="2031480" y="304920"/>
            <a:ext cx="9324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(cont.)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13" name="Picture 3" descr=""/>
          <p:cNvPicPr/>
          <p:nvPr/>
        </p:nvPicPr>
        <p:blipFill>
          <a:blip r:embed="rId2"/>
          <a:stretch/>
        </p:blipFill>
        <p:spPr>
          <a:xfrm>
            <a:off x="76320" y="1905120"/>
            <a:ext cx="4190760" cy="4660920"/>
          </a:xfrm>
          <a:prstGeom prst="rect">
            <a:avLst/>
          </a:prstGeom>
          <a:ln w="9360">
            <a:noFill/>
          </a:ln>
        </p:spPr>
      </p:pic>
      <p:pic>
        <p:nvPicPr>
          <p:cNvPr id="314" name="Picture 3" descr=""/>
          <p:cNvPicPr/>
          <p:nvPr/>
        </p:nvPicPr>
        <p:blipFill>
          <a:blip r:embed="rId3"/>
          <a:stretch/>
        </p:blipFill>
        <p:spPr>
          <a:xfrm>
            <a:off x="4323960" y="2209680"/>
            <a:ext cx="4819680" cy="3844440"/>
          </a:xfrm>
          <a:prstGeom prst="rect">
            <a:avLst/>
          </a:prstGeom>
          <a:ln w="9360">
            <a:noFill/>
          </a:ln>
        </p:spPr>
      </p:pic>
      <p:sp>
        <p:nvSpPr>
          <p:cNvPr id="315" name="CustomShape 2"/>
          <p:cNvSpPr/>
          <p:nvPr/>
        </p:nvSpPr>
        <p:spPr>
          <a:xfrm>
            <a:off x="8010360" y="632448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16" name="CustomShape 3"/>
          <p:cNvSpPr/>
          <p:nvPr/>
        </p:nvSpPr>
        <p:spPr>
          <a:xfrm>
            <a:off x="8610480" y="6553080"/>
            <a:ext cx="38052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"/>
          <p:cNvPicPr/>
          <p:nvPr/>
        </p:nvPicPr>
        <p:blipFill>
          <a:blip r:embed="rId1"/>
          <a:stretch/>
        </p:blipFill>
        <p:spPr>
          <a:xfrm>
            <a:off x="0" y="0"/>
            <a:ext cx="4589280" cy="637560"/>
          </a:xfrm>
          <a:prstGeom prst="rect">
            <a:avLst/>
          </a:prstGeom>
          <a:ln w="9360">
            <a:noFill/>
          </a:ln>
        </p:spPr>
      </p:pic>
      <p:sp>
        <p:nvSpPr>
          <p:cNvPr id="318" name="CustomShape 1"/>
          <p:cNvSpPr/>
          <p:nvPr/>
        </p:nvSpPr>
        <p:spPr>
          <a:xfrm>
            <a:off x="1989000" y="304920"/>
            <a:ext cx="9324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(cont.)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19" name="Picture 3" descr=""/>
          <p:cNvPicPr/>
          <p:nvPr/>
        </p:nvPicPr>
        <p:blipFill>
          <a:blip r:embed="rId2"/>
          <a:stretch/>
        </p:blipFill>
        <p:spPr>
          <a:xfrm>
            <a:off x="0" y="685800"/>
            <a:ext cx="4190760" cy="4660920"/>
          </a:xfrm>
          <a:prstGeom prst="rect">
            <a:avLst/>
          </a:prstGeom>
          <a:ln w="9360">
            <a:noFill/>
          </a:ln>
        </p:spPr>
      </p:pic>
      <p:pic>
        <p:nvPicPr>
          <p:cNvPr id="320" name="Picture 5" descr=""/>
          <p:cNvPicPr/>
          <p:nvPr/>
        </p:nvPicPr>
        <p:blipFill>
          <a:blip r:embed="rId3"/>
          <a:stretch/>
        </p:blipFill>
        <p:spPr>
          <a:xfrm>
            <a:off x="228600" y="5440680"/>
            <a:ext cx="3352320" cy="1340640"/>
          </a:xfrm>
          <a:prstGeom prst="rect">
            <a:avLst/>
          </a:prstGeom>
          <a:ln w="9360">
            <a:noFill/>
          </a:ln>
        </p:spPr>
      </p:pic>
      <p:pic>
        <p:nvPicPr>
          <p:cNvPr id="321" name="Picture 6" descr=""/>
          <p:cNvPicPr/>
          <p:nvPr/>
        </p:nvPicPr>
        <p:blipFill>
          <a:blip r:embed="rId4"/>
          <a:stretch/>
        </p:blipFill>
        <p:spPr>
          <a:xfrm>
            <a:off x="4967280" y="0"/>
            <a:ext cx="3871440" cy="6865920"/>
          </a:xfrm>
          <a:prstGeom prst="rect">
            <a:avLst/>
          </a:prstGeom>
          <a:ln w="9360">
            <a:noFill/>
          </a:ln>
        </p:spPr>
      </p:pic>
      <p:sp>
        <p:nvSpPr>
          <p:cNvPr id="322" name="CustomShape 2"/>
          <p:cNvSpPr/>
          <p:nvPr/>
        </p:nvSpPr>
        <p:spPr>
          <a:xfrm>
            <a:off x="5257800" y="4419720"/>
            <a:ext cx="3352320" cy="106632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323" name="CustomShape 3"/>
          <p:cNvSpPr/>
          <p:nvPr/>
        </p:nvSpPr>
        <p:spPr>
          <a:xfrm>
            <a:off x="5181480" y="5867280"/>
            <a:ext cx="3428640" cy="99036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Picture 3" descr=""/>
          <p:cNvPicPr/>
          <p:nvPr/>
        </p:nvPicPr>
        <p:blipFill>
          <a:blip r:embed="rId1"/>
          <a:stretch/>
        </p:blipFill>
        <p:spPr>
          <a:xfrm>
            <a:off x="152280" y="4038480"/>
            <a:ext cx="2657160" cy="1018800"/>
          </a:xfrm>
          <a:prstGeom prst="rect">
            <a:avLst/>
          </a:prstGeom>
          <a:ln w="9360">
            <a:noFill/>
          </a:ln>
        </p:spPr>
      </p:pic>
      <p:sp>
        <p:nvSpPr>
          <p:cNvPr id="10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Transmission Line Effects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09" name="CustomShape 2"/>
          <p:cNvSpPr/>
          <p:nvPr/>
        </p:nvSpPr>
        <p:spPr>
          <a:xfrm>
            <a:off x="0" y="1676520"/>
            <a:ext cx="4571640" cy="2193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Is the pair of wires connecting the voltage source to the RC load a transmission line?  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Yes.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The wires were ignored in circuits courses. Can we always ignore them?  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Not always.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</p:txBody>
      </p:sp>
      <p:sp>
        <p:nvSpPr>
          <p:cNvPr id="110" name="CustomShape 3"/>
          <p:cNvSpPr/>
          <p:nvPr/>
        </p:nvSpPr>
        <p:spPr>
          <a:xfrm>
            <a:off x="2493720" y="3974040"/>
            <a:ext cx="18147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Delayed by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 l/c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11" name="CustomShape 4"/>
          <p:cNvSpPr/>
          <p:nvPr/>
        </p:nvSpPr>
        <p:spPr>
          <a:xfrm>
            <a:off x="-137880" y="5257800"/>
            <a:ext cx="367416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At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t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0, and for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f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1 kHz , if: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(1) 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l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= 5 cm: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12" name="CustomShape 5"/>
          <p:cNvSpPr/>
          <p:nvPr/>
        </p:nvSpPr>
        <p:spPr>
          <a:xfrm>
            <a:off x="4180680" y="4114800"/>
            <a:ext cx="25315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(2)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But if 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l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20 km: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13" name="Picture 2" descr=""/>
          <p:cNvPicPr/>
          <p:nvPr/>
        </p:nvPicPr>
        <p:blipFill>
          <a:blip r:embed="rId2"/>
          <a:stretch/>
        </p:blipFill>
        <p:spPr>
          <a:xfrm>
            <a:off x="152280" y="3581280"/>
            <a:ext cx="2971440" cy="275400"/>
          </a:xfrm>
          <a:prstGeom prst="rect">
            <a:avLst/>
          </a:prstGeom>
          <a:ln w="9360">
            <a:noFill/>
          </a:ln>
        </p:spPr>
      </p:pic>
      <p:pic>
        <p:nvPicPr>
          <p:cNvPr id="114" name="Picture 4" descr=""/>
          <p:cNvPicPr/>
          <p:nvPr/>
        </p:nvPicPr>
        <p:blipFill>
          <a:blip r:embed="rId3"/>
          <a:stretch/>
        </p:blipFill>
        <p:spPr>
          <a:xfrm>
            <a:off x="0" y="6324480"/>
            <a:ext cx="3962160" cy="241920"/>
          </a:xfrm>
          <a:prstGeom prst="rect">
            <a:avLst/>
          </a:prstGeom>
          <a:ln w="9360">
            <a:noFill/>
          </a:ln>
        </p:spPr>
      </p:pic>
      <p:pic>
        <p:nvPicPr>
          <p:cNvPr id="115" name="Picture 5" descr=""/>
          <p:cNvPicPr/>
          <p:nvPr/>
        </p:nvPicPr>
        <p:blipFill>
          <a:blip r:embed="rId4"/>
          <a:stretch/>
        </p:blipFill>
        <p:spPr>
          <a:xfrm>
            <a:off x="4800600" y="4495680"/>
            <a:ext cx="1361880" cy="243360"/>
          </a:xfrm>
          <a:prstGeom prst="rect">
            <a:avLst/>
          </a:prstGeom>
          <a:ln w="9360">
            <a:noFill/>
          </a:ln>
        </p:spPr>
      </p:pic>
      <p:pic>
        <p:nvPicPr>
          <p:cNvPr id="116" name="Picture 6" descr=""/>
          <p:cNvPicPr/>
          <p:nvPr/>
        </p:nvPicPr>
        <p:blipFill>
          <a:blip r:embed="rId5"/>
          <a:stretch/>
        </p:blipFill>
        <p:spPr>
          <a:xfrm>
            <a:off x="4495680" y="1676520"/>
            <a:ext cx="4571640" cy="2335320"/>
          </a:xfrm>
          <a:prstGeom prst="rect">
            <a:avLst/>
          </a:prstGeom>
          <a:ln w="9360">
            <a:noFill/>
          </a:ln>
        </p:spPr>
      </p:pic>
      <p:pic>
        <p:nvPicPr>
          <p:cNvPr id="117" name="Picture 7" descr=""/>
          <p:cNvPicPr/>
          <p:nvPr/>
        </p:nvPicPr>
        <p:blipFill>
          <a:blip r:embed="rId6"/>
          <a:stretch/>
        </p:blipFill>
        <p:spPr>
          <a:xfrm>
            <a:off x="4343400" y="4952880"/>
            <a:ext cx="4723920" cy="1730880"/>
          </a:xfrm>
          <a:prstGeom prst="rect">
            <a:avLst/>
          </a:prstGeom>
          <a:ln w="9360">
            <a:noFill/>
          </a:ln>
        </p:spPr>
      </p:pic>
      <p:sp>
        <p:nvSpPr>
          <p:cNvPr id="118" name="CustomShape 6"/>
          <p:cNvSpPr/>
          <p:nvPr/>
        </p:nvSpPr>
        <p:spPr>
          <a:xfrm>
            <a:off x="4191120" y="4952880"/>
            <a:ext cx="4952520" cy="1828440"/>
          </a:xfrm>
          <a:prstGeom prst="rect">
            <a:avLst/>
          </a:prstGeom>
          <a:noFill/>
          <a:ln w="29160"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Content Placeholder 2" descr=""/>
          <p:cNvPicPr/>
          <p:nvPr/>
        </p:nvPicPr>
        <p:blipFill>
          <a:blip r:embed="rId1"/>
          <a:srcRect l="-31281" t="0" r="-31281" b="0"/>
          <a:stretch/>
        </p:blipFill>
        <p:spPr>
          <a:xfrm>
            <a:off x="-1600200" y="152280"/>
            <a:ext cx="11932920" cy="6579720"/>
          </a:xfrm>
          <a:prstGeom prst="rect">
            <a:avLst/>
          </a:prstGeom>
          <a:ln>
            <a:noFill/>
          </a:ln>
        </p:spPr>
      </p:pic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Short-Circuited Line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26" name="CustomShape 2"/>
          <p:cNvSpPr/>
          <p:nvPr/>
        </p:nvSpPr>
        <p:spPr>
          <a:xfrm>
            <a:off x="75960" y="1828800"/>
            <a:ext cx="3352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For the short-circuited line: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27" name="CustomShape 3"/>
          <p:cNvSpPr/>
          <p:nvPr/>
        </p:nvSpPr>
        <p:spPr>
          <a:xfrm>
            <a:off x="380880" y="3962520"/>
            <a:ext cx="335232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At its input, the line appears like an inductor or a capacitor depending on the sign of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28" name="Picture 2" descr=""/>
          <p:cNvPicPr/>
          <p:nvPr/>
        </p:nvPicPr>
        <p:blipFill>
          <a:blip r:embed="rId1"/>
          <a:stretch/>
        </p:blipFill>
        <p:spPr>
          <a:xfrm>
            <a:off x="3048120" y="1905120"/>
            <a:ext cx="799920" cy="228240"/>
          </a:xfrm>
          <a:prstGeom prst="rect">
            <a:avLst/>
          </a:prstGeom>
          <a:ln w="9360">
            <a:noFill/>
          </a:ln>
        </p:spPr>
      </p:pic>
      <p:pic>
        <p:nvPicPr>
          <p:cNvPr id="329" name="Picture 3" descr=""/>
          <p:cNvPicPr/>
          <p:nvPr/>
        </p:nvPicPr>
        <p:blipFill>
          <a:blip r:embed="rId2"/>
          <a:stretch/>
        </p:blipFill>
        <p:spPr>
          <a:xfrm>
            <a:off x="457200" y="2286000"/>
            <a:ext cx="3823920" cy="1599840"/>
          </a:xfrm>
          <a:prstGeom prst="rect">
            <a:avLst/>
          </a:prstGeom>
          <a:ln w="9360">
            <a:noFill/>
          </a:ln>
        </p:spPr>
      </p:pic>
      <p:pic>
        <p:nvPicPr>
          <p:cNvPr id="330" name="Picture 4" descr=""/>
          <p:cNvPicPr/>
          <p:nvPr/>
        </p:nvPicPr>
        <p:blipFill>
          <a:blip r:embed="rId3"/>
          <a:stretch/>
        </p:blipFill>
        <p:spPr>
          <a:xfrm>
            <a:off x="2819520" y="4572000"/>
            <a:ext cx="609120" cy="251280"/>
          </a:xfrm>
          <a:prstGeom prst="rect">
            <a:avLst/>
          </a:prstGeom>
          <a:ln w="9360">
            <a:noFill/>
          </a:ln>
        </p:spPr>
      </p:pic>
      <p:pic>
        <p:nvPicPr>
          <p:cNvPr id="331" name="Picture 5" descr=""/>
          <p:cNvPicPr/>
          <p:nvPr/>
        </p:nvPicPr>
        <p:blipFill>
          <a:blip r:embed="rId4"/>
          <a:stretch/>
        </p:blipFill>
        <p:spPr>
          <a:xfrm>
            <a:off x="304920" y="5181480"/>
            <a:ext cx="3962160" cy="274320"/>
          </a:xfrm>
          <a:prstGeom prst="rect">
            <a:avLst/>
          </a:prstGeom>
          <a:ln w="9360">
            <a:noFill/>
          </a:ln>
        </p:spPr>
      </p:pic>
      <p:pic>
        <p:nvPicPr>
          <p:cNvPr id="332" name="Picture 6" descr=""/>
          <p:cNvPicPr/>
          <p:nvPr/>
        </p:nvPicPr>
        <p:blipFill>
          <a:blip r:embed="rId5"/>
          <a:stretch/>
        </p:blipFill>
        <p:spPr>
          <a:xfrm>
            <a:off x="304920" y="5715000"/>
            <a:ext cx="3965760" cy="685440"/>
          </a:xfrm>
          <a:prstGeom prst="rect">
            <a:avLst/>
          </a:prstGeom>
          <a:ln w="9360">
            <a:noFill/>
          </a:ln>
        </p:spPr>
      </p:pic>
      <p:pic>
        <p:nvPicPr>
          <p:cNvPr id="333" name="Picture 7" descr=""/>
          <p:cNvPicPr/>
          <p:nvPr/>
        </p:nvPicPr>
        <p:blipFill>
          <a:blip r:embed="rId6"/>
          <a:stretch/>
        </p:blipFill>
        <p:spPr>
          <a:xfrm>
            <a:off x="5341680" y="0"/>
            <a:ext cx="3583080" cy="68576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Picture 2" descr=""/>
          <p:cNvPicPr/>
          <p:nvPr/>
        </p:nvPicPr>
        <p:blipFill>
          <a:blip r:embed="rId1"/>
          <a:stretch/>
        </p:blipFill>
        <p:spPr>
          <a:xfrm>
            <a:off x="-76320" y="152280"/>
            <a:ext cx="4571640" cy="1372680"/>
          </a:xfrm>
          <a:prstGeom prst="rect">
            <a:avLst/>
          </a:prstGeom>
          <a:ln w="9360">
            <a:noFill/>
          </a:ln>
        </p:spPr>
      </p:pic>
      <p:pic>
        <p:nvPicPr>
          <p:cNvPr id="335" name="Picture 3" descr=""/>
          <p:cNvPicPr/>
          <p:nvPr/>
        </p:nvPicPr>
        <p:blipFill>
          <a:blip r:embed="rId2"/>
          <a:stretch/>
        </p:blipFill>
        <p:spPr>
          <a:xfrm>
            <a:off x="76320" y="1881720"/>
            <a:ext cx="4114440" cy="2461320"/>
          </a:xfrm>
          <a:prstGeom prst="rect">
            <a:avLst/>
          </a:prstGeom>
          <a:ln w="9360">
            <a:noFill/>
          </a:ln>
        </p:spPr>
      </p:pic>
      <p:pic>
        <p:nvPicPr>
          <p:cNvPr id="336" name="Picture 4" descr=""/>
          <p:cNvPicPr/>
          <p:nvPr/>
        </p:nvPicPr>
        <p:blipFill>
          <a:blip r:embed="rId3"/>
          <a:stretch/>
        </p:blipFill>
        <p:spPr>
          <a:xfrm>
            <a:off x="1523880" y="4572000"/>
            <a:ext cx="2551320" cy="2257200"/>
          </a:xfrm>
          <a:prstGeom prst="rect">
            <a:avLst/>
          </a:prstGeom>
          <a:ln w="9360">
            <a:noFill/>
          </a:ln>
        </p:spPr>
      </p:pic>
      <p:pic>
        <p:nvPicPr>
          <p:cNvPr id="337" name="Picture 5" descr=""/>
          <p:cNvPicPr/>
          <p:nvPr/>
        </p:nvPicPr>
        <p:blipFill>
          <a:blip r:embed="rId4"/>
          <a:stretch/>
        </p:blipFill>
        <p:spPr>
          <a:xfrm>
            <a:off x="4495680" y="212040"/>
            <a:ext cx="4571640" cy="6645600"/>
          </a:xfrm>
          <a:prstGeom prst="rect">
            <a:avLst/>
          </a:prstGeom>
          <a:ln w="9360">
            <a:noFill/>
          </a:ln>
        </p:spPr>
      </p:pic>
      <p:sp>
        <p:nvSpPr>
          <p:cNvPr id="338" name="CustomShape 1"/>
          <p:cNvSpPr/>
          <p:nvPr/>
        </p:nvSpPr>
        <p:spPr>
          <a:xfrm>
            <a:off x="6705720" y="6366960"/>
            <a:ext cx="1676160" cy="45684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339" name="CustomShape 2"/>
          <p:cNvSpPr/>
          <p:nvPr/>
        </p:nvSpPr>
        <p:spPr>
          <a:xfrm>
            <a:off x="6400800" y="5410080"/>
            <a:ext cx="2209320" cy="60912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Open-Circuited Line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41" name="Picture 2" descr=""/>
          <p:cNvPicPr/>
          <p:nvPr/>
        </p:nvPicPr>
        <p:blipFill>
          <a:blip r:embed="rId1"/>
          <a:stretch/>
        </p:blipFill>
        <p:spPr>
          <a:xfrm>
            <a:off x="76320" y="2514600"/>
            <a:ext cx="4757040" cy="2390400"/>
          </a:xfrm>
          <a:prstGeom prst="rect">
            <a:avLst/>
          </a:prstGeom>
          <a:ln w="9360">
            <a:noFill/>
          </a:ln>
        </p:spPr>
      </p:pic>
      <p:pic>
        <p:nvPicPr>
          <p:cNvPr id="342" name="Picture 3" descr=""/>
          <p:cNvPicPr/>
          <p:nvPr/>
        </p:nvPicPr>
        <p:blipFill>
          <a:blip r:embed="rId2"/>
          <a:stretch/>
        </p:blipFill>
        <p:spPr>
          <a:xfrm>
            <a:off x="5410080" y="152280"/>
            <a:ext cx="3584520" cy="6682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Picture 4" descr=""/>
          <p:cNvPicPr/>
          <p:nvPr/>
        </p:nvPicPr>
        <p:blipFill>
          <a:blip r:embed="rId1"/>
          <a:stretch/>
        </p:blipFill>
        <p:spPr>
          <a:xfrm>
            <a:off x="6095880" y="3886200"/>
            <a:ext cx="2101680" cy="2590560"/>
          </a:xfrm>
          <a:prstGeom prst="rect">
            <a:avLst/>
          </a:prstGeom>
          <a:ln w="9360">
            <a:noFill/>
          </a:ln>
        </p:spPr>
      </p:pic>
      <p:sp>
        <p:nvSpPr>
          <p:cNvPr id="34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Short-Circuit/Open-Circuit Method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45" name="TextShape 2"/>
          <p:cNvSpPr txBox="1"/>
          <p:nvPr/>
        </p:nvSpPr>
        <p:spPr>
          <a:xfrm>
            <a:off x="612720" y="1600200"/>
            <a:ext cx="815292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For a line of known length </a:t>
            </a:r>
            <a:r>
              <a:rPr b="0" i="1" lang="en-US" sz="2900" spc="-1" strike="noStrike">
                <a:solidFill>
                  <a:srgbClr val="000000"/>
                </a:solidFill>
                <a:latin typeface="Tw Cen MT"/>
              </a:rPr>
              <a:t>l</a:t>
            </a: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, measurements of its input impedance, one when terminated in a short and another when terminated in an open, can be used to find its characteristic impedance </a:t>
            </a:r>
            <a:r>
              <a:rPr b="0" i="1" lang="en-US" sz="2900" spc="-1" strike="noStrike">
                <a:solidFill>
                  <a:srgbClr val="000000"/>
                </a:solidFill>
                <a:latin typeface="Tw Cen MT"/>
              </a:rPr>
              <a:t>Z</a:t>
            </a:r>
            <a:r>
              <a:rPr b="0" lang="en-US" sz="2900" spc="-1" strike="noStrike" baseline="-25000">
                <a:solidFill>
                  <a:srgbClr val="000000"/>
                </a:solidFill>
                <a:latin typeface="Tw Cen MT"/>
              </a:rPr>
              <a:t>0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Tw Cen MT"/>
              </a:rPr>
              <a:t>and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Tw Cen MT"/>
              </a:rPr>
              <a:t>electrical length</a:t>
            </a:r>
            <a:endParaRPr b="0" lang="en-US" sz="28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46" name="Picture 3" descr=""/>
          <p:cNvPicPr/>
          <p:nvPr/>
        </p:nvPicPr>
        <p:blipFill>
          <a:blip r:embed="rId2"/>
          <a:stretch/>
        </p:blipFill>
        <p:spPr>
          <a:xfrm>
            <a:off x="3352680" y="3429000"/>
            <a:ext cx="310320" cy="380520"/>
          </a:xfrm>
          <a:prstGeom prst="rect">
            <a:avLst/>
          </a:prstGeom>
          <a:ln>
            <a:noFill/>
          </a:ln>
        </p:spPr>
      </p:pic>
      <p:sp>
        <p:nvSpPr>
          <p:cNvPr id="347" name="CustomShape 3"/>
          <p:cNvSpPr/>
          <p:nvPr/>
        </p:nvSpPr>
        <p:spPr>
          <a:xfrm>
            <a:off x="4114800" y="4648320"/>
            <a:ext cx="456840" cy="1294920"/>
          </a:xfrm>
          <a:prstGeom prst="rightBrace">
            <a:avLst>
              <a:gd name="adj1" fmla="val 8333"/>
              <a:gd name="adj2" fmla="val 50000"/>
            </a:avLst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48" name="CustomShape 4"/>
          <p:cNvSpPr/>
          <p:nvPr/>
        </p:nvSpPr>
        <p:spPr>
          <a:xfrm flipV="1">
            <a:off x="4572000" y="4266360"/>
            <a:ext cx="1294920" cy="837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chemeClr val="accent2"/>
            </a:solidFill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49" name="CustomShape 5"/>
          <p:cNvSpPr/>
          <p:nvPr/>
        </p:nvSpPr>
        <p:spPr>
          <a:xfrm>
            <a:off x="4572000" y="5410080"/>
            <a:ext cx="1294920" cy="533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chemeClr val="accent2"/>
            </a:solidFill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350" name="Picture 12" descr=""/>
          <p:cNvPicPr/>
          <p:nvPr/>
        </p:nvPicPr>
        <p:blipFill>
          <a:blip r:embed="rId3"/>
          <a:stretch/>
        </p:blipFill>
        <p:spPr>
          <a:xfrm>
            <a:off x="5867280" y="4648320"/>
            <a:ext cx="2819160" cy="609120"/>
          </a:xfrm>
          <a:prstGeom prst="rect">
            <a:avLst/>
          </a:prstGeom>
          <a:ln>
            <a:noFill/>
          </a:ln>
        </p:spPr>
      </p:pic>
      <p:pic>
        <p:nvPicPr>
          <p:cNvPr id="351" name="Picture 2" descr=""/>
          <p:cNvPicPr/>
          <p:nvPr/>
        </p:nvPicPr>
        <p:blipFill>
          <a:blip r:embed="rId4"/>
          <a:stretch/>
        </p:blipFill>
        <p:spPr>
          <a:xfrm>
            <a:off x="762120" y="4172040"/>
            <a:ext cx="3095280" cy="856800"/>
          </a:xfrm>
          <a:prstGeom prst="rect">
            <a:avLst/>
          </a:prstGeom>
          <a:ln w="9360">
            <a:noFill/>
          </a:ln>
        </p:spPr>
      </p:pic>
      <p:pic>
        <p:nvPicPr>
          <p:cNvPr id="352" name="Picture 3" descr=""/>
          <p:cNvPicPr/>
          <p:nvPr/>
        </p:nvPicPr>
        <p:blipFill>
          <a:blip r:embed="rId5"/>
          <a:stretch/>
        </p:blipFill>
        <p:spPr>
          <a:xfrm>
            <a:off x="685800" y="5393520"/>
            <a:ext cx="3249360" cy="778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Picture 4" descr=""/>
          <p:cNvPicPr/>
          <p:nvPr/>
        </p:nvPicPr>
        <p:blipFill>
          <a:blip r:embed="rId1"/>
          <a:stretch/>
        </p:blipFill>
        <p:spPr>
          <a:xfrm>
            <a:off x="4701960" y="0"/>
            <a:ext cx="4441680" cy="6857640"/>
          </a:xfrm>
          <a:prstGeom prst="rect">
            <a:avLst/>
          </a:prstGeom>
          <a:ln w="9360">
            <a:noFill/>
          </a:ln>
        </p:spPr>
      </p:pic>
      <p:pic>
        <p:nvPicPr>
          <p:cNvPr id="354" name="Picture 6" descr=""/>
          <p:cNvPicPr/>
          <p:nvPr/>
        </p:nvPicPr>
        <p:blipFill>
          <a:blip r:embed="rId2"/>
          <a:stretch/>
        </p:blipFill>
        <p:spPr>
          <a:xfrm>
            <a:off x="7391520" y="6621120"/>
            <a:ext cx="1752120" cy="236520"/>
          </a:xfrm>
          <a:prstGeom prst="rect">
            <a:avLst/>
          </a:prstGeom>
          <a:ln>
            <a:noFill/>
          </a:ln>
        </p:spPr>
      </p:pic>
      <p:pic>
        <p:nvPicPr>
          <p:cNvPr id="355" name="Picture 2" descr=""/>
          <p:cNvPicPr/>
          <p:nvPr/>
        </p:nvPicPr>
        <p:blipFill>
          <a:blip r:embed="rId3"/>
          <a:stretch/>
        </p:blipFill>
        <p:spPr>
          <a:xfrm>
            <a:off x="0" y="76320"/>
            <a:ext cx="4756320" cy="3352320"/>
          </a:xfrm>
          <a:prstGeom prst="rect">
            <a:avLst/>
          </a:prstGeom>
          <a:ln w="9360">
            <a:noFill/>
          </a:ln>
        </p:spPr>
      </p:pic>
      <p:pic>
        <p:nvPicPr>
          <p:cNvPr id="356" name="Picture 3" descr=""/>
          <p:cNvPicPr/>
          <p:nvPr/>
        </p:nvPicPr>
        <p:blipFill>
          <a:blip r:embed="rId4"/>
          <a:stretch/>
        </p:blipFill>
        <p:spPr>
          <a:xfrm>
            <a:off x="457200" y="3733920"/>
            <a:ext cx="3255120" cy="6382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Picture 2" descr=""/>
          <p:cNvPicPr/>
          <p:nvPr/>
        </p:nvPicPr>
        <p:blipFill>
          <a:blip r:embed="rId1"/>
          <a:stretch/>
        </p:blipFill>
        <p:spPr>
          <a:xfrm>
            <a:off x="1490400" y="152280"/>
            <a:ext cx="6162840" cy="6705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Instantaneous Power Flow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59" name="Picture 2" descr=""/>
          <p:cNvPicPr/>
          <p:nvPr/>
        </p:nvPicPr>
        <p:blipFill>
          <a:blip r:embed="rId1"/>
          <a:stretch/>
        </p:blipFill>
        <p:spPr>
          <a:xfrm>
            <a:off x="0" y="1543320"/>
            <a:ext cx="4571640" cy="2316960"/>
          </a:xfrm>
          <a:prstGeom prst="rect">
            <a:avLst/>
          </a:prstGeom>
          <a:ln w="9360">
            <a:noFill/>
          </a:ln>
        </p:spPr>
      </p:pic>
      <p:pic>
        <p:nvPicPr>
          <p:cNvPr id="360" name="Picture 3" descr=""/>
          <p:cNvPicPr/>
          <p:nvPr/>
        </p:nvPicPr>
        <p:blipFill>
          <a:blip r:embed="rId2"/>
          <a:stretch/>
        </p:blipFill>
        <p:spPr>
          <a:xfrm>
            <a:off x="146520" y="4038480"/>
            <a:ext cx="3610440" cy="2819160"/>
          </a:xfrm>
          <a:prstGeom prst="rect">
            <a:avLst/>
          </a:prstGeom>
          <a:ln w="9360">
            <a:noFill/>
          </a:ln>
        </p:spPr>
      </p:pic>
      <p:pic>
        <p:nvPicPr>
          <p:cNvPr id="361" name="Picture 4" descr=""/>
          <p:cNvPicPr/>
          <p:nvPr/>
        </p:nvPicPr>
        <p:blipFill>
          <a:blip r:embed="rId3"/>
          <a:stretch/>
        </p:blipFill>
        <p:spPr>
          <a:xfrm>
            <a:off x="4864320" y="1676520"/>
            <a:ext cx="4279320" cy="4571640"/>
          </a:xfrm>
          <a:prstGeom prst="rect">
            <a:avLst/>
          </a:prstGeom>
          <a:ln w="9360">
            <a:noFill/>
          </a:ln>
        </p:spPr>
      </p:pic>
      <p:pic>
        <p:nvPicPr>
          <p:cNvPr id="362" name="Picture 5" descr=""/>
          <p:cNvPicPr/>
          <p:nvPr/>
        </p:nvPicPr>
        <p:blipFill>
          <a:blip r:embed="rId4"/>
          <a:stretch/>
        </p:blipFill>
        <p:spPr>
          <a:xfrm>
            <a:off x="3962520" y="6311520"/>
            <a:ext cx="5105160" cy="469800"/>
          </a:xfrm>
          <a:prstGeom prst="rect">
            <a:avLst/>
          </a:prstGeom>
          <a:ln w="9360">
            <a:noFill/>
          </a:ln>
        </p:spPr>
      </p:pic>
      <p:sp>
        <p:nvSpPr>
          <p:cNvPr id="363" name="CustomShape 2"/>
          <p:cNvSpPr/>
          <p:nvPr/>
        </p:nvSpPr>
        <p:spPr>
          <a:xfrm>
            <a:off x="4952880" y="4648320"/>
            <a:ext cx="4038120" cy="159984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Average Power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65" name="Picture 2" descr=""/>
          <p:cNvPicPr/>
          <p:nvPr/>
        </p:nvPicPr>
        <p:blipFill>
          <a:blip r:embed="rId1"/>
          <a:stretch/>
        </p:blipFill>
        <p:spPr>
          <a:xfrm>
            <a:off x="73080" y="1731600"/>
            <a:ext cx="4117680" cy="1599840"/>
          </a:xfrm>
          <a:prstGeom prst="rect">
            <a:avLst/>
          </a:prstGeom>
          <a:ln w="9360">
            <a:noFill/>
          </a:ln>
        </p:spPr>
      </p:pic>
      <p:pic>
        <p:nvPicPr>
          <p:cNvPr id="366" name="Picture 3" descr=""/>
          <p:cNvPicPr/>
          <p:nvPr/>
        </p:nvPicPr>
        <p:blipFill>
          <a:blip r:embed="rId2"/>
          <a:stretch/>
        </p:blipFill>
        <p:spPr>
          <a:xfrm>
            <a:off x="76320" y="3962520"/>
            <a:ext cx="4214520" cy="1960560"/>
          </a:xfrm>
          <a:prstGeom prst="rect">
            <a:avLst/>
          </a:prstGeom>
          <a:ln w="9360">
            <a:noFill/>
          </a:ln>
        </p:spPr>
      </p:pic>
      <p:pic>
        <p:nvPicPr>
          <p:cNvPr id="367" name="Picture 4" descr=""/>
          <p:cNvPicPr/>
          <p:nvPr/>
        </p:nvPicPr>
        <p:blipFill>
          <a:blip r:embed="rId3"/>
          <a:stretch/>
        </p:blipFill>
        <p:spPr>
          <a:xfrm>
            <a:off x="4497120" y="1905120"/>
            <a:ext cx="4564800" cy="46479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TextShape 1"/>
          <p:cNvSpPr txBox="1"/>
          <p:nvPr/>
        </p:nvSpPr>
        <p:spPr>
          <a:xfrm>
            <a:off x="76320" y="228600"/>
            <a:ext cx="90673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3: </a:t>
            </a:r>
            <a:r>
              <a:rPr b="0" lang="en-US" sz="3559" spc="-1" strike="noStrike">
                <a:solidFill>
                  <a:srgbClr val="ff0000"/>
                </a:solidFill>
                <a:latin typeface="Tw Cen MT"/>
              </a:rPr>
              <a:t>Standing Waves in Microwave Oven</a:t>
            </a:r>
            <a:endParaRPr b="0" lang="en-US" sz="3559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69" name="Picture 2" descr=""/>
          <p:cNvPicPr/>
          <p:nvPr/>
        </p:nvPicPr>
        <p:blipFill>
          <a:blip r:embed="rId1"/>
          <a:stretch/>
        </p:blipFill>
        <p:spPr>
          <a:xfrm>
            <a:off x="380880" y="1981080"/>
            <a:ext cx="6450120" cy="5716080"/>
          </a:xfrm>
          <a:prstGeom prst="rect">
            <a:avLst/>
          </a:prstGeom>
          <a:ln w="9360">
            <a:noFill/>
          </a:ln>
        </p:spPr>
      </p:pic>
      <p:sp>
        <p:nvSpPr>
          <p:cNvPr id="370" name="CustomShape 2"/>
          <p:cNvSpPr/>
          <p:nvPr/>
        </p:nvSpPr>
        <p:spPr>
          <a:xfrm>
            <a:off x="6629400" y="1828800"/>
            <a:ext cx="2209320" cy="2558520"/>
          </a:xfrm>
          <a:prstGeom prst="rect">
            <a:avLst/>
          </a:prstGeom>
          <a:noFill/>
          <a:ln>
            <a:solidFill>
              <a:srgbClr val="3366ff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The stirrer or rotation of the food platform is used to constantly change the standing wave pattern in the oven cavity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71" name="Picture 2" descr=""/>
          <p:cNvPicPr/>
          <p:nvPr/>
        </p:nvPicPr>
        <p:blipFill>
          <a:blip r:embed="rId2"/>
          <a:stretch/>
        </p:blipFill>
        <p:spPr>
          <a:xfrm>
            <a:off x="0" y="5334120"/>
            <a:ext cx="7162560" cy="2285640"/>
          </a:xfrm>
          <a:prstGeom prst="rect">
            <a:avLst/>
          </a:prstGeom>
          <a:ln>
            <a:noFill/>
          </a:ln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Dispersion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20" name="Picture 2" descr=""/>
          <p:cNvPicPr/>
          <p:nvPr/>
        </p:nvPicPr>
        <p:blipFill>
          <a:blip r:embed="rId1"/>
          <a:stretch/>
        </p:blipFill>
        <p:spPr>
          <a:xfrm>
            <a:off x="2316240" y="1143000"/>
            <a:ext cx="5427000" cy="57146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TextShape 1"/>
          <p:cNvSpPr txBox="1"/>
          <p:nvPr/>
        </p:nvSpPr>
        <p:spPr>
          <a:xfrm>
            <a:off x="228600" y="228600"/>
            <a:ext cx="80006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3: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Role of Frequency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73" name="Picture 2" descr=""/>
          <p:cNvPicPr/>
          <p:nvPr/>
        </p:nvPicPr>
        <p:blipFill>
          <a:blip r:embed="rId1"/>
          <a:stretch/>
        </p:blipFill>
        <p:spPr>
          <a:xfrm>
            <a:off x="156240" y="1600200"/>
            <a:ext cx="8830800" cy="5181120"/>
          </a:xfrm>
          <a:prstGeom prst="rect">
            <a:avLst/>
          </a:prstGeom>
          <a:ln w="9360">
            <a:noFill/>
          </a:ln>
        </p:spPr>
      </p:pic>
      <p:sp>
        <p:nvSpPr>
          <p:cNvPr id="374" name="CustomShape 2"/>
          <p:cNvSpPr/>
          <p:nvPr/>
        </p:nvSpPr>
        <p:spPr>
          <a:xfrm>
            <a:off x="2057400" y="1600200"/>
            <a:ext cx="2514240" cy="1461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At low frequencies, absorption rate is small, so it would take a long time for the food to cook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75" name="CustomShape 3"/>
          <p:cNvSpPr/>
          <p:nvPr/>
        </p:nvSpPr>
        <p:spPr>
          <a:xfrm>
            <a:off x="6705720" y="3809880"/>
            <a:ext cx="2437920" cy="1461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At very high frequencies, the food cooks fast, but only its the surface layer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The Smith Chart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77" name="TextShape 2"/>
          <p:cNvSpPr txBox="1"/>
          <p:nvPr/>
        </p:nvSpPr>
        <p:spPr>
          <a:xfrm>
            <a:off x="0" y="1600200"/>
            <a:ext cx="472392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Developed in 1939 by P. W. Smith as a graphical tool to analyze and design transmission-line circuits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Today, it is used to characterize the performance of microwave circuits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78" name="Picture 2" descr=""/>
          <p:cNvPicPr/>
          <p:nvPr/>
        </p:nvPicPr>
        <p:blipFill>
          <a:blip r:embed="rId1"/>
          <a:stretch/>
        </p:blipFill>
        <p:spPr>
          <a:xfrm>
            <a:off x="4800600" y="2514600"/>
            <a:ext cx="4343040" cy="43430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Picture 3" descr=""/>
          <p:cNvPicPr/>
          <p:nvPr/>
        </p:nvPicPr>
        <p:blipFill>
          <a:blip r:embed="rId1"/>
          <a:stretch/>
        </p:blipFill>
        <p:spPr>
          <a:xfrm>
            <a:off x="2581560" y="1143000"/>
            <a:ext cx="6323400" cy="5181120"/>
          </a:xfrm>
          <a:prstGeom prst="rect">
            <a:avLst/>
          </a:prstGeom>
          <a:ln w="9360">
            <a:noFill/>
          </a:ln>
        </p:spPr>
      </p:pic>
      <p:sp>
        <p:nvSpPr>
          <p:cNvPr id="38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Complex Plane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81" name="Picture 2" descr=""/>
          <p:cNvPicPr/>
          <p:nvPr/>
        </p:nvPicPr>
        <p:blipFill>
          <a:blip r:embed="rId2"/>
          <a:stretch/>
        </p:blipFill>
        <p:spPr>
          <a:xfrm>
            <a:off x="609480" y="2209680"/>
            <a:ext cx="2437920" cy="363600"/>
          </a:xfrm>
          <a:prstGeom prst="rect">
            <a:avLst/>
          </a:prstGeom>
          <a:ln w="9360">
            <a:noFill/>
          </a:ln>
        </p:spPr>
      </p:pic>
      <p:pic>
        <p:nvPicPr>
          <p:cNvPr id="382" name="Picture 4" descr=""/>
          <p:cNvPicPr/>
          <p:nvPr/>
        </p:nvPicPr>
        <p:blipFill>
          <a:blip r:embed="rId3"/>
          <a:stretch/>
        </p:blipFill>
        <p:spPr>
          <a:xfrm>
            <a:off x="6858000" y="1676520"/>
            <a:ext cx="2133360" cy="256320"/>
          </a:xfrm>
          <a:prstGeom prst="rect">
            <a:avLst/>
          </a:prstGeom>
          <a:ln w="9360">
            <a:noFill/>
          </a:ln>
        </p:spPr>
      </p:pic>
      <p:pic>
        <p:nvPicPr>
          <p:cNvPr id="383" name="Picture 5" descr=""/>
          <p:cNvPicPr/>
          <p:nvPr/>
        </p:nvPicPr>
        <p:blipFill>
          <a:blip r:embed="rId4"/>
          <a:stretch/>
        </p:blipFill>
        <p:spPr>
          <a:xfrm>
            <a:off x="1676520" y="5029200"/>
            <a:ext cx="2742840" cy="286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Picture 3" descr=""/>
          <p:cNvPicPr/>
          <p:nvPr/>
        </p:nvPicPr>
        <p:blipFill>
          <a:blip r:embed="rId1"/>
          <a:stretch/>
        </p:blipFill>
        <p:spPr>
          <a:xfrm>
            <a:off x="533520" y="4227120"/>
            <a:ext cx="2895120" cy="2011680"/>
          </a:xfrm>
          <a:prstGeom prst="rect">
            <a:avLst/>
          </a:prstGeom>
          <a:ln w="9360">
            <a:noFill/>
          </a:ln>
        </p:spPr>
      </p:pic>
      <p:pic>
        <p:nvPicPr>
          <p:cNvPr id="385" name="Picture 2" descr=""/>
          <p:cNvPicPr/>
          <p:nvPr/>
        </p:nvPicPr>
        <p:blipFill>
          <a:blip r:embed="rId2"/>
          <a:stretch/>
        </p:blipFill>
        <p:spPr>
          <a:xfrm>
            <a:off x="457200" y="1600200"/>
            <a:ext cx="2514240" cy="2106360"/>
          </a:xfrm>
          <a:prstGeom prst="rect">
            <a:avLst/>
          </a:prstGeom>
          <a:ln w="9360">
            <a:noFill/>
          </a:ln>
        </p:spPr>
      </p:pic>
      <p:sp>
        <p:nvSpPr>
          <p:cNvPr id="38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Smith Chart Parametric Equations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87" name="Picture 10" descr=""/>
          <p:cNvPicPr/>
          <p:nvPr/>
        </p:nvPicPr>
        <p:blipFill>
          <a:blip r:embed="rId3"/>
          <a:stretch/>
        </p:blipFill>
        <p:spPr>
          <a:xfrm>
            <a:off x="457200" y="2413440"/>
            <a:ext cx="761760" cy="405720"/>
          </a:xfrm>
          <a:prstGeom prst="rect">
            <a:avLst/>
          </a:prstGeom>
          <a:ln>
            <a:noFill/>
          </a:ln>
        </p:spPr>
      </p:pic>
      <p:pic>
        <p:nvPicPr>
          <p:cNvPr id="388" name="Picture 11" descr=""/>
          <p:cNvPicPr/>
          <p:nvPr/>
        </p:nvPicPr>
        <p:blipFill>
          <a:blip r:embed="rId4"/>
          <a:stretch/>
        </p:blipFill>
        <p:spPr>
          <a:xfrm>
            <a:off x="0" y="4724280"/>
            <a:ext cx="3657240" cy="609120"/>
          </a:xfrm>
          <a:prstGeom prst="rect">
            <a:avLst/>
          </a:prstGeom>
          <a:ln>
            <a:noFill/>
          </a:ln>
        </p:spPr>
      </p:pic>
      <p:pic>
        <p:nvPicPr>
          <p:cNvPr id="389" name="Picture 4" descr=""/>
          <p:cNvPicPr/>
          <p:nvPr/>
        </p:nvPicPr>
        <p:blipFill>
          <a:blip r:embed="rId5"/>
          <a:stretch/>
        </p:blipFill>
        <p:spPr>
          <a:xfrm>
            <a:off x="5105520" y="1523880"/>
            <a:ext cx="2160720" cy="1447560"/>
          </a:xfrm>
          <a:prstGeom prst="rect">
            <a:avLst/>
          </a:prstGeom>
          <a:ln w="9360">
            <a:noFill/>
          </a:ln>
        </p:spPr>
      </p:pic>
      <p:pic>
        <p:nvPicPr>
          <p:cNvPr id="390" name="Picture 5" descr=""/>
          <p:cNvPicPr/>
          <p:nvPr/>
        </p:nvPicPr>
        <p:blipFill>
          <a:blip r:embed="rId6"/>
          <a:stretch/>
        </p:blipFill>
        <p:spPr>
          <a:xfrm>
            <a:off x="3886200" y="3169440"/>
            <a:ext cx="5257440" cy="1990080"/>
          </a:xfrm>
          <a:prstGeom prst="rect">
            <a:avLst/>
          </a:prstGeom>
          <a:ln w="9360">
            <a:noFill/>
          </a:ln>
        </p:spPr>
      </p:pic>
      <p:pic>
        <p:nvPicPr>
          <p:cNvPr id="391" name="Picture 6" descr=""/>
          <p:cNvPicPr/>
          <p:nvPr/>
        </p:nvPicPr>
        <p:blipFill>
          <a:blip r:embed="rId7"/>
          <a:stretch/>
        </p:blipFill>
        <p:spPr>
          <a:xfrm>
            <a:off x="3962520" y="5334120"/>
            <a:ext cx="5112360" cy="1342800"/>
          </a:xfrm>
          <a:prstGeom prst="rect">
            <a:avLst/>
          </a:prstGeom>
          <a:ln w="9360">
            <a:noFill/>
          </a:ln>
        </p:spPr>
      </p:pic>
      <p:sp>
        <p:nvSpPr>
          <p:cNvPr id="392" name="CustomShape 2"/>
          <p:cNvSpPr/>
          <p:nvPr/>
        </p:nvSpPr>
        <p:spPr>
          <a:xfrm>
            <a:off x="7315200" y="2649960"/>
            <a:ext cx="1828440" cy="57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600" spc="-1" strike="noStrike">
                <a:solidFill>
                  <a:srgbClr val="ff0000"/>
                </a:solidFill>
                <a:latin typeface="Tw Cen MT"/>
              </a:rPr>
              <a:t>Equation for a circle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393" name="CustomShape 3"/>
          <p:cNvSpPr/>
          <p:nvPr/>
        </p:nvSpPr>
        <p:spPr>
          <a:xfrm>
            <a:off x="7391520" y="2666880"/>
            <a:ext cx="1752120" cy="38052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394" name="CustomShape 4"/>
          <p:cNvSpPr/>
          <p:nvPr/>
        </p:nvSpPr>
        <p:spPr>
          <a:xfrm flipV="1" rot="10800000">
            <a:off x="8001000" y="3200400"/>
            <a:ext cx="685440" cy="228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</p:spTree>
  </p:cSld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Picture 4" descr=""/>
          <p:cNvPicPr/>
          <p:nvPr/>
        </p:nvPicPr>
        <p:blipFill>
          <a:blip r:embed="rId1"/>
          <a:stretch/>
        </p:blipFill>
        <p:spPr>
          <a:xfrm>
            <a:off x="4181400" y="1523880"/>
            <a:ext cx="4949280" cy="5181120"/>
          </a:xfrm>
          <a:prstGeom prst="rect">
            <a:avLst/>
          </a:prstGeom>
          <a:ln w="9360">
            <a:noFill/>
          </a:ln>
        </p:spPr>
      </p:pic>
      <p:sp>
        <p:nvSpPr>
          <p:cNvPr id="39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Smith Chart Parametric Equations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97" name="CustomShape 2"/>
          <p:cNvSpPr/>
          <p:nvPr/>
        </p:nvSpPr>
        <p:spPr>
          <a:xfrm>
            <a:off x="2615400" y="2286000"/>
            <a:ext cx="1472040" cy="505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2400" spc="-1" strike="noStrike">
                <a:solidFill>
                  <a:srgbClr val="ff0000"/>
                </a:solidFill>
                <a:latin typeface="Tw Cen MT"/>
              </a:rPr>
              <a:t>r</a:t>
            </a:r>
            <a:r>
              <a:rPr b="0" lang="en-US" sz="2400" spc="-1" strike="noStrike" baseline="-25000">
                <a:solidFill>
                  <a:srgbClr val="ff0000"/>
                </a:solidFill>
                <a:latin typeface="Tw Cen MT"/>
              </a:rPr>
              <a:t>L</a:t>
            </a: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 circles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398" name="CustomShape 3"/>
          <p:cNvSpPr/>
          <p:nvPr/>
        </p:nvSpPr>
        <p:spPr>
          <a:xfrm>
            <a:off x="2588040" y="5334120"/>
            <a:ext cx="1527120" cy="505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2400" spc="-1" strike="noStrike">
                <a:solidFill>
                  <a:srgbClr val="1f497d"/>
                </a:solidFill>
                <a:latin typeface="Tw Cen MT"/>
              </a:rPr>
              <a:t>x</a:t>
            </a:r>
            <a:r>
              <a:rPr b="0" lang="en-US" sz="2400" spc="-1" strike="noStrike" baseline="-25000">
                <a:solidFill>
                  <a:srgbClr val="1f497d"/>
                </a:solidFill>
                <a:latin typeface="Tw Cen MT"/>
              </a:rPr>
              <a:t>L</a:t>
            </a:r>
            <a:r>
              <a:rPr b="0" lang="en-US" sz="2400" spc="-1" strike="noStrike">
                <a:solidFill>
                  <a:srgbClr val="1f497d"/>
                </a:solidFill>
                <a:latin typeface="Tw Cen MT"/>
              </a:rPr>
              <a:t> circles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399" name="Picture 2" descr=""/>
          <p:cNvPicPr/>
          <p:nvPr/>
        </p:nvPicPr>
        <p:blipFill>
          <a:blip r:embed="rId2"/>
          <a:stretch/>
        </p:blipFill>
        <p:spPr>
          <a:xfrm>
            <a:off x="228600" y="1828800"/>
            <a:ext cx="3885840" cy="539640"/>
          </a:xfrm>
          <a:prstGeom prst="rect">
            <a:avLst/>
          </a:prstGeom>
          <a:ln w="9360">
            <a:noFill/>
          </a:ln>
        </p:spPr>
      </p:pic>
      <p:pic>
        <p:nvPicPr>
          <p:cNvPr id="400" name="Picture 3" descr=""/>
          <p:cNvPicPr/>
          <p:nvPr/>
        </p:nvPicPr>
        <p:blipFill>
          <a:blip r:embed="rId3"/>
          <a:stretch/>
        </p:blipFill>
        <p:spPr>
          <a:xfrm>
            <a:off x="304920" y="4876920"/>
            <a:ext cx="3885840" cy="626760"/>
          </a:xfrm>
          <a:prstGeom prst="rect">
            <a:avLst/>
          </a:prstGeom>
          <a:ln w="9360">
            <a:noFill/>
          </a:ln>
        </p:spPr>
      </p:pic>
      <p:sp>
        <p:nvSpPr>
          <p:cNvPr id="401" name="CustomShape 4"/>
          <p:cNvSpPr/>
          <p:nvPr/>
        </p:nvSpPr>
        <p:spPr>
          <a:xfrm>
            <a:off x="-227880" y="3200400"/>
            <a:ext cx="5188680" cy="675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r</a:t>
            </a:r>
            <a:r>
              <a:rPr b="0" lang="en-US" sz="1800" spc="-1" strike="noStrike" baseline="-25000">
                <a:solidFill>
                  <a:srgbClr val="ff0000"/>
                </a:solidFill>
                <a:latin typeface="Tw Cen MT"/>
              </a:rPr>
              <a:t>L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circles are contained inside the unit circle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402" name="CustomShape 5"/>
          <p:cNvSpPr/>
          <p:nvPr/>
        </p:nvSpPr>
        <p:spPr>
          <a:xfrm>
            <a:off x="228600" y="6019920"/>
            <a:ext cx="4343040" cy="95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1f497d"/>
                </a:solidFill>
                <a:latin typeface="Tw Cen MT"/>
              </a:rPr>
              <a:t>Only parts of the x</a:t>
            </a:r>
            <a:r>
              <a:rPr b="0" lang="en-US" sz="1800" spc="-1" strike="noStrike" baseline="-25000">
                <a:solidFill>
                  <a:srgbClr val="1f497d"/>
                </a:solidFill>
                <a:latin typeface="Tw Cen MT"/>
              </a:rPr>
              <a:t>L</a:t>
            </a:r>
            <a:r>
              <a:rPr b="0" lang="en-US" sz="1800" spc="-1" strike="noStrike">
                <a:solidFill>
                  <a:srgbClr val="1f497d"/>
                </a:solidFill>
                <a:latin typeface="Tw Cen MT"/>
              </a:rPr>
              <a:t> circles are contained within the unit circle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Content Placeholder 5" descr=""/>
          <p:cNvPicPr/>
          <p:nvPr/>
        </p:nvPicPr>
        <p:blipFill>
          <a:blip r:embed="rId1"/>
          <a:srcRect l="-42025" t="0" r="-42025" b="0"/>
          <a:stretch/>
        </p:blipFill>
        <p:spPr>
          <a:xfrm>
            <a:off x="-1600200" y="228600"/>
            <a:ext cx="12022560" cy="6629040"/>
          </a:xfrm>
          <a:prstGeom prst="rect">
            <a:avLst/>
          </a:prstGeom>
          <a:ln>
            <a:noFill/>
          </a:ln>
        </p:spPr>
      </p:pic>
      <p:sp>
        <p:nvSpPr>
          <p:cNvPr id="404" name="CustomShape 1"/>
          <p:cNvSpPr/>
          <p:nvPr/>
        </p:nvSpPr>
        <p:spPr>
          <a:xfrm>
            <a:off x="-39240" y="152280"/>
            <a:ext cx="27230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Complete Smith Chart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405" name="CustomShape 2"/>
          <p:cNvSpPr/>
          <p:nvPr/>
        </p:nvSpPr>
        <p:spPr>
          <a:xfrm>
            <a:off x="7631280" y="2133720"/>
            <a:ext cx="15314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r</a:t>
            </a:r>
            <a:r>
              <a:rPr b="0" lang="en-US" sz="1600" spc="-1" strike="noStrike">
                <a:solidFill>
                  <a:srgbClr val="000000"/>
                </a:solidFill>
                <a:latin typeface="Tw Cen MT"/>
              </a:rPr>
              <a:t>L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 Circles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06" name="CustomShape 3"/>
          <p:cNvSpPr/>
          <p:nvPr/>
        </p:nvSpPr>
        <p:spPr>
          <a:xfrm rot="10800000">
            <a:off x="7620120" y="2438280"/>
            <a:ext cx="990360" cy="759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07" name="CustomShape 4"/>
          <p:cNvSpPr/>
          <p:nvPr/>
        </p:nvSpPr>
        <p:spPr>
          <a:xfrm flipV="1" rot="10800000">
            <a:off x="7772400" y="2743200"/>
            <a:ext cx="990360" cy="151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08" name="CustomShape 5"/>
          <p:cNvSpPr/>
          <p:nvPr/>
        </p:nvSpPr>
        <p:spPr>
          <a:xfrm rot="10800000">
            <a:off x="7696080" y="2286000"/>
            <a:ext cx="3962160" cy="759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09" name="CustomShape 6"/>
          <p:cNvSpPr/>
          <p:nvPr/>
        </p:nvSpPr>
        <p:spPr>
          <a:xfrm>
            <a:off x="6496200" y="533520"/>
            <a:ext cx="28238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Positive x</a:t>
            </a:r>
            <a:r>
              <a:rPr b="0" lang="en-US" sz="1600" spc="-1" strike="noStrike">
                <a:solidFill>
                  <a:srgbClr val="000000"/>
                </a:solidFill>
                <a:latin typeface="Tw Cen MT"/>
              </a:rPr>
              <a:t>L 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Circles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10" name="CustomShape 7"/>
          <p:cNvSpPr/>
          <p:nvPr/>
        </p:nvSpPr>
        <p:spPr>
          <a:xfrm flipV="1" rot="10800000">
            <a:off x="6705720" y="1066680"/>
            <a:ext cx="1828440" cy="304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11" name="CustomShape 8"/>
          <p:cNvSpPr/>
          <p:nvPr/>
        </p:nvSpPr>
        <p:spPr>
          <a:xfrm flipV="1" rot="10800000">
            <a:off x="6858000" y="1447200"/>
            <a:ext cx="2819160" cy="533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12" name="CustomShape 9"/>
          <p:cNvSpPr/>
          <p:nvPr/>
        </p:nvSpPr>
        <p:spPr>
          <a:xfrm>
            <a:off x="6514560" y="5405760"/>
            <a:ext cx="300348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Negative x</a:t>
            </a:r>
            <a:r>
              <a:rPr b="0" lang="en-US" sz="1600" spc="-1" strike="noStrike">
                <a:solidFill>
                  <a:srgbClr val="000000"/>
                </a:solidFill>
                <a:latin typeface="Tw Cen MT"/>
              </a:rPr>
              <a:t>L</a:t>
            </a:r>
            <a:r>
              <a:rPr b="0" lang="en-US" sz="12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Circles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13" name="CustomShape 10"/>
          <p:cNvSpPr/>
          <p:nvPr/>
        </p:nvSpPr>
        <p:spPr>
          <a:xfrm flipV="1" rot="10800000">
            <a:off x="7086600" y="6095880"/>
            <a:ext cx="1828440" cy="151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14" name="CustomShape 11"/>
          <p:cNvSpPr/>
          <p:nvPr/>
        </p:nvSpPr>
        <p:spPr>
          <a:xfrm rot="10800000">
            <a:off x="7391520" y="5335560"/>
            <a:ext cx="388584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</p:spTree>
  </p:cSld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Picture 3" descr=""/>
          <p:cNvPicPr/>
          <p:nvPr/>
        </p:nvPicPr>
        <p:blipFill>
          <a:blip r:embed="rId1"/>
          <a:stretch/>
        </p:blipFill>
        <p:spPr>
          <a:xfrm>
            <a:off x="335160" y="152280"/>
            <a:ext cx="8473320" cy="6705360"/>
          </a:xfrm>
          <a:prstGeom prst="rect">
            <a:avLst/>
          </a:prstGeom>
          <a:ln w="9360">
            <a:noFill/>
          </a:ln>
        </p:spPr>
      </p:pic>
      <p:sp>
        <p:nvSpPr>
          <p:cNvPr id="416" name="CustomShape 1"/>
          <p:cNvSpPr/>
          <p:nvPr/>
        </p:nvSpPr>
        <p:spPr>
          <a:xfrm>
            <a:off x="-367560" y="76320"/>
            <a:ext cx="389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Reflection coefficient at the load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Picture 2" descr=""/>
          <p:cNvPicPr/>
          <p:nvPr/>
        </p:nvPicPr>
        <p:blipFill>
          <a:blip r:embed="rId1"/>
          <a:stretch/>
        </p:blipFill>
        <p:spPr>
          <a:xfrm>
            <a:off x="533520" y="152280"/>
            <a:ext cx="7944840" cy="6705360"/>
          </a:xfrm>
          <a:prstGeom prst="rect">
            <a:avLst/>
          </a:prstGeom>
          <a:ln w="9360">
            <a:noFill/>
          </a:ln>
        </p:spPr>
      </p:pic>
      <p:sp>
        <p:nvSpPr>
          <p:cNvPr id="418" name="CustomShape 1"/>
          <p:cNvSpPr/>
          <p:nvPr/>
        </p:nvSpPr>
        <p:spPr>
          <a:xfrm>
            <a:off x="-55440" y="228600"/>
            <a:ext cx="21135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Input Impedance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Picture 2" descr=""/>
          <p:cNvPicPr/>
          <p:nvPr/>
        </p:nvPicPr>
        <p:blipFill>
          <a:blip r:embed="rId1"/>
          <a:stretch/>
        </p:blipFill>
        <p:spPr>
          <a:xfrm>
            <a:off x="203760" y="0"/>
            <a:ext cx="7915320" cy="6857640"/>
          </a:xfrm>
          <a:prstGeom prst="rect">
            <a:avLst/>
          </a:prstGeom>
          <a:ln w="9360">
            <a:noFill/>
          </a:ln>
        </p:spPr>
      </p:pic>
      <p:pic>
        <p:nvPicPr>
          <p:cNvPr id="420" name="Picture 3" descr=""/>
          <p:cNvPicPr/>
          <p:nvPr/>
        </p:nvPicPr>
        <p:blipFill>
          <a:blip r:embed="rId2"/>
          <a:stretch/>
        </p:blipFill>
        <p:spPr>
          <a:xfrm>
            <a:off x="4876920" y="304920"/>
            <a:ext cx="4190760" cy="621720"/>
          </a:xfrm>
          <a:prstGeom prst="rect">
            <a:avLst/>
          </a:prstGeom>
          <a:ln w="9360">
            <a:noFill/>
          </a:ln>
        </p:spPr>
      </p:pic>
      <p:sp>
        <p:nvSpPr>
          <p:cNvPr id="421" name="CustomShape 1"/>
          <p:cNvSpPr/>
          <p:nvPr/>
        </p:nvSpPr>
        <p:spPr>
          <a:xfrm>
            <a:off x="-202320" y="152280"/>
            <a:ext cx="24868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Maxima and Minima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Picture 2" descr=""/>
          <p:cNvPicPr/>
          <p:nvPr/>
        </p:nvPicPr>
        <p:blipFill>
          <a:blip r:embed="rId1"/>
          <a:stretch/>
        </p:blipFill>
        <p:spPr>
          <a:xfrm>
            <a:off x="2381400" y="26280"/>
            <a:ext cx="6762240" cy="5993280"/>
          </a:xfrm>
          <a:prstGeom prst="rect">
            <a:avLst/>
          </a:prstGeom>
          <a:ln w="9360">
            <a:noFill/>
          </a:ln>
        </p:spPr>
      </p:pic>
      <p:pic>
        <p:nvPicPr>
          <p:cNvPr id="423" name="Picture 4" descr=""/>
          <p:cNvPicPr/>
          <p:nvPr/>
        </p:nvPicPr>
        <p:blipFill>
          <a:blip r:embed="rId2">
            <a:alphaModFix amt="0"/>
          </a:blip>
          <a:stretch/>
        </p:blipFill>
        <p:spPr>
          <a:xfrm>
            <a:off x="152280" y="5537520"/>
            <a:ext cx="3945960" cy="1320120"/>
          </a:xfrm>
          <a:prstGeom prst="rect">
            <a:avLst/>
          </a:prstGeom>
          <a:ln w="9360">
            <a:noFill/>
          </a:ln>
        </p:spPr>
      </p:pic>
      <p:pic>
        <p:nvPicPr>
          <p:cNvPr id="424" name="Picture 6" descr=""/>
          <p:cNvPicPr/>
          <p:nvPr/>
        </p:nvPicPr>
        <p:blipFill>
          <a:blip r:embed="rId3"/>
          <a:stretch/>
        </p:blipFill>
        <p:spPr>
          <a:xfrm>
            <a:off x="3122640" y="5562720"/>
            <a:ext cx="991800" cy="228240"/>
          </a:xfrm>
          <a:prstGeom prst="rect">
            <a:avLst/>
          </a:prstGeom>
          <a:ln>
            <a:noFill/>
          </a:ln>
        </p:spPr>
      </p:pic>
      <p:pic>
        <p:nvPicPr>
          <p:cNvPr id="425" name="Picture 7" descr=""/>
          <p:cNvPicPr/>
          <p:nvPr/>
        </p:nvPicPr>
        <p:blipFill>
          <a:blip r:embed="rId4"/>
          <a:stretch/>
        </p:blipFill>
        <p:spPr>
          <a:xfrm>
            <a:off x="76320" y="5486400"/>
            <a:ext cx="1493640" cy="304560"/>
          </a:xfrm>
          <a:prstGeom prst="rect">
            <a:avLst/>
          </a:prstGeom>
          <a:ln>
            <a:noFill/>
          </a:ln>
        </p:spPr>
      </p:pic>
      <p:pic>
        <p:nvPicPr>
          <p:cNvPr id="426" name="Picture 3" descr=""/>
          <p:cNvPicPr/>
          <p:nvPr/>
        </p:nvPicPr>
        <p:blipFill>
          <a:blip r:embed="rId5"/>
          <a:stretch/>
        </p:blipFill>
        <p:spPr>
          <a:xfrm>
            <a:off x="0" y="533520"/>
            <a:ext cx="4651920" cy="456840"/>
          </a:xfrm>
          <a:prstGeom prst="rect">
            <a:avLst/>
          </a:prstGeom>
          <a:ln w="9360">
            <a:noFill/>
          </a:ln>
        </p:spPr>
      </p:pic>
      <p:sp>
        <p:nvSpPr>
          <p:cNvPr id="427" name="CustomShape 1"/>
          <p:cNvSpPr/>
          <p:nvPr/>
        </p:nvSpPr>
        <p:spPr>
          <a:xfrm>
            <a:off x="-495000" y="152280"/>
            <a:ext cx="49298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Impedance to Admittance Transformation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428" name="CustomShape 2"/>
          <p:cNvSpPr/>
          <p:nvPr/>
        </p:nvSpPr>
        <p:spPr>
          <a:xfrm>
            <a:off x="0" y="5562720"/>
            <a:ext cx="4114440" cy="129492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Types of Transmission Modes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2" name="CustomShape 2"/>
          <p:cNvSpPr/>
          <p:nvPr/>
        </p:nvSpPr>
        <p:spPr>
          <a:xfrm>
            <a:off x="228600" y="1523880"/>
            <a:ext cx="1980720" cy="3748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TEM  </a:t>
            </a:r>
            <a:r>
              <a:rPr b="0" lang="en-US" sz="2000" spc="-1" strike="noStrike">
                <a:solidFill>
                  <a:srgbClr val="3366ff"/>
                </a:solidFill>
                <a:latin typeface="Tw Cen MT"/>
              </a:rPr>
              <a:t>(Transverse Electromagnetic):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Electric and magnetic fields are orthogonal to one another, and both are orthogonal to direction of propagation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123" name="Content Placeholder 3" descr=""/>
          <p:cNvPicPr/>
          <p:nvPr/>
        </p:nvPicPr>
        <p:blipFill>
          <a:blip r:embed="rId1"/>
          <a:srcRect l="-21328" t="0" r="-21328" b="0"/>
          <a:stretch/>
        </p:blipFill>
        <p:spPr>
          <a:xfrm>
            <a:off x="990720" y="1600200"/>
            <a:ext cx="9295920" cy="51256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" name="Picture 8" descr=""/>
          <p:cNvPicPr/>
          <p:nvPr/>
        </p:nvPicPr>
        <p:blipFill>
          <a:blip r:embed="rId1"/>
          <a:stretch/>
        </p:blipFill>
        <p:spPr>
          <a:xfrm>
            <a:off x="2933640" y="1600200"/>
            <a:ext cx="5954400" cy="5257440"/>
          </a:xfrm>
          <a:prstGeom prst="rect">
            <a:avLst/>
          </a:prstGeom>
          <a:ln w="9360">
            <a:noFill/>
          </a:ln>
        </p:spPr>
      </p:pic>
      <p:sp>
        <p:nvSpPr>
          <p:cNvPr id="430" name="CustomShape 1"/>
          <p:cNvSpPr/>
          <p:nvPr/>
        </p:nvSpPr>
        <p:spPr>
          <a:xfrm>
            <a:off x="7924680" y="2590920"/>
            <a:ext cx="1066320" cy="380520"/>
          </a:xfrm>
          <a:prstGeom prst="rect">
            <a:avLst/>
          </a:prstGeom>
          <a:noFill/>
          <a:ln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31" name="Picture 2" descr=""/>
          <p:cNvPicPr/>
          <p:nvPr/>
        </p:nvPicPr>
        <p:blipFill>
          <a:blip r:embed="rId2"/>
          <a:stretch/>
        </p:blipFill>
        <p:spPr>
          <a:xfrm>
            <a:off x="0" y="0"/>
            <a:ext cx="5619240" cy="1399680"/>
          </a:xfrm>
          <a:prstGeom prst="rect">
            <a:avLst/>
          </a:prstGeom>
          <a:ln w="9360">
            <a:noFill/>
          </a:ln>
        </p:spPr>
      </p:pic>
      <p:sp>
        <p:nvSpPr>
          <p:cNvPr id="432" name="TextShape 2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 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33" name="CustomShape 3"/>
          <p:cNvSpPr/>
          <p:nvPr/>
        </p:nvSpPr>
        <p:spPr>
          <a:xfrm>
            <a:off x="346680" y="182880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434" name="Picture 6" descr=""/>
          <p:cNvPicPr/>
          <p:nvPr/>
        </p:nvPicPr>
        <p:blipFill>
          <a:blip r:embed="rId3"/>
          <a:stretch/>
        </p:blipFill>
        <p:spPr>
          <a:xfrm>
            <a:off x="4273560" y="1143000"/>
            <a:ext cx="1422000" cy="228240"/>
          </a:xfrm>
          <a:prstGeom prst="rect">
            <a:avLst/>
          </a:prstGeom>
          <a:ln>
            <a:noFill/>
          </a:ln>
        </p:spPr>
      </p:pic>
      <p:sp>
        <p:nvSpPr>
          <p:cNvPr id="435" name="CustomShape 4"/>
          <p:cNvSpPr/>
          <p:nvPr/>
        </p:nvSpPr>
        <p:spPr>
          <a:xfrm flipV="1" rot="10800000">
            <a:off x="7162920" y="2819520"/>
            <a:ext cx="1142640" cy="7617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da1f28"/>
            </a:solidFill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36" name="CustomShape 5"/>
          <p:cNvSpPr/>
          <p:nvPr/>
        </p:nvSpPr>
        <p:spPr>
          <a:xfrm>
            <a:off x="120960" y="2590920"/>
            <a:ext cx="499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(a)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437" name="CustomShape 6"/>
          <p:cNvSpPr/>
          <p:nvPr/>
        </p:nvSpPr>
        <p:spPr>
          <a:xfrm>
            <a:off x="271080" y="5257800"/>
            <a:ext cx="5043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(b)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438" name="CustomShape 7"/>
          <p:cNvSpPr/>
          <p:nvPr/>
        </p:nvSpPr>
        <p:spPr>
          <a:xfrm>
            <a:off x="6738480" y="1371600"/>
            <a:ext cx="484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(c)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439" name="CustomShape 8"/>
          <p:cNvSpPr/>
          <p:nvPr/>
        </p:nvSpPr>
        <p:spPr>
          <a:xfrm>
            <a:off x="8119440" y="2133720"/>
            <a:ext cx="5043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(d)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pic>
        <p:nvPicPr>
          <p:cNvPr id="440" name="Picture 3" descr=""/>
          <p:cNvPicPr/>
          <p:nvPr/>
        </p:nvPicPr>
        <p:blipFill>
          <a:blip r:embed="rId4"/>
          <a:stretch/>
        </p:blipFill>
        <p:spPr>
          <a:xfrm>
            <a:off x="228600" y="1752480"/>
            <a:ext cx="2857680" cy="533160"/>
          </a:xfrm>
          <a:prstGeom prst="rect">
            <a:avLst/>
          </a:prstGeom>
          <a:ln w="9360">
            <a:noFill/>
          </a:ln>
        </p:spPr>
      </p:pic>
      <p:pic>
        <p:nvPicPr>
          <p:cNvPr id="441" name="Picture 4" descr=""/>
          <p:cNvPicPr/>
          <p:nvPr/>
        </p:nvPicPr>
        <p:blipFill>
          <a:blip r:embed="rId5"/>
          <a:stretch/>
        </p:blipFill>
        <p:spPr>
          <a:xfrm>
            <a:off x="228600" y="3130560"/>
            <a:ext cx="2971440" cy="221760"/>
          </a:xfrm>
          <a:prstGeom prst="rect">
            <a:avLst/>
          </a:prstGeom>
          <a:ln w="9360">
            <a:noFill/>
          </a:ln>
        </p:spPr>
      </p:pic>
      <p:pic>
        <p:nvPicPr>
          <p:cNvPr id="442" name="Picture 5" descr=""/>
          <p:cNvPicPr/>
          <p:nvPr/>
        </p:nvPicPr>
        <p:blipFill>
          <a:blip r:embed="rId6"/>
          <a:stretch/>
        </p:blipFill>
        <p:spPr>
          <a:xfrm>
            <a:off x="228600" y="4109400"/>
            <a:ext cx="2666520" cy="233640"/>
          </a:xfrm>
          <a:prstGeom prst="rect">
            <a:avLst/>
          </a:prstGeom>
          <a:ln w="9360">
            <a:noFill/>
          </a:ln>
        </p:spPr>
      </p:pic>
      <p:pic>
        <p:nvPicPr>
          <p:cNvPr id="443" name="Picture 6" descr=""/>
          <p:cNvPicPr/>
          <p:nvPr/>
        </p:nvPicPr>
        <p:blipFill>
          <a:blip r:embed="rId7"/>
          <a:stretch/>
        </p:blipFill>
        <p:spPr>
          <a:xfrm>
            <a:off x="314280" y="6263640"/>
            <a:ext cx="3800160" cy="212760"/>
          </a:xfrm>
          <a:prstGeom prst="rect">
            <a:avLst/>
          </a:prstGeom>
          <a:ln w="9360">
            <a:noFill/>
          </a:ln>
        </p:spPr>
      </p:pic>
      <p:pic>
        <p:nvPicPr>
          <p:cNvPr id="444" name="Picture 7" descr=""/>
          <p:cNvPicPr/>
          <p:nvPr/>
        </p:nvPicPr>
        <p:blipFill>
          <a:blip r:embed="rId8"/>
          <a:stretch/>
        </p:blipFill>
        <p:spPr>
          <a:xfrm>
            <a:off x="533520" y="5715000"/>
            <a:ext cx="1676160" cy="237240"/>
          </a:xfrm>
          <a:prstGeom prst="rect">
            <a:avLst/>
          </a:prstGeom>
          <a:ln w="9360">
            <a:noFill/>
          </a:ln>
        </p:spPr>
      </p:pic>
      <p:pic>
        <p:nvPicPr>
          <p:cNvPr id="445" name="Picture 9" descr=""/>
          <p:cNvPicPr/>
          <p:nvPr/>
        </p:nvPicPr>
        <p:blipFill>
          <a:blip r:embed="rId9"/>
          <a:stretch/>
        </p:blipFill>
        <p:spPr>
          <a:xfrm>
            <a:off x="7162920" y="1752480"/>
            <a:ext cx="1371240" cy="278640"/>
          </a:xfrm>
          <a:prstGeom prst="rect">
            <a:avLst/>
          </a:prstGeom>
          <a:ln w="9360">
            <a:noFill/>
          </a:ln>
        </p:spPr>
      </p:pic>
      <p:pic>
        <p:nvPicPr>
          <p:cNvPr id="446" name="Picture 10" descr=""/>
          <p:cNvPicPr/>
          <p:nvPr/>
        </p:nvPicPr>
        <p:blipFill>
          <a:blip r:embed="rId10"/>
          <a:stretch/>
        </p:blipFill>
        <p:spPr>
          <a:xfrm>
            <a:off x="8001000" y="2666880"/>
            <a:ext cx="888120" cy="238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7" name="Picture 6" descr=""/>
          <p:cNvPicPr/>
          <p:nvPr/>
        </p:nvPicPr>
        <p:blipFill>
          <a:blip r:embed="rId1"/>
          <a:stretch/>
        </p:blipFill>
        <p:spPr>
          <a:xfrm>
            <a:off x="1978920" y="1392120"/>
            <a:ext cx="7171920" cy="5465520"/>
          </a:xfrm>
          <a:prstGeom prst="rect">
            <a:avLst/>
          </a:prstGeom>
          <a:ln w="9360">
            <a:noFill/>
          </a:ln>
        </p:spPr>
      </p:pic>
      <p:sp>
        <p:nvSpPr>
          <p:cNvPr id="448" name="CustomShape 1"/>
          <p:cNvSpPr/>
          <p:nvPr/>
        </p:nvSpPr>
        <p:spPr>
          <a:xfrm>
            <a:off x="-463680" y="1447920"/>
            <a:ext cx="5281920" cy="263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Given: 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	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S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3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Z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0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= 50 Ω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first voltage min @ 5 cm from load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Distance between adjacent minima = 20 cm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Determine: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Z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L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	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449" name="Picture 2" descr=""/>
          <p:cNvPicPr/>
          <p:nvPr/>
        </p:nvPicPr>
        <p:blipFill>
          <a:blip r:embed="rId2"/>
          <a:stretch/>
        </p:blipFill>
        <p:spPr>
          <a:xfrm>
            <a:off x="0" y="304920"/>
            <a:ext cx="3962160" cy="772560"/>
          </a:xfrm>
          <a:prstGeom prst="rect">
            <a:avLst/>
          </a:prstGeom>
          <a:ln w="9360">
            <a:noFill/>
          </a:ln>
        </p:spPr>
      </p:pic>
      <p:pic>
        <p:nvPicPr>
          <p:cNvPr id="450" name="Picture 3" descr=""/>
          <p:cNvPicPr/>
          <p:nvPr/>
        </p:nvPicPr>
        <p:blipFill>
          <a:blip r:embed="rId3"/>
          <a:stretch/>
        </p:blipFill>
        <p:spPr>
          <a:xfrm>
            <a:off x="152280" y="4016520"/>
            <a:ext cx="1828440" cy="510480"/>
          </a:xfrm>
          <a:prstGeom prst="rect">
            <a:avLst/>
          </a:prstGeom>
          <a:ln w="9360">
            <a:noFill/>
          </a:ln>
        </p:spPr>
      </p:pic>
      <p:pic>
        <p:nvPicPr>
          <p:cNvPr id="451" name="Picture 4" descr=""/>
          <p:cNvPicPr/>
          <p:nvPr/>
        </p:nvPicPr>
        <p:blipFill>
          <a:blip r:embed="rId4"/>
          <a:stretch/>
        </p:blipFill>
        <p:spPr>
          <a:xfrm>
            <a:off x="304920" y="5667480"/>
            <a:ext cx="1599840" cy="301680"/>
          </a:xfrm>
          <a:prstGeom prst="rect">
            <a:avLst/>
          </a:prstGeom>
          <a:ln w="9360">
            <a:noFill/>
          </a:ln>
        </p:spPr>
      </p:pic>
      <p:pic>
        <p:nvPicPr>
          <p:cNvPr id="452" name="Picture 5" descr=""/>
          <p:cNvPicPr/>
          <p:nvPr/>
        </p:nvPicPr>
        <p:blipFill>
          <a:blip r:embed="rId5"/>
          <a:stretch/>
        </p:blipFill>
        <p:spPr>
          <a:xfrm>
            <a:off x="304920" y="6324480"/>
            <a:ext cx="2971440" cy="222840"/>
          </a:xfrm>
          <a:prstGeom prst="rect">
            <a:avLst/>
          </a:prstGeom>
          <a:ln w="9360">
            <a:noFill/>
          </a:ln>
        </p:spPr>
      </p:pic>
      <p:sp>
        <p:nvSpPr>
          <p:cNvPr id="453" name="CustomShape 2"/>
          <p:cNvSpPr/>
          <p:nvPr/>
        </p:nvSpPr>
        <p:spPr>
          <a:xfrm>
            <a:off x="2209680" y="6172200"/>
            <a:ext cx="1066320" cy="45684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Matching Networks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55" name="Picture 2" descr=""/>
          <p:cNvPicPr/>
          <p:nvPr/>
        </p:nvPicPr>
        <p:blipFill>
          <a:blip r:embed="rId1"/>
          <a:stretch/>
        </p:blipFill>
        <p:spPr>
          <a:xfrm>
            <a:off x="0" y="1626120"/>
            <a:ext cx="5946480" cy="1650240"/>
          </a:xfrm>
          <a:prstGeom prst="rect">
            <a:avLst/>
          </a:prstGeom>
          <a:ln w="9360">
            <a:noFill/>
          </a:ln>
        </p:spPr>
      </p:pic>
      <p:pic>
        <p:nvPicPr>
          <p:cNvPr id="456" name="Picture 3" descr=""/>
          <p:cNvPicPr/>
          <p:nvPr/>
        </p:nvPicPr>
        <p:blipFill>
          <a:blip r:embed="rId2"/>
          <a:stretch/>
        </p:blipFill>
        <p:spPr>
          <a:xfrm>
            <a:off x="1828800" y="3124080"/>
            <a:ext cx="6163200" cy="23094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Examples of Matching Networks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58" name="Picture 2" descr=""/>
          <p:cNvPicPr/>
          <p:nvPr/>
        </p:nvPicPr>
        <p:blipFill>
          <a:blip r:embed="rId1"/>
          <a:stretch/>
        </p:blipFill>
        <p:spPr>
          <a:xfrm>
            <a:off x="138600" y="1523880"/>
            <a:ext cx="4361760" cy="5333760"/>
          </a:xfrm>
          <a:prstGeom prst="rect">
            <a:avLst/>
          </a:prstGeom>
          <a:ln w="9360">
            <a:noFill/>
          </a:ln>
        </p:spPr>
      </p:pic>
      <p:pic>
        <p:nvPicPr>
          <p:cNvPr id="459" name="Picture 5" descr=""/>
          <p:cNvPicPr/>
          <p:nvPr/>
        </p:nvPicPr>
        <p:blipFill>
          <a:blip r:embed="rId2"/>
          <a:stretch/>
        </p:blipFill>
        <p:spPr>
          <a:xfrm>
            <a:off x="4876920" y="1523880"/>
            <a:ext cx="4114440" cy="53431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TextShape 1"/>
          <p:cNvSpPr txBox="1"/>
          <p:nvPr/>
        </p:nvSpPr>
        <p:spPr>
          <a:xfrm>
            <a:off x="612720" y="-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Lumped-Element Matching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61" name="Picture 2" descr=""/>
          <p:cNvPicPr/>
          <p:nvPr/>
        </p:nvPicPr>
        <p:blipFill>
          <a:blip r:embed="rId1"/>
          <a:stretch/>
        </p:blipFill>
        <p:spPr>
          <a:xfrm>
            <a:off x="229320" y="2005920"/>
            <a:ext cx="8684640" cy="2489400"/>
          </a:xfrm>
          <a:prstGeom prst="rect">
            <a:avLst/>
          </a:prstGeom>
          <a:ln w="9360">
            <a:noFill/>
          </a:ln>
        </p:spPr>
      </p:pic>
      <p:pic>
        <p:nvPicPr>
          <p:cNvPr id="462" name="Picture 4" descr=""/>
          <p:cNvPicPr/>
          <p:nvPr/>
        </p:nvPicPr>
        <p:blipFill>
          <a:blip r:embed="rId2"/>
          <a:stretch/>
        </p:blipFill>
        <p:spPr>
          <a:xfrm>
            <a:off x="533520" y="4841280"/>
            <a:ext cx="1294920" cy="263520"/>
          </a:xfrm>
          <a:prstGeom prst="rect">
            <a:avLst/>
          </a:prstGeom>
          <a:ln w="9360">
            <a:noFill/>
          </a:ln>
        </p:spPr>
      </p:pic>
      <p:pic>
        <p:nvPicPr>
          <p:cNvPr id="463" name="Picture 5" descr=""/>
          <p:cNvPicPr/>
          <p:nvPr/>
        </p:nvPicPr>
        <p:blipFill>
          <a:blip r:embed="rId3"/>
          <a:stretch/>
        </p:blipFill>
        <p:spPr>
          <a:xfrm>
            <a:off x="533520" y="5295240"/>
            <a:ext cx="2285640" cy="648000"/>
          </a:xfrm>
          <a:prstGeom prst="rect">
            <a:avLst/>
          </a:prstGeom>
          <a:ln w="9360">
            <a:noFill/>
          </a:ln>
        </p:spPr>
      </p:pic>
      <p:pic>
        <p:nvPicPr>
          <p:cNvPr id="464" name="Picture 6" descr=""/>
          <p:cNvPicPr/>
          <p:nvPr/>
        </p:nvPicPr>
        <p:blipFill>
          <a:blip r:embed="rId4"/>
          <a:stretch/>
        </p:blipFill>
        <p:spPr>
          <a:xfrm>
            <a:off x="3426480" y="4495680"/>
            <a:ext cx="5621760" cy="2361960"/>
          </a:xfrm>
          <a:prstGeom prst="rect">
            <a:avLst/>
          </a:prstGeom>
          <a:ln w="9360">
            <a:noFill/>
          </a:ln>
        </p:spPr>
      </p:pic>
      <p:sp>
        <p:nvSpPr>
          <p:cNvPr id="465" name="CustomShape 2"/>
          <p:cNvSpPr/>
          <p:nvPr/>
        </p:nvSpPr>
        <p:spPr>
          <a:xfrm>
            <a:off x="280440" y="838080"/>
            <a:ext cx="51951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Choose d and Ys to achieve a match at MM’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466" name="CustomShape 3"/>
          <p:cNvSpPr/>
          <p:nvPr/>
        </p:nvSpPr>
        <p:spPr>
          <a:xfrm>
            <a:off x="762120" y="838080"/>
            <a:ext cx="4343040" cy="380520"/>
          </a:xfrm>
          <a:prstGeom prst="rect">
            <a:avLst/>
          </a:prstGeom>
          <a:noFill/>
          <a:ln>
            <a:solidFill>
              <a:srgbClr val="ff0000"/>
            </a:solidFill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7" descr=""/>
          <p:cNvPicPr/>
          <p:nvPr/>
        </p:nvPicPr>
        <p:blipFill>
          <a:blip r:embed="rId1"/>
          <a:stretch/>
        </p:blipFill>
        <p:spPr>
          <a:xfrm>
            <a:off x="3429720" y="2057400"/>
            <a:ext cx="5713920" cy="4800240"/>
          </a:xfrm>
          <a:prstGeom prst="rect">
            <a:avLst/>
          </a:prstGeom>
          <a:ln w="9360">
            <a:noFill/>
          </a:ln>
        </p:spPr>
      </p:pic>
      <p:pic>
        <p:nvPicPr>
          <p:cNvPr id="468" name="Picture 2" descr=""/>
          <p:cNvPicPr/>
          <p:nvPr/>
        </p:nvPicPr>
        <p:blipFill>
          <a:blip r:embed="rId2"/>
          <a:stretch/>
        </p:blipFill>
        <p:spPr>
          <a:xfrm>
            <a:off x="0" y="41400"/>
            <a:ext cx="5527440" cy="1746000"/>
          </a:xfrm>
          <a:prstGeom prst="rect">
            <a:avLst/>
          </a:prstGeom>
          <a:ln w="9360">
            <a:noFill/>
          </a:ln>
        </p:spPr>
      </p:pic>
      <p:pic>
        <p:nvPicPr>
          <p:cNvPr id="469" name="Picture 3" descr=""/>
          <p:cNvPicPr/>
          <p:nvPr/>
        </p:nvPicPr>
        <p:blipFill>
          <a:blip r:embed="rId3"/>
          <a:stretch/>
        </p:blipFill>
        <p:spPr>
          <a:xfrm>
            <a:off x="304920" y="1828800"/>
            <a:ext cx="2579040" cy="533160"/>
          </a:xfrm>
          <a:prstGeom prst="rect">
            <a:avLst/>
          </a:prstGeom>
          <a:ln w="9360">
            <a:noFill/>
          </a:ln>
        </p:spPr>
      </p:pic>
      <p:pic>
        <p:nvPicPr>
          <p:cNvPr id="470" name="Picture 4" descr=""/>
          <p:cNvPicPr/>
          <p:nvPr/>
        </p:nvPicPr>
        <p:blipFill>
          <a:blip r:embed="rId4"/>
          <a:stretch/>
        </p:blipFill>
        <p:spPr>
          <a:xfrm>
            <a:off x="228600" y="2438280"/>
            <a:ext cx="1506960" cy="228240"/>
          </a:xfrm>
          <a:prstGeom prst="rect">
            <a:avLst/>
          </a:prstGeom>
          <a:ln w="9360">
            <a:noFill/>
          </a:ln>
        </p:spPr>
      </p:pic>
      <p:pic>
        <p:nvPicPr>
          <p:cNvPr id="471" name="Picture 5" descr=""/>
          <p:cNvPicPr/>
          <p:nvPr/>
        </p:nvPicPr>
        <p:blipFill>
          <a:blip r:embed="rId5"/>
          <a:stretch/>
        </p:blipFill>
        <p:spPr>
          <a:xfrm>
            <a:off x="0" y="2971800"/>
            <a:ext cx="4266720" cy="1557360"/>
          </a:xfrm>
          <a:prstGeom prst="rect">
            <a:avLst/>
          </a:prstGeom>
          <a:ln w="9360">
            <a:noFill/>
          </a:ln>
        </p:spPr>
      </p:pic>
      <p:pic>
        <p:nvPicPr>
          <p:cNvPr id="472" name="Picture 6" descr=""/>
          <p:cNvPicPr/>
          <p:nvPr/>
        </p:nvPicPr>
        <p:blipFill>
          <a:blip r:embed="rId6"/>
          <a:stretch/>
        </p:blipFill>
        <p:spPr>
          <a:xfrm>
            <a:off x="0" y="5334120"/>
            <a:ext cx="3564360" cy="1371240"/>
          </a:xfrm>
          <a:prstGeom prst="rect">
            <a:avLst/>
          </a:prstGeom>
          <a:ln w="9360">
            <a:noFill/>
          </a:ln>
        </p:spPr>
      </p:pic>
      <p:sp>
        <p:nvSpPr>
          <p:cNvPr id="473" name="CustomShape 1"/>
          <p:cNvSpPr/>
          <p:nvPr/>
        </p:nvSpPr>
        <p:spPr>
          <a:xfrm>
            <a:off x="838080" y="4267080"/>
            <a:ext cx="2514240" cy="456840"/>
          </a:xfrm>
          <a:prstGeom prst="rect">
            <a:avLst/>
          </a:prstGeom>
          <a:noFill/>
          <a:ln>
            <a:solidFill>
              <a:srgbClr val="ff0000"/>
            </a:solidFill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74" name="CustomShape 2"/>
          <p:cNvSpPr/>
          <p:nvPr/>
        </p:nvSpPr>
        <p:spPr>
          <a:xfrm>
            <a:off x="1828800" y="6324480"/>
            <a:ext cx="1294920" cy="456840"/>
          </a:xfrm>
          <a:prstGeom prst="rect">
            <a:avLst/>
          </a:prstGeom>
          <a:noFill/>
          <a:ln>
            <a:solidFill>
              <a:srgbClr val="ff0000"/>
            </a:solidFill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5" name="Content Placeholder 3" descr=""/>
          <p:cNvPicPr/>
          <p:nvPr/>
        </p:nvPicPr>
        <p:blipFill>
          <a:blip r:embed="rId1"/>
          <a:srcRect l="0" t="-30750" r="0" b="-30750"/>
          <a:stretch/>
        </p:blipFill>
        <p:spPr>
          <a:xfrm>
            <a:off x="0" y="-609480"/>
            <a:ext cx="5527440" cy="3047760"/>
          </a:xfrm>
          <a:prstGeom prst="rect">
            <a:avLst/>
          </a:prstGeom>
          <a:ln>
            <a:noFill/>
          </a:ln>
        </p:spPr>
      </p:pic>
      <p:pic>
        <p:nvPicPr>
          <p:cNvPr id="476" name="Picture 2" descr=""/>
          <p:cNvPicPr/>
          <p:nvPr/>
        </p:nvPicPr>
        <p:blipFill>
          <a:blip r:embed="rId2"/>
          <a:stretch/>
        </p:blipFill>
        <p:spPr>
          <a:xfrm>
            <a:off x="0" y="41400"/>
            <a:ext cx="5527440" cy="1746000"/>
          </a:xfrm>
          <a:prstGeom prst="rect">
            <a:avLst/>
          </a:prstGeom>
          <a:ln w="9360">
            <a:noFill/>
          </a:ln>
        </p:spPr>
      </p:pic>
      <p:pic>
        <p:nvPicPr>
          <p:cNvPr id="477" name="Picture 3" descr=""/>
          <p:cNvPicPr/>
          <p:nvPr/>
        </p:nvPicPr>
        <p:blipFill>
          <a:blip r:embed="rId3"/>
          <a:stretch/>
        </p:blipFill>
        <p:spPr>
          <a:xfrm>
            <a:off x="304920" y="1828800"/>
            <a:ext cx="2579040" cy="533160"/>
          </a:xfrm>
          <a:prstGeom prst="rect">
            <a:avLst/>
          </a:prstGeom>
          <a:ln w="9360">
            <a:noFill/>
          </a:ln>
        </p:spPr>
      </p:pic>
      <p:pic>
        <p:nvPicPr>
          <p:cNvPr id="478" name="Picture 4" descr=""/>
          <p:cNvPicPr/>
          <p:nvPr/>
        </p:nvPicPr>
        <p:blipFill>
          <a:blip r:embed="rId4"/>
          <a:stretch/>
        </p:blipFill>
        <p:spPr>
          <a:xfrm>
            <a:off x="228600" y="2514600"/>
            <a:ext cx="1506960" cy="228240"/>
          </a:xfrm>
          <a:prstGeom prst="rect">
            <a:avLst/>
          </a:prstGeom>
          <a:ln w="9360">
            <a:noFill/>
          </a:ln>
        </p:spPr>
      </p:pic>
      <p:pic>
        <p:nvPicPr>
          <p:cNvPr id="479" name="Picture 5" descr=""/>
          <p:cNvPicPr/>
          <p:nvPr/>
        </p:nvPicPr>
        <p:blipFill>
          <a:blip r:embed="rId5"/>
          <a:stretch/>
        </p:blipFill>
        <p:spPr>
          <a:xfrm>
            <a:off x="0" y="3276720"/>
            <a:ext cx="4647960" cy="1752120"/>
          </a:xfrm>
          <a:prstGeom prst="rect">
            <a:avLst/>
          </a:prstGeom>
          <a:ln w="9360">
            <a:noFill/>
          </a:ln>
        </p:spPr>
      </p:pic>
      <p:pic>
        <p:nvPicPr>
          <p:cNvPr id="480" name="Picture 6" descr=""/>
          <p:cNvPicPr/>
          <p:nvPr/>
        </p:nvPicPr>
        <p:blipFill>
          <a:blip r:embed="rId6"/>
          <a:stretch/>
        </p:blipFill>
        <p:spPr>
          <a:xfrm>
            <a:off x="0" y="5181480"/>
            <a:ext cx="3564360" cy="1371240"/>
          </a:xfrm>
          <a:prstGeom prst="rect">
            <a:avLst/>
          </a:prstGeom>
          <a:ln w="9360">
            <a:noFill/>
          </a:ln>
        </p:spPr>
      </p:pic>
      <p:pic>
        <p:nvPicPr>
          <p:cNvPr id="481" name="Picture 2" descr=""/>
          <p:cNvPicPr/>
          <p:nvPr/>
        </p:nvPicPr>
        <p:blipFill>
          <a:blip r:embed="rId7"/>
          <a:stretch/>
        </p:blipFill>
        <p:spPr>
          <a:xfrm>
            <a:off x="4081320" y="1778400"/>
            <a:ext cx="5062320" cy="2259720"/>
          </a:xfrm>
          <a:prstGeom prst="rect">
            <a:avLst/>
          </a:prstGeom>
          <a:ln w="9360">
            <a:noFill/>
          </a:ln>
        </p:spPr>
      </p:pic>
      <p:sp>
        <p:nvSpPr>
          <p:cNvPr id="482" name="CustomShape 1"/>
          <p:cNvSpPr/>
          <p:nvPr/>
        </p:nvSpPr>
        <p:spPr>
          <a:xfrm>
            <a:off x="3133440" y="763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483" name="CustomShape 2"/>
          <p:cNvSpPr/>
          <p:nvPr/>
        </p:nvSpPr>
        <p:spPr>
          <a:xfrm>
            <a:off x="5029200" y="3429000"/>
            <a:ext cx="3123720" cy="761760"/>
          </a:xfrm>
          <a:prstGeom prst="rect">
            <a:avLst/>
          </a:prstGeom>
          <a:noFill/>
          <a:ln w="32400"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4" name="Picture 3" descr=""/>
          <p:cNvPicPr/>
          <p:nvPr/>
        </p:nvPicPr>
        <p:blipFill>
          <a:blip r:embed="rId1"/>
          <a:stretch/>
        </p:blipFill>
        <p:spPr>
          <a:xfrm>
            <a:off x="5105520" y="1752480"/>
            <a:ext cx="4038120" cy="4708440"/>
          </a:xfrm>
          <a:prstGeom prst="rect">
            <a:avLst/>
          </a:prstGeom>
          <a:ln w="9360">
            <a:noFill/>
          </a:ln>
        </p:spPr>
      </p:pic>
      <p:sp>
        <p:nvSpPr>
          <p:cNvPr id="48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Single-Stub Matching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86" name="Picture 2" descr=""/>
          <p:cNvPicPr/>
          <p:nvPr/>
        </p:nvPicPr>
        <p:blipFill>
          <a:blip r:embed="rId2"/>
          <a:stretch/>
        </p:blipFill>
        <p:spPr>
          <a:xfrm>
            <a:off x="0" y="3226320"/>
            <a:ext cx="5527440" cy="862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" name="Picture 4" descr=""/>
          <p:cNvPicPr/>
          <p:nvPr/>
        </p:nvPicPr>
        <p:blipFill>
          <a:blip r:embed="rId1"/>
          <a:stretch/>
        </p:blipFill>
        <p:spPr>
          <a:xfrm>
            <a:off x="0" y="1600200"/>
            <a:ext cx="3620160" cy="4190760"/>
          </a:xfrm>
          <a:prstGeom prst="rect">
            <a:avLst/>
          </a:prstGeom>
          <a:ln w="9360">
            <a:noFill/>
          </a:ln>
        </p:spPr>
      </p:pic>
      <p:sp>
        <p:nvSpPr>
          <p:cNvPr id="48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 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89" name="Picture 3" descr=""/>
          <p:cNvPicPr/>
          <p:nvPr/>
        </p:nvPicPr>
        <p:blipFill>
          <a:blip r:embed="rId2"/>
          <a:stretch/>
        </p:blipFill>
        <p:spPr>
          <a:xfrm>
            <a:off x="0" y="0"/>
            <a:ext cx="4571640" cy="1129320"/>
          </a:xfrm>
          <a:prstGeom prst="rect">
            <a:avLst/>
          </a:prstGeom>
          <a:ln w="9360">
            <a:noFill/>
          </a:ln>
        </p:spPr>
      </p:pic>
      <p:pic>
        <p:nvPicPr>
          <p:cNvPr id="490" name="Picture 5" descr=""/>
          <p:cNvPicPr/>
          <p:nvPr/>
        </p:nvPicPr>
        <p:blipFill>
          <a:blip r:embed="rId3"/>
          <a:stretch/>
        </p:blipFill>
        <p:spPr>
          <a:xfrm>
            <a:off x="4715280" y="0"/>
            <a:ext cx="4276800" cy="1371240"/>
          </a:xfrm>
          <a:prstGeom prst="rect">
            <a:avLst/>
          </a:prstGeom>
          <a:ln w="9360">
            <a:noFill/>
          </a:ln>
        </p:spPr>
      </p:pic>
      <p:pic>
        <p:nvPicPr>
          <p:cNvPr id="491" name="Picture 6" descr=""/>
          <p:cNvPicPr/>
          <p:nvPr/>
        </p:nvPicPr>
        <p:blipFill>
          <a:blip r:embed="rId4"/>
          <a:stretch/>
        </p:blipFill>
        <p:spPr>
          <a:xfrm>
            <a:off x="3563640" y="2109960"/>
            <a:ext cx="5598000" cy="4747680"/>
          </a:xfrm>
          <a:prstGeom prst="rect">
            <a:avLst/>
          </a:prstGeom>
          <a:ln w="9360">
            <a:noFill/>
          </a:ln>
        </p:spPr>
      </p:pic>
      <p:pic>
        <p:nvPicPr>
          <p:cNvPr id="492" name="Picture 7" descr=""/>
          <p:cNvPicPr/>
          <p:nvPr/>
        </p:nvPicPr>
        <p:blipFill>
          <a:blip r:embed="rId5"/>
          <a:stretch/>
        </p:blipFill>
        <p:spPr>
          <a:xfrm>
            <a:off x="4952880" y="1600200"/>
            <a:ext cx="2742840" cy="250560"/>
          </a:xfrm>
          <a:prstGeom prst="rect">
            <a:avLst/>
          </a:prstGeom>
          <a:ln w="9360">
            <a:noFill/>
          </a:ln>
        </p:spPr>
      </p:pic>
      <p:sp>
        <p:nvSpPr>
          <p:cNvPr id="493" name="CustomShape 2"/>
          <p:cNvSpPr/>
          <p:nvPr/>
        </p:nvSpPr>
        <p:spPr>
          <a:xfrm>
            <a:off x="4876920" y="1523880"/>
            <a:ext cx="2895120" cy="380520"/>
          </a:xfrm>
          <a:prstGeom prst="rect">
            <a:avLst/>
          </a:prstGeom>
          <a:noFill/>
          <a:ln w="32400">
            <a:solidFill>
              <a:srgbClr val="ff0000"/>
            </a:solidFill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94" name="CustomShape 3"/>
          <p:cNvSpPr/>
          <p:nvPr/>
        </p:nvSpPr>
        <p:spPr>
          <a:xfrm>
            <a:off x="5029200" y="609480"/>
            <a:ext cx="990360" cy="304560"/>
          </a:xfrm>
          <a:prstGeom prst="rect">
            <a:avLst/>
          </a:prstGeom>
          <a:noFill/>
          <a:ln w="29160"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5" name="Content Placeholder 2" descr=""/>
          <p:cNvPicPr/>
          <p:nvPr/>
        </p:nvPicPr>
        <p:blipFill>
          <a:blip r:embed="rId1"/>
          <a:srcRect l="-23001" t="0" r="-23001" b="0"/>
          <a:stretch/>
        </p:blipFill>
        <p:spPr>
          <a:xfrm>
            <a:off x="-1295280" y="228600"/>
            <a:ext cx="11746080" cy="6476760"/>
          </a:xfrm>
          <a:prstGeom prst="rect">
            <a:avLst/>
          </a:prstGeom>
          <a:ln>
            <a:noFill/>
          </a:ln>
        </p:spPr>
      </p:pic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Example of TEM Mode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5" name="CustomShape 2"/>
          <p:cNvSpPr/>
          <p:nvPr/>
        </p:nvSpPr>
        <p:spPr>
          <a:xfrm>
            <a:off x="5658120" y="5029200"/>
            <a:ext cx="3805560" cy="913320"/>
          </a:xfrm>
          <a:prstGeom prst="rect">
            <a:avLst/>
          </a:prstGeom>
          <a:ln>
            <a:rou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ff0000"/>
                </a:solidFill>
                <a:latin typeface="Tw Cen MT"/>
              </a:rPr>
              <a:t>Electric Field E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is radial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rgbClr val="008000"/>
                </a:solidFill>
                <a:latin typeface="Tw Cen MT"/>
              </a:rPr>
              <a:t>Magnetic Field H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is azimuthal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Propagation is into the page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26" name="Picture 2" descr=""/>
          <p:cNvPicPr/>
          <p:nvPr/>
        </p:nvPicPr>
        <p:blipFill>
          <a:blip r:embed="rId1"/>
          <a:stretch/>
        </p:blipFill>
        <p:spPr>
          <a:xfrm>
            <a:off x="286200" y="1593000"/>
            <a:ext cx="8571240" cy="29786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6" name="Content Placeholder 2" descr=""/>
          <p:cNvPicPr/>
          <p:nvPr/>
        </p:nvPicPr>
        <p:blipFill>
          <a:blip r:embed="rId1"/>
          <a:srcRect l="-18297" t="0" r="-18297" b="0"/>
          <a:stretch/>
        </p:blipFill>
        <p:spPr>
          <a:xfrm>
            <a:off x="-1447920" y="303480"/>
            <a:ext cx="11886840" cy="6554160"/>
          </a:xfrm>
          <a:prstGeom prst="rect">
            <a:avLst/>
          </a:prstGeom>
          <a:ln>
            <a:noFill/>
          </a:ln>
        </p:spPr>
      </p:pic>
    </p:spTree>
  </p:cSld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7" name="Picture 4" descr=""/>
          <p:cNvPicPr/>
          <p:nvPr/>
        </p:nvPicPr>
        <p:blipFill>
          <a:blip r:embed="rId1"/>
          <a:stretch/>
        </p:blipFill>
        <p:spPr>
          <a:xfrm>
            <a:off x="228600" y="152280"/>
            <a:ext cx="8632800" cy="6552720"/>
          </a:xfrm>
          <a:prstGeom prst="rect">
            <a:avLst/>
          </a:prstGeom>
          <a:ln w="9360">
            <a:noFill/>
          </a:ln>
        </p:spPr>
      </p:pic>
      <p:sp>
        <p:nvSpPr>
          <p:cNvPr id="498" name="TextShape 1"/>
          <p:cNvSpPr txBox="1"/>
          <p:nvPr/>
        </p:nvSpPr>
        <p:spPr>
          <a:xfrm>
            <a:off x="612720" y="1600200"/>
            <a:ext cx="815292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Transients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500" name="Picture 2" descr=""/>
          <p:cNvPicPr/>
          <p:nvPr/>
        </p:nvPicPr>
        <p:blipFill>
          <a:blip r:embed="rId1"/>
          <a:stretch/>
        </p:blipFill>
        <p:spPr>
          <a:xfrm>
            <a:off x="228600" y="1641600"/>
            <a:ext cx="6552720" cy="1243800"/>
          </a:xfrm>
          <a:prstGeom prst="rect">
            <a:avLst/>
          </a:prstGeom>
          <a:ln w="9360">
            <a:noFill/>
          </a:ln>
        </p:spPr>
      </p:pic>
      <p:pic>
        <p:nvPicPr>
          <p:cNvPr id="501" name="Picture 3" descr=""/>
          <p:cNvPicPr/>
          <p:nvPr/>
        </p:nvPicPr>
        <p:blipFill>
          <a:blip r:embed="rId2"/>
          <a:stretch/>
        </p:blipFill>
        <p:spPr>
          <a:xfrm>
            <a:off x="266760" y="3200400"/>
            <a:ext cx="8610120" cy="2735280"/>
          </a:xfrm>
          <a:prstGeom prst="rect">
            <a:avLst/>
          </a:prstGeom>
          <a:ln w="9360">
            <a:noFill/>
          </a:ln>
        </p:spPr>
      </p:pic>
      <p:sp>
        <p:nvSpPr>
          <p:cNvPr id="502" name="CustomShape 2"/>
          <p:cNvSpPr/>
          <p:nvPr/>
        </p:nvSpPr>
        <p:spPr>
          <a:xfrm>
            <a:off x="4343400" y="5943600"/>
            <a:ext cx="48002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Rectangular pulse is equivalent to the sum of two step functions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5" descr=""/>
          <p:cNvPicPr/>
          <p:nvPr/>
        </p:nvPicPr>
        <p:blipFill>
          <a:blip r:embed="rId1"/>
          <a:stretch/>
        </p:blipFill>
        <p:spPr>
          <a:xfrm>
            <a:off x="5638680" y="5562720"/>
            <a:ext cx="2158560" cy="1294920"/>
          </a:xfrm>
          <a:prstGeom prst="rect">
            <a:avLst/>
          </a:prstGeom>
          <a:ln w="9360">
            <a:noFill/>
          </a:ln>
        </p:spPr>
      </p:pic>
      <p:pic>
        <p:nvPicPr>
          <p:cNvPr id="504" name="Picture 2" descr=""/>
          <p:cNvPicPr/>
          <p:nvPr/>
        </p:nvPicPr>
        <p:blipFill>
          <a:blip r:embed="rId2"/>
          <a:stretch/>
        </p:blipFill>
        <p:spPr>
          <a:xfrm>
            <a:off x="35640" y="1523880"/>
            <a:ext cx="4728600" cy="4495320"/>
          </a:xfrm>
          <a:prstGeom prst="rect">
            <a:avLst/>
          </a:prstGeom>
          <a:ln w="9360">
            <a:noFill/>
          </a:ln>
        </p:spPr>
      </p:pic>
      <p:sp>
        <p:nvSpPr>
          <p:cNvPr id="50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Transient Response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06" name="CustomShape 2"/>
          <p:cNvSpPr/>
          <p:nvPr/>
        </p:nvSpPr>
        <p:spPr>
          <a:xfrm>
            <a:off x="4829400" y="1600200"/>
            <a:ext cx="31406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Initial current and voltage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507" name="CustomShape 3"/>
          <p:cNvSpPr/>
          <p:nvPr/>
        </p:nvSpPr>
        <p:spPr>
          <a:xfrm>
            <a:off x="5018760" y="3429000"/>
            <a:ext cx="2628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Reflection at the load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508" name="CustomShape 4"/>
          <p:cNvSpPr/>
          <p:nvPr/>
        </p:nvSpPr>
        <p:spPr>
          <a:xfrm>
            <a:off x="5129640" y="5257800"/>
            <a:ext cx="2119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Second transient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509" name="CustomShape 5"/>
          <p:cNvSpPr/>
          <p:nvPr/>
        </p:nvSpPr>
        <p:spPr>
          <a:xfrm>
            <a:off x="3394800" y="4736160"/>
            <a:ext cx="31406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Load reflection coefficient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510" name="CustomShape 6"/>
          <p:cNvSpPr/>
          <p:nvPr/>
        </p:nvSpPr>
        <p:spPr>
          <a:xfrm>
            <a:off x="2572920" y="6324480"/>
            <a:ext cx="37533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Generator reflection coefficient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pic>
        <p:nvPicPr>
          <p:cNvPr id="511" name="Picture 3" descr=""/>
          <p:cNvPicPr/>
          <p:nvPr/>
        </p:nvPicPr>
        <p:blipFill>
          <a:blip r:embed="rId3"/>
          <a:stretch/>
        </p:blipFill>
        <p:spPr>
          <a:xfrm>
            <a:off x="5486400" y="1981080"/>
            <a:ext cx="2228760" cy="1252080"/>
          </a:xfrm>
          <a:prstGeom prst="rect">
            <a:avLst/>
          </a:prstGeom>
          <a:ln w="9360">
            <a:noFill/>
          </a:ln>
        </p:spPr>
      </p:pic>
      <p:pic>
        <p:nvPicPr>
          <p:cNvPr id="512" name="Picture 4" descr=""/>
          <p:cNvPicPr/>
          <p:nvPr/>
        </p:nvPicPr>
        <p:blipFill>
          <a:blip r:embed="rId4"/>
          <a:stretch/>
        </p:blipFill>
        <p:spPr>
          <a:xfrm>
            <a:off x="6357960" y="3839760"/>
            <a:ext cx="1414080" cy="1341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 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14" name="CustomShape 2"/>
          <p:cNvSpPr/>
          <p:nvPr/>
        </p:nvSpPr>
        <p:spPr>
          <a:xfrm>
            <a:off x="4724280" y="1828800"/>
            <a:ext cx="4266720" cy="95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T = l/u</a:t>
            </a:r>
            <a:r>
              <a:rPr b="0" lang="en-US" sz="1800" spc="-1" strike="noStrike" baseline="-25000">
                <a:solidFill>
                  <a:srgbClr val="ff0000"/>
                </a:solidFill>
                <a:latin typeface="Tw Cen MT"/>
              </a:rPr>
              <a:t>p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is the time it takes the wave to travel the full length of the line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515" name="CustomShape 3"/>
          <p:cNvSpPr/>
          <p:nvPr/>
        </p:nvSpPr>
        <p:spPr>
          <a:xfrm>
            <a:off x="6338880" y="533520"/>
            <a:ext cx="22568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Voltage Wave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516" name="Picture 3" descr=""/>
          <p:cNvPicPr/>
          <p:nvPr/>
        </p:nvPicPr>
        <p:blipFill>
          <a:blip r:embed="rId1"/>
          <a:stretch/>
        </p:blipFill>
        <p:spPr>
          <a:xfrm>
            <a:off x="0" y="152280"/>
            <a:ext cx="4495320" cy="2241000"/>
          </a:xfrm>
          <a:prstGeom prst="rect">
            <a:avLst/>
          </a:prstGeom>
          <a:ln w="9360">
            <a:noFill/>
          </a:ln>
        </p:spPr>
      </p:pic>
      <p:pic>
        <p:nvPicPr>
          <p:cNvPr id="517" name="Picture 4" descr=""/>
          <p:cNvPicPr/>
          <p:nvPr/>
        </p:nvPicPr>
        <p:blipFill>
          <a:blip r:embed="rId2"/>
          <a:stretch/>
        </p:blipFill>
        <p:spPr>
          <a:xfrm>
            <a:off x="152280" y="2662200"/>
            <a:ext cx="8838720" cy="2656080"/>
          </a:xfrm>
          <a:prstGeom prst="rect">
            <a:avLst/>
          </a:prstGeom>
          <a:ln w="9360">
            <a:noFill/>
          </a:ln>
        </p:spPr>
      </p:pic>
      <p:pic>
        <p:nvPicPr>
          <p:cNvPr id="518" name="Picture 5" descr=""/>
          <p:cNvPicPr/>
          <p:nvPr/>
        </p:nvPicPr>
        <p:blipFill>
          <a:blip r:embed="rId3"/>
          <a:stretch/>
        </p:blipFill>
        <p:spPr>
          <a:xfrm>
            <a:off x="609480" y="5715000"/>
            <a:ext cx="7695720" cy="277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 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20" name="CustomShape 2"/>
          <p:cNvSpPr/>
          <p:nvPr/>
        </p:nvSpPr>
        <p:spPr>
          <a:xfrm>
            <a:off x="4724280" y="1828800"/>
            <a:ext cx="4266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521" name="CustomShape 3"/>
          <p:cNvSpPr/>
          <p:nvPr/>
        </p:nvSpPr>
        <p:spPr>
          <a:xfrm>
            <a:off x="6300000" y="0"/>
            <a:ext cx="226008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1f497d"/>
                </a:solidFill>
                <a:latin typeface="Tw Cen MT"/>
              </a:rPr>
              <a:t>Current Wave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522" name="CustomShape 4"/>
          <p:cNvSpPr/>
          <p:nvPr/>
        </p:nvSpPr>
        <p:spPr>
          <a:xfrm>
            <a:off x="4876920" y="380880"/>
            <a:ext cx="426672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Reflection coefficient for current is the negative of that for voltage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523" name="Picture 3" descr=""/>
          <p:cNvPicPr/>
          <p:nvPr/>
        </p:nvPicPr>
        <p:blipFill>
          <a:blip r:embed="rId1"/>
          <a:stretch/>
        </p:blipFill>
        <p:spPr>
          <a:xfrm>
            <a:off x="141120" y="76320"/>
            <a:ext cx="3820680" cy="1904760"/>
          </a:xfrm>
          <a:prstGeom prst="rect">
            <a:avLst/>
          </a:prstGeom>
          <a:ln w="9360">
            <a:noFill/>
          </a:ln>
        </p:spPr>
      </p:pic>
      <p:pic>
        <p:nvPicPr>
          <p:cNvPr id="524" name="Picture 2" descr=""/>
          <p:cNvPicPr/>
          <p:nvPr/>
        </p:nvPicPr>
        <p:blipFill>
          <a:blip r:embed="rId2"/>
          <a:stretch/>
        </p:blipFill>
        <p:spPr>
          <a:xfrm>
            <a:off x="457200" y="1955880"/>
            <a:ext cx="7772040" cy="4901760"/>
          </a:xfrm>
          <a:prstGeom prst="rect">
            <a:avLst/>
          </a:prstGeom>
          <a:ln w="9360">
            <a:noFill/>
          </a:ln>
        </p:spPr>
      </p:pic>
      <p:pic>
        <p:nvPicPr>
          <p:cNvPr id="525" name="Picture 3" descr=""/>
          <p:cNvPicPr/>
          <p:nvPr/>
        </p:nvPicPr>
        <p:blipFill>
          <a:blip r:embed="rId3"/>
          <a:stretch/>
        </p:blipFill>
        <p:spPr>
          <a:xfrm>
            <a:off x="5486400" y="1066680"/>
            <a:ext cx="2361960" cy="7470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Steady State Response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527" name="Picture 7" descr=""/>
          <p:cNvPicPr/>
          <p:nvPr/>
        </p:nvPicPr>
        <p:blipFill>
          <a:blip r:embed="rId1"/>
          <a:stretch/>
        </p:blipFill>
        <p:spPr>
          <a:xfrm>
            <a:off x="152280" y="4952880"/>
            <a:ext cx="3657240" cy="1142640"/>
          </a:xfrm>
          <a:prstGeom prst="rect">
            <a:avLst/>
          </a:prstGeom>
          <a:ln>
            <a:noFill/>
          </a:ln>
        </p:spPr>
      </p:pic>
      <p:pic>
        <p:nvPicPr>
          <p:cNvPr id="528" name="Picture 3" descr=""/>
          <p:cNvPicPr/>
          <p:nvPr/>
        </p:nvPicPr>
        <p:blipFill>
          <a:blip r:embed="rId2"/>
          <a:stretch/>
        </p:blipFill>
        <p:spPr>
          <a:xfrm>
            <a:off x="228600" y="1600200"/>
            <a:ext cx="4584960" cy="2285640"/>
          </a:xfrm>
          <a:prstGeom prst="rect">
            <a:avLst/>
          </a:prstGeom>
          <a:ln w="9360">
            <a:noFill/>
          </a:ln>
        </p:spPr>
      </p:pic>
      <p:pic>
        <p:nvPicPr>
          <p:cNvPr id="529" name="Picture 2" descr=""/>
          <p:cNvPicPr/>
          <p:nvPr/>
        </p:nvPicPr>
        <p:blipFill>
          <a:blip r:embed="rId3"/>
          <a:stretch/>
        </p:blipFill>
        <p:spPr>
          <a:xfrm>
            <a:off x="152280" y="4038480"/>
            <a:ext cx="5638320" cy="813600"/>
          </a:xfrm>
          <a:prstGeom prst="rect">
            <a:avLst/>
          </a:prstGeom>
          <a:ln w="9360">
            <a:noFill/>
          </a:ln>
        </p:spPr>
      </p:pic>
      <p:pic>
        <p:nvPicPr>
          <p:cNvPr id="530" name="Picture 3" descr=""/>
          <p:cNvPicPr/>
          <p:nvPr/>
        </p:nvPicPr>
        <p:blipFill>
          <a:blip r:embed="rId4"/>
          <a:stretch/>
        </p:blipFill>
        <p:spPr>
          <a:xfrm>
            <a:off x="6248520" y="2621880"/>
            <a:ext cx="1780920" cy="758520"/>
          </a:xfrm>
          <a:prstGeom prst="rect">
            <a:avLst/>
          </a:prstGeom>
          <a:ln w="9360">
            <a:noFill/>
          </a:ln>
        </p:spPr>
      </p:pic>
      <p:pic>
        <p:nvPicPr>
          <p:cNvPr id="531" name="Picture 4" descr=""/>
          <p:cNvPicPr/>
          <p:nvPr/>
        </p:nvPicPr>
        <p:blipFill>
          <a:blip r:embed="rId5"/>
          <a:stretch/>
        </p:blipFill>
        <p:spPr>
          <a:xfrm>
            <a:off x="6087960" y="4038480"/>
            <a:ext cx="2446200" cy="7567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 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33" name="CustomShape 2"/>
          <p:cNvSpPr/>
          <p:nvPr/>
        </p:nvSpPr>
        <p:spPr>
          <a:xfrm>
            <a:off x="-220680" y="380880"/>
            <a:ext cx="28832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Bounce Diagrams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534" name="Picture 2" descr=""/>
          <p:cNvPicPr/>
          <p:nvPr/>
        </p:nvPicPr>
        <p:blipFill>
          <a:blip r:embed="rId1"/>
          <a:stretch/>
        </p:blipFill>
        <p:spPr>
          <a:xfrm>
            <a:off x="1274400" y="3809880"/>
            <a:ext cx="7716960" cy="3047760"/>
          </a:xfrm>
          <a:prstGeom prst="rect">
            <a:avLst/>
          </a:prstGeom>
          <a:ln w="9360">
            <a:noFill/>
          </a:ln>
        </p:spPr>
      </p:pic>
      <p:pic>
        <p:nvPicPr>
          <p:cNvPr id="535" name="Picture 3" descr=""/>
          <p:cNvPicPr/>
          <p:nvPr/>
        </p:nvPicPr>
        <p:blipFill>
          <a:blip r:embed="rId2"/>
          <a:stretch/>
        </p:blipFill>
        <p:spPr>
          <a:xfrm>
            <a:off x="2309760" y="0"/>
            <a:ext cx="3024000" cy="3835800"/>
          </a:xfrm>
          <a:prstGeom prst="rect">
            <a:avLst/>
          </a:prstGeom>
          <a:ln w="9360">
            <a:noFill/>
          </a:ln>
        </p:spPr>
      </p:pic>
      <p:pic>
        <p:nvPicPr>
          <p:cNvPr id="536" name="Picture 4" descr=""/>
          <p:cNvPicPr/>
          <p:nvPr/>
        </p:nvPicPr>
        <p:blipFill>
          <a:blip r:embed="rId3"/>
          <a:stretch/>
        </p:blipFill>
        <p:spPr>
          <a:xfrm>
            <a:off x="5334120" y="0"/>
            <a:ext cx="3014280" cy="38541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5105160" cy="6773040"/>
          </a:xfrm>
          <a:prstGeom prst="rect">
            <a:avLst/>
          </a:prstGeom>
          <a:ln w="9360">
            <a:noFill/>
          </a:ln>
        </p:spPr>
      </p:pic>
      <p:pic>
        <p:nvPicPr>
          <p:cNvPr id="538" name="Picture 4" descr=""/>
          <p:cNvPicPr/>
          <p:nvPr/>
        </p:nvPicPr>
        <p:blipFill>
          <a:blip r:embed="rId2"/>
          <a:stretch/>
        </p:blipFill>
        <p:spPr>
          <a:xfrm>
            <a:off x="5943600" y="5101560"/>
            <a:ext cx="2895120" cy="1756080"/>
          </a:xfrm>
          <a:prstGeom prst="rect">
            <a:avLst/>
          </a:prstGeom>
          <a:ln w="9360">
            <a:noFill/>
          </a:ln>
        </p:spPr>
      </p:pic>
      <p:pic>
        <p:nvPicPr>
          <p:cNvPr id="539" name="Picture 6" descr=""/>
          <p:cNvPicPr/>
          <p:nvPr/>
        </p:nvPicPr>
        <p:blipFill>
          <a:blip r:embed="rId3"/>
          <a:stretch/>
        </p:blipFill>
        <p:spPr>
          <a:xfrm>
            <a:off x="6263280" y="1219320"/>
            <a:ext cx="2256120" cy="3885840"/>
          </a:xfrm>
          <a:prstGeom prst="rect">
            <a:avLst/>
          </a:prstGeom>
          <a:ln w="9360">
            <a:noFill/>
          </a:ln>
        </p:spPr>
      </p:pic>
      <p:pic>
        <p:nvPicPr>
          <p:cNvPr id="540" name="Picture 7" descr=""/>
          <p:cNvPicPr/>
          <p:nvPr/>
        </p:nvPicPr>
        <p:blipFill>
          <a:blip r:embed="rId4"/>
          <a:stretch/>
        </p:blipFill>
        <p:spPr>
          <a:xfrm>
            <a:off x="5791320" y="0"/>
            <a:ext cx="3200040" cy="12636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1" name="Picture 4" descr=""/>
          <p:cNvPicPr/>
          <p:nvPr/>
        </p:nvPicPr>
        <p:blipFill>
          <a:blip r:embed="rId1"/>
          <a:stretch/>
        </p:blipFill>
        <p:spPr>
          <a:xfrm>
            <a:off x="0" y="1676520"/>
            <a:ext cx="9143640" cy="5043600"/>
          </a:xfrm>
          <a:prstGeom prst="rect">
            <a:avLst/>
          </a:prstGeom>
          <a:ln w="9360">
            <a:noFill/>
          </a:ln>
        </p:spPr>
      </p:pic>
      <p:sp>
        <p:nvSpPr>
          <p:cNvPr id="542" name="TextShape 1"/>
          <p:cNvSpPr txBox="1"/>
          <p:nvPr/>
        </p:nvSpPr>
        <p:spPr>
          <a:xfrm>
            <a:off x="609480" y="914400"/>
            <a:ext cx="815292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Transmission Line Model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28" name="Picture 2" descr=""/>
          <p:cNvPicPr/>
          <p:nvPr/>
        </p:nvPicPr>
        <p:blipFill>
          <a:blip r:embed="rId1"/>
          <a:stretch/>
        </p:blipFill>
        <p:spPr>
          <a:xfrm>
            <a:off x="1265760" y="1523880"/>
            <a:ext cx="6612120" cy="4115880"/>
          </a:xfrm>
          <a:prstGeom prst="rect">
            <a:avLst/>
          </a:prstGeom>
          <a:ln w="9360">
            <a:noFill/>
          </a:ln>
        </p:spPr>
      </p:pic>
      <p:pic>
        <p:nvPicPr>
          <p:cNvPr id="129" name="Picture 3" descr=""/>
          <p:cNvPicPr/>
          <p:nvPr/>
        </p:nvPicPr>
        <p:blipFill>
          <a:blip r:embed="rId2"/>
          <a:stretch/>
        </p:blipFill>
        <p:spPr>
          <a:xfrm>
            <a:off x="4800600" y="5762880"/>
            <a:ext cx="4266720" cy="1094760"/>
          </a:xfrm>
          <a:prstGeom prst="rect">
            <a:avLst/>
          </a:prstGeom>
          <a:ln w="9360">
            <a:noFill/>
          </a:ln>
        </p:spPr>
      </p:pic>
      <p:pic>
        <p:nvPicPr>
          <p:cNvPr id="130" name="Picture 4" descr=""/>
          <p:cNvPicPr/>
          <p:nvPr/>
        </p:nvPicPr>
        <p:blipFill>
          <a:blip r:embed="rId3"/>
          <a:stretch/>
        </p:blipFill>
        <p:spPr>
          <a:xfrm>
            <a:off x="0" y="5791320"/>
            <a:ext cx="4760640" cy="1066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TextShape 1"/>
          <p:cNvSpPr txBox="1"/>
          <p:nvPr/>
        </p:nvSpPr>
        <p:spPr>
          <a:xfrm>
            <a:off x="457200" y="228600"/>
            <a:ext cx="83084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Technology Brief 4: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EM Cancer Zapper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544" name="Picture 2" descr=""/>
          <p:cNvPicPr/>
          <p:nvPr/>
        </p:nvPicPr>
        <p:blipFill>
          <a:blip r:embed="rId1"/>
          <a:stretch/>
        </p:blipFill>
        <p:spPr>
          <a:xfrm>
            <a:off x="234000" y="1523880"/>
            <a:ext cx="8675280" cy="52574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TextShape 1"/>
          <p:cNvSpPr txBox="1"/>
          <p:nvPr/>
        </p:nvSpPr>
        <p:spPr>
          <a:xfrm>
            <a:off x="228600" y="228600"/>
            <a:ext cx="85370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Technology Brief 4: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High Voltage Pulses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546" name="Picture 2" descr=""/>
          <p:cNvPicPr/>
          <p:nvPr/>
        </p:nvPicPr>
        <p:blipFill>
          <a:blip r:embed="rId1"/>
          <a:stretch/>
        </p:blipFill>
        <p:spPr>
          <a:xfrm>
            <a:off x="192240" y="1523880"/>
            <a:ext cx="8759160" cy="53337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Summary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548" name="Picture 2" descr=""/>
          <p:cNvPicPr/>
          <p:nvPr/>
        </p:nvPicPr>
        <p:blipFill>
          <a:blip r:embed="rId1"/>
          <a:stretch/>
        </p:blipFill>
        <p:spPr>
          <a:xfrm>
            <a:off x="762120" y="1568520"/>
            <a:ext cx="7619760" cy="3350520"/>
          </a:xfrm>
          <a:prstGeom prst="rect">
            <a:avLst/>
          </a:prstGeom>
          <a:ln w="9360">
            <a:noFill/>
          </a:ln>
        </p:spPr>
      </p:pic>
      <p:pic>
        <p:nvPicPr>
          <p:cNvPr id="549" name="Picture 4" descr=""/>
          <p:cNvPicPr/>
          <p:nvPr/>
        </p:nvPicPr>
        <p:blipFill>
          <a:blip r:embed="rId2"/>
          <a:stretch/>
        </p:blipFill>
        <p:spPr>
          <a:xfrm>
            <a:off x="762120" y="4755240"/>
            <a:ext cx="7619760" cy="18738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7696080" y="1981080"/>
            <a:ext cx="1294920" cy="146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366ff"/>
                </a:solidFill>
                <a:latin typeface="Tw Cen MT"/>
              </a:rPr>
              <a:t>Expressions will be derived in later chapters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32" name="Picture 2" descr=""/>
          <p:cNvPicPr/>
          <p:nvPr/>
        </p:nvPicPr>
        <p:blipFill>
          <a:blip r:embed="rId1"/>
          <a:stretch/>
        </p:blipFill>
        <p:spPr>
          <a:xfrm>
            <a:off x="0" y="76320"/>
            <a:ext cx="7543440" cy="4304520"/>
          </a:xfrm>
          <a:prstGeom prst="rect">
            <a:avLst/>
          </a:prstGeom>
          <a:ln w="9360">
            <a:noFill/>
          </a:ln>
        </p:spPr>
      </p:pic>
      <p:pic>
        <p:nvPicPr>
          <p:cNvPr id="133" name="Picture 3" descr=""/>
          <p:cNvPicPr/>
          <p:nvPr/>
        </p:nvPicPr>
        <p:blipFill>
          <a:blip r:embed="rId2"/>
          <a:stretch/>
        </p:blipFill>
        <p:spPr>
          <a:xfrm>
            <a:off x="0" y="4876920"/>
            <a:ext cx="5714640" cy="1658880"/>
          </a:xfrm>
          <a:prstGeom prst="rect">
            <a:avLst/>
          </a:prstGeom>
          <a:ln w="9360">
            <a:noFill/>
          </a:ln>
        </p:spPr>
      </p:pic>
      <p:pic>
        <p:nvPicPr>
          <p:cNvPr id="134" name="Picture 4" descr=""/>
          <p:cNvPicPr/>
          <p:nvPr/>
        </p:nvPicPr>
        <p:blipFill>
          <a:blip r:embed="rId3"/>
          <a:stretch/>
        </p:blipFill>
        <p:spPr>
          <a:xfrm>
            <a:off x="5943600" y="4419720"/>
            <a:ext cx="3106080" cy="2361960"/>
          </a:xfrm>
          <a:prstGeom prst="rect">
            <a:avLst/>
          </a:prstGeom>
          <a:ln w="9360">
            <a:noFill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4967</TotalTime>
  <Application>LibreOffice/6.0.7.3$Linux_X86_64 LibreOffice_project/00m0$Build-3</Application>
  <Words>889</Words>
  <Paragraphs>176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2010-03-25T17:29:30Z</dcterms:created>
  <dc:creator>jphilli</dc:creator>
  <dc:description/>
  <dc:language>en-US</dc:language>
  <cp:lastModifiedBy/>
  <cp:lastPrinted>2010-01-14T22:50:23Z</cp:lastPrinted>
  <dcterms:modified xsi:type="dcterms:W3CDTF">2019-04-01T13:51:53Z</dcterms:modified>
  <cp:revision>141</cp:revision>
  <dc:subject/>
  <dc:title>EECS 215: Introduction to Circuits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5</vt:i4>
  </property>
  <property fmtid="{D5CDD505-2E9C-101B-9397-08002B2CF9AE}" pid="8" name="PresentationFormat">
    <vt:lpwstr>On-screen Show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82</vt:i4>
  </property>
</Properties>
</file>