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notesSlides/_rels/notesSlide8.xml.rels" ContentType="application/vnd.openxmlformats-package.relationships+xml"/>
  <Override PartName="/ppt/notesSlides/_rels/notesSlide7.xml.rels" ContentType="application/vnd.openxmlformats-package.relationship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109.tif" ContentType="image/tiff"/>
  <Override PartName="/ppt/media/image105.tif" ContentType="image/tiff"/>
  <Override PartName="/ppt/media/image99.tif" ContentType="image/tiff"/>
  <Override PartName="/ppt/media/image98.png" ContentType="image/png"/>
  <Override PartName="/ppt/media/image97.png" ContentType="image/png"/>
  <Override PartName="/ppt/media/image96.png" ContentType="image/png"/>
  <Override PartName="/ppt/media/image95.png" ContentType="image/png"/>
  <Override PartName="/ppt/media/image94.png" ContentType="image/png"/>
  <Override PartName="/ppt/media/image111.png" ContentType="image/png"/>
  <Override PartName="/ppt/media/image93.png" ContentType="image/png"/>
  <Override PartName="/ppt/media/image110.tif" ContentType="image/tiff"/>
  <Override PartName="/ppt/media/image92.tif" ContentType="image/tiff"/>
  <Override PartName="/ppt/media/image91.png" ContentType="image/png"/>
  <Override PartName="/ppt/media/image90.png" ContentType="image/png"/>
  <Override PartName="/ppt/media/image101.png" ContentType="image/png"/>
  <Override PartName="/ppt/media/image83.png" ContentType="image/png"/>
  <Override PartName="/ppt/media/image80.png" ContentType="image/png"/>
  <Override PartName="/ppt/media/image79.png" ContentType="image/png"/>
  <Override PartName="/ppt/media/image32.png" ContentType="image/png"/>
  <Override PartName="/ppt/media/image57.png" ContentType="image/png"/>
  <Override PartName="/ppt/media/image87.png" ContentType="image/png"/>
  <Override PartName="/ppt/media/image6.png" ContentType="image/png"/>
  <Override PartName="/ppt/media/image61.png" ContentType="image/png"/>
  <Override PartName="/ppt/media/image104.png" ContentType="image/png"/>
  <Override PartName="/ppt/media/image86.png" ContentType="image/png"/>
  <Override PartName="/ppt/media/image5.png" ContentType="image/png"/>
  <Override PartName="/ppt/media/image60.png" ContentType="image/png"/>
  <Override PartName="/ppt/media/image103.png" ContentType="image/png"/>
  <Override PartName="/ppt/media/image85.png" ContentType="image/png"/>
  <Override PartName="/ppt/media/image4.png" ContentType="image/png"/>
  <Override PartName="/ppt/media/image102.png" ContentType="image/png"/>
  <Override PartName="/ppt/media/image84.png" ContentType="image/png"/>
  <Override PartName="/ppt/media/image3.png" ContentType="image/png"/>
  <Override PartName="/ppt/media/image100.png" ContentType="image/png"/>
  <Override PartName="/ppt/media/image1.png" ContentType="image/png"/>
  <Override PartName="/ppt/media/image106.png" ContentType="image/png"/>
  <Override PartName="/ppt/media/image88.png" ContentType="image/png"/>
  <Override PartName="/ppt/media/image7.png" ContentType="image/png"/>
  <Override PartName="/ppt/media/image62.png" ContentType="image/png"/>
  <Override PartName="/ppt/media/image107.png" ContentType="image/png"/>
  <Override PartName="/ppt/media/image89.png" ContentType="image/png"/>
  <Override PartName="/ppt/media/image8.png" ContentType="image/png"/>
  <Override PartName="/ppt/media/image63.png" ContentType="image/png"/>
  <Override PartName="/ppt/media/image108.png" ContentType="image/png"/>
  <Override PartName="/ppt/media/image9.png" ContentType="image/png"/>
  <Override PartName="/ppt/media/image64.png" ContentType="image/png"/>
  <Override PartName="/ppt/media/image27.tif" ContentType="image/tiff"/>
  <Override PartName="/ppt/media/image46.tif" ContentType="image/tiff"/>
  <Override PartName="/ppt/media/image20.tif" ContentType="image/tiff"/>
  <Override PartName="/ppt/media/image15.tif" ContentType="image/tiff"/>
  <Override PartName="/ppt/media/image14.tif" ContentType="image/tiff"/>
  <Override PartName="/ppt/media/image36.png" ContentType="image/png"/>
  <Override PartName="/ppt/media/image11.png" ContentType="image/png"/>
  <Override PartName="/ppt/media/image35.png" ContentType="image/png"/>
  <Override PartName="/ppt/media/image10.png" ContentType="image/png"/>
  <Override PartName="/ppt/media/image34.png" ContentType="image/png"/>
  <Override PartName="/ppt/media/image59.png" ContentType="image/png"/>
  <Override PartName="/ppt/media/image33.png" ContentType="image/png"/>
  <Override PartName="/ppt/media/image58.png" ContentType="image/png"/>
  <Override PartName="/ppt/media/image31.png" ContentType="image/png"/>
  <Override PartName="/ppt/media/image56.png" ContentType="image/png"/>
  <Override PartName="/ppt/media/image30.png" ContentType="image/png"/>
  <Override PartName="/ppt/media/image55.png" ContentType="image/png"/>
  <Override PartName="/ppt/media/image29.png" ContentType="image/png"/>
  <Override PartName="/ppt/media/image28.png" ContentType="image/png"/>
  <Override PartName="/ppt/media/image26.png" ContentType="image/png"/>
  <Override PartName="/ppt/media/image25.png" ContentType="image/png"/>
  <Override PartName="/ppt/media/image24.png" ContentType="image/png"/>
  <Override PartName="/ppt/media/image49.png" ContentType="image/png"/>
  <Override PartName="/ppt/media/image23.png" ContentType="image/png"/>
  <Override PartName="/ppt/media/image48.png" ContentType="image/png"/>
  <Override PartName="/ppt/media/image22.png" ContentType="image/png"/>
  <Override PartName="/ppt/media/image21.tif" ContentType="image/tiff"/>
  <Override PartName="/ppt/media/image47.png" ContentType="image/png"/>
  <Override PartName="/ppt/media/image19.png" ContentType="image/png"/>
  <Override PartName="/ppt/media/image2.tif" ContentType="image/tiff"/>
  <Override PartName="/ppt/media/image18.png" ContentType="image/png"/>
  <Override PartName="/ppt/media/image82.tif" ContentType="image/tiff"/>
  <Override PartName="/ppt/media/image17.png" ContentType="image/png"/>
  <Override PartName="/ppt/media/image13.png" ContentType="image/png"/>
  <Override PartName="/ppt/media/image12.tif" ContentType="image/tiff"/>
  <Override PartName="/ppt/media/image38.png" ContentType="image/png"/>
  <Override PartName="/ppt/media/image81.tif" ContentType="image/tiff"/>
  <Override PartName="/ppt/media/image16.png" ContentType="image/png"/>
  <Override PartName="/ppt/media/image37.png" ContentType="image/png"/>
  <Override PartName="/ppt/media/image39.png" ContentType="image/png"/>
  <Override PartName="/ppt/media/image42.png" ContentType="image/png"/>
  <Override PartName="/ppt/media/image41.tif" ContentType="image/tiff"/>
  <Override PartName="/ppt/media/image67.png" ContentType="image/png"/>
  <Override PartName="/ppt/media/image43.png" ContentType="image/png"/>
  <Override PartName="/ppt/media/image68.png" ContentType="image/png"/>
  <Override PartName="/ppt/media/image44.png" ContentType="image/png"/>
  <Override PartName="/ppt/media/image69.png" ContentType="image/png"/>
  <Override PartName="/ppt/media/image45.png" ContentType="image/png"/>
  <Override PartName="/ppt/media/image50.png" ContentType="image/png"/>
  <Override PartName="/ppt/media/image75.png" ContentType="image/png"/>
  <Override PartName="/ppt/media/image51.png" ContentType="image/png"/>
  <Override PartName="/ppt/media/image76.png" ContentType="image/png"/>
  <Override PartName="/ppt/media/image52.png" ContentType="image/png"/>
  <Override PartName="/ppt/media/image77.png" ContentType="image/png"/>
  <Override PartName="/ppt/media/image53.png" ContentType="image/png"/>
  <Override PartName="/ppt/media/image78.png" ContentType="image/png"/>
  <Override PartName="/ppt/media/image54.png" ContentType="image/png"/>
  <Override PartName="/ppt/media/image65.png" ContentType="image/png"/>
  <Override PartName="/ppt/media/image40.tif" ContentType="image/tiff"/>
  <Override PartName="/ppt/media/image66.png" ContentType="image/png"/>
  <Override PartName="/ppt/media/image70.png" ContentType="image/png"/>
  <Override PartName="/ppt/media/image71.png" ContentType="image/png"/>
  <Override PartName="/ppt/media/image72.png" ContentType="image/png"/>
  <Override PartName="/ppt/media/image73.png" ContentType="image/png"/>
  <Override PartName="/ppt/media/image74.png" ContentType="image/png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40.xml" ContentType="application/vnd.openxmlformats-officedocument.presentationml.slide+xml"/>
  <Override PartName="/ppt/slides/slide38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10.xml" ContentType="application/vnd.openxmlformats-officedocument.presentationml.slide+xml"/>
  <Override PartName="/ppt/slides/slide35.xml" ContentType="application/vnd.openxmlformats-officedocument.presentationml.slide+xml"/>
  <Override PartName="/ppt/slides/slide11.xml" ContentType="application/vnd.openxmlformats-officedocument.presentationml.slide+xml"/>
  <Override PartName="/ppt/slides/slide36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9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3.xml" ContentType="application/vnd.openxmlformats-officedocument.presentationml.slide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38.xml.rels" ContentType="application/vnd.openxmlformats-package.relationships+xml"/>
  <Override PartName="/ppt/slides/_rels/slide3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2.xml.rels" ContentType="application/vnd.openxmlformats-package.relationships+xml"/>
  <Override PartName="/ppt/slides/_rels/slide34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33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35.xml.rels" ContentType="application/vnd.openxmlformats-package.relationships+xml"/>
  <Override PartName="/ppt/slides/_rels/slide5.xml.rels" ContentType="application/vnd.openxmlformats-package.relationships+xml"/>
  <Override PartName="/ppt/slides/_rels/slide36.xml.rels" ContentType="application/vnd.openxmlformats-package.relationships+xml"/>
  <Override PartName="/ppt/slides/_rels/slide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30.xml.rels" ContentType="application/vnd.openxmlformats-package.relationships+xml"/>
  <Override PartName="/ppt/slides/_rels/slide25.xml.rels" ContentType="application/vnd.openxmlformats-package.relationships+xml"/>
  <Override PartName="/ppt/slides/_rels/slide31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32.xml.rels" ContentType="application/vnd.openxmlformats-package.relationships+xml"/>
  <Override PartName="/ppt/slides/_rels/slide28.xml.rels" ContentType="application/vnd.openxmlformats-package.relationships+xml"/>
  <Override PartName="/ppt/slides/_rels/slide10.xml.rels" ContentType="application/vnd.openxmlformats-package.relationships+xml"/>
  <Override PartName="/ppt/slides/_rels/slide29.xml.rels" ContentType="application/vnd.openxmlformats-package.relationships+xml"/>
  <Override PartName="/ppt/slides/slide1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ffffff"/>
                </a:solidFill>
                <a:latin typeface="Tw Cen MT"/>
              </a:rPr>
              <a:t>Click to move the slide</a:t>
            </a:r>
            <a:endParaRPr b="0" lang="en-US" sz="18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&lt;header&gt;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E226F5F0-A1D1-4F40-971E-2F6C28FFF479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en-US" sz="2000" spc="-1" strike="noStrike">
              <a:latin typeface="Arial"/>
            </a:endParaRPr>
          </a:p>
        </p:txBody>
      </p:sp>
      <p:sp>
        <p:nvSpPr>
          <p:cNvPr id="259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90C74674-7E1A-47CC-AA05-74AA0C0F7677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&lt;number&gt;</a:t>
            </a:fld>
            <a:endParaRPr b="0" lang="en-US" sz="1200" spc="-1" strike="noStrike"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en-US" sz="2000" spc="-1" strike="noStrike">
              <a:latin typeface="Arial"/>
            </a:endParaRPr>
          </a:p>
        </p:txBody>
      </p:sp>
      <p:sp>
        <p:nvSpPr>
          <p:cNvPr id="262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271DB9AF-7A9D-4271-A38F-BA1641EB7637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&lt;number&gt;</a:t>
            </a:fld>
            <a:endParaRPr b="0" lang="en-US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336960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126120" y="160020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6127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body"/>
          </p:nvPr>
        </p:nvSpPr>
        <p:spPr>
          <a:xfrm>
            <a:off x="336960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 type="body"/>
          </p:nvPr>
        </p:nvSpPr>
        <p:spPr>
          <a:xfrm>
            <a:off x="6126120" y="3948480"/>
            <a:ext cx="26251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612720" y="228600"/>
            <a:ext cx="8152920" cy="459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790520" y="394848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127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790520" y="1600200"/>
            <a:ext cx="397836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12720" y="3948480"/>
            <a:ext cx="815292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f497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" name="CustomShape 2" hidden="1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CustomShape 3" hidden="1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0" y="5970960"/>
            <a:ext cx="9143640" cy="886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-9000" y="6053400"/>
            <a:ext cx="2248920" cy="7128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2359080" y="6044040"/>
            <a:ext cx="6784560" cy="7128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2362320" y="4038480"/>
            <a:ext cx="6476760" cy="1828440"/>
          </a:xfrm>
          <a:prstGeom prst="rect">
            <a:avLst/>
          </a:prstGeom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0" lang="en-US" sz="4400" spc="-1" strike="noStrike" cap="all">
                <a:solidFill>
                  <a:srgbClr val="eeece1"/>
                </a:solidFill>
                <a:latin typeface="Tw Cen MT"/>
              </a:rPr>
              <a:t>Click to edit Master title style</a:t>
            </a:r>
            <a:endParaRPr b="0" lang="en-US" sz="44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dt"/>
          </p:nvPr>
        </p:nvSpPr>
        <p:spPr>
          <a:xfrm>
            <a:off x="76320" y="6068520"/>
            <a:ext cx="2057040" cy="68544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4126D90D-BE72-4A24-A528-26789CA71592}" type="datetime">
              <a:rPr b="0" lang="en-US" sz="2000" spc="-1" strike="noStrike">
                <a:solidFill>
                  <a:srgbClr val="ffffff"/>
                </a:solidFill>
                <a:latin typeface="Tw Cen MT"/>
              </a:rPr>
              <a:t>4/1/19</a:t>
            </a:fld>
            <a:endParaRPr b="0" lang="en-US" sz="2000" spc="-1" strike="noStrike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ftr"/>
          </p:nvPr>
        </p:nvSpPr>
        <p:spPr>
          <a:xfrm>
            <a:off x="2085480" y="236520"/>
            <a:ext cx="5866920" cy="364680"/>
          </a:xfrm>
          <a:prstGeom prst="rect">
            <a:avLst/>
          </a:prstGeom>
        </p:spPr>
        <p:txBody>
          <a:bodyPr lIns="90000" rIns="90000" tIns="45000" bIns="45000"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9" name="PlaceHolder 10"/>
          <p:cNvSpPr>
            <a:spLocks noGrp="1"/>
          </p:cNvSpPr>
          <p:nvPr>
            <p:ph type="sldNum"/>
          </p:nvPr>
        </p:nvSpPr>
        <p:spPr>
          <a:xfrm>
            <a:off x="8001000" y="228600"/>
            <a:ext cx="837720" cy="38052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4C9F38DE-C719-44B5-9E9B-9BBFB3C732C2}" type="slidenum">
              <a:rPr b="1" lang="en-US" sz="1400" spc="-1" strike="noStrike">
                <a:solidFill>
                  <a:srgbClr val="eeece1"/>
                </a:solidFill>
                <a:latin typeface="Tw Cen MT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10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900" spc="-1" strike="noStrike">
                <a:solidFill>
                  <a:srgbClr val="ffffff"/>
                </a:solidFill>
                <a:latin typeface="Tw Cen MT"/>
              </a:rPr>
              <a:t>Click to edit the outline text format</a:t>
            </a:r>
            <a:endParaRPr b="0" lang="en-US" sz="2900" spc="-1" strike="noStrike">
              <a:solidFill>
                <a:srgbClr val="ffffff"/>
              </a:solidFill>
              <a:latin typeface="Tw Cen M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300" spc="-1" strike="noStrike">
                <a:solidFill>
                  <a:srgbClr val="ffffff"/>
                </a:solidFill>
                <a:latin typeface="Tw Cen MT"/>
              </a:rPr>
              <a:t>Second Outline Level</a:t>
            </a:r>
            <a:endParaRPr b="0" lang="en-US" sz="2300" spc="-1" strike="noStrike">
              <a:solidFill>
                <a:srgbClr val="ffffff"/>
              </a:solidFill>
              <a:latin typeface="Tw Cen M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Third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Fourth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Fifth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Sixth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Tw Cen MT"/>
              </a:rPr>
              <a:t>Seventh Outline Level</a:t>
            </a:r>
            <a:endParaRPr b="0" lang="en-US" sz="2000" spc="-1" strike="noStrike">
              <a:solidFill>
                <a:srgbClr val="ffffff"/>
              </a:solidFill>
              <a:latin typeface="Tw Cen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0" y="1234440"/>
            <a:ext cx="9143640" cy="31968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8" name="CustomShape 2"/>
          <p:cNvSpPr/>
          <p:nvPr/>
        </p:nvSpPr>
        <p:spPr>
          <a:xfrm>
            <a:off x="0" y="1280160"/>
            <a:ext cx="533160" cy="2282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9" name="CustomShape 3"/>
          <p:cNvSpPr/>
          <p:nvPr/>
        </p:nvSpPr>
        <p:spPr>
          <a:xfrm>
            <a:off x="590400" y="1280160"/>
            <a:ext cx="8553240" cy="2282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0" name="PlaceHolder 4"/>
          <p:cNvSpPr>
            <a:spLocks noGrp="1"/>
          </p:cNvSpPr>
          <p:nvPr>
            <p:ph type="title"/>
          </p:nvPr>
        </p:nvSpPr>
        <p:spPr>
          <a:xfrm>
            <a:off x="612720" y="228600"/>
            <a:ext cx="8152920" cy="990360"/>
          </a:xfrm>
          <a:prstGeom prst="rect">
            <a:avLst/>
          </a:prstGeom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Click to edit Master title style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dt"/>
          </p:nvPr>
        </p:nvSpPr>
        <p:spPr>
          <a:xfrm>
            <a:off x="6095880" y="6248520"/>
            <a:ext cx="2666520" cy="364680"/>
          </a:xfrm>
          <a:prstGeom prst="rect">
            <a:avLst/>
          </a:prstGeom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fld id="{626FC734-46C9-4C8B-921B-C20E19D0FDEC}" type="datetime">
              <a:rPr b="0" lang="en-US" sz="1400" spc="-1" strike="noStrike">
                <a:solidFill>
                  <a:srgbClr val="1f497d"/>
                </a:solidFill>
                <a:latin typeface="Tw Cen MT"/>
              </a:rPr>
              <a:t>4/1/19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ftr"/>
          </p:nvPr>
        </p:nvSpPr>
        <p:spPr>
          <a:xfrm>
            <a:off x="609480" y="6248160"/>
            <a:ext cx="5420880" cy="364680"/>
          </a:xfrm>
          <a:prstGeom prst="rect">
            <a:avLst/>
          </a:prstGeom>
        </p:spPr>
        <p:txBody>
          <a:bodyPr lIns="90000" rIns="90000" tIns="45000" bIns="45000" anchor="ctr"/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53" name="PlaceHolder 7"/>
          <p:cNvSpPr>
            <a:spLocks noGrp="1"/>
          </p:cNvSpPr>
          <p:nvPr>
            <p:ph type="sldNum"/>
          </p:nvPr>
        </p:nvSpPr>
        <p:spPr>
          <a:xfrm>
            <a:off x="0" y="1272240"/>
            <a:ext cx="533160" cy="24408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fld id="{8FE0B8BE-3EC7-4AB4-8396-679756CE2A66}" type="slidenum">
              <a:rPr b="1" lang="en-US" sz="1400" spc="-1" strike="noStrike">
                <a:solidFill>
                  <a:srgbClr val="ffffff"/>
                </a:solidFill>
                <a:latin typeface="Tw Cen MT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  <p:sp>
        <p:nvSpPr>
          <p:cNvPr id="54" name="PlaceHolder 8"/>
          <p:cNvSpPr>
            <a:spLocks noGrp="1"/>
          </p:cNvSpPr>
          <p:nvPr>
            <p:ph type="body"/>
          </p:nvPr>
        </p:nvSpPr>
        <p:spPr>
          <a:xfrm>
            <a:off x="612720" y="1600200"/>
            <a:ext cx="8152920" cy="4495320"/>
          </a:xfrm>
          <a:prstGeom prst="rect">
            <a:avLst/>
          </a:prstGeom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900" spc="-1" strike="noStrike">
                <a:solidFill>
                  <a:srgbClr val="000000"/>
                </a:solidFill>
                <a:latin typeface="Tw Cen MT"/>
              </a:rPr>
              <a:t>Click to edit Master text styles</a:t>
            </a:r>
            <a:endParaRPr b="0" lang="en-US" sz="2900" spc="-1" strike="noStrike">
              <a:solidFill>
                <a:srgbClr val="000000"/>
              </a:solidFill>
              <a:latin typeface="Tw Cen MT"/>
            </a:endParaRPr>
          </a:p>
          <a:p>
            <a:pPr lvl="1" marL="640080" indent="-273960">
              <a:lnSpc>
                <a:spcPct val="100000"/>
              </a:lnSpc>
              <a:spcBef>
                <a:spcPts val="550"/>
              </a:spcBef>
              <a:buClr>
                <a:srgbClr val="4f81bd"/>
              </a:buClr>
              <a:buSzPct val="70000"/>
              <a:buFont typeface="Wingdings 2" charset="2"/>
              <a:buChar char=""/>
            </a:pPr>
            <a:r>
              <a:rPr b="0" lang="en-US" sz="2600" spc="-1" strike="noStrike">
                <a:solidFill>
                  <a:srgbClr val="000000"/>
                </a:solidFill>
                <a:latin typeface="Tw Cen MT"/>
              </a:rPr>
              <a:t>Second level</a:t>
            </a:r>
            <a:endParaRPr b="0" lang="en-US" sz="2600" spc="-1" strike="noStrike">
              <a:solidFill>
                <a:srgbClr val="000000"/>
              </a:solidFill>
              <a:latin typeface="Tw Cen MT"/>
            </a:endParaRPr>
          </a:p>
          <a:p>
            <a:pPr lvl="2" marL="914400" indent="-228240">
              <a:lnSpc>
                <a:spcPct val="100000"/>
              </a:lnSpc>
              <a:spcBef>
                <a:spcPts val="499"/>
              </a:spcBef>
              <a:buClr>
                <a:srgbClr val="c0504d"/>
              </a:buClr>
              <a:buSzPct val="75000"/>
              <a:buFont typeface="Wingdings" charset="2"/>
              <a:buChar char=""/>
            </a:pPr>
            <a:r>
              <a:rPr b="0" lang="en-US" sz="2300" spc="-1" strike="noStrike">
                <a:solidFill>
                  <a:srgbClr val="000000"/>
                </a:solidFill>
                <a:latin typeface="Tw Cen MT"/>
              </a:rPr>
              <a:t>Third level</a:t>
            </a:r>
            <a:endParaRPr b="0" lang="en-US" sz="2300" spc="-1" strike="noStrike">
              <a:solidFill>
                <a:srgbClr val="000000"/>
              </a:solidFill>
              <a:latin typeface="Tw Cen MT"/>
            </a:endParaRPr>
          </a:p>
          <a:p>
            <a:pPr lvl="3" marL="1371600" indent="-228240">
              <a:lnSpc>
                <a:spcPct val="100000"/>
              </a:lnSpc>
              <a:spcBef>
                <a:spcPts val="400"/>
              </a:spcBef>
              <a:buClr>
                <a:srgbClr val="9bbb59"/>
              </a:buClr>
              <a:buSzPct val="75000"/>
              <a:buFont typeface="Wingdings" charset="2"/>
              <a:buChar char="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Fourth level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  <a:p>
            <a:pPr lvl="4" marL="1828800" indent="-228240">
              <a:lnSpc>
                <a:spcPct val="100000"/>
              </a:lnSpc>
              <a:spcBef>
                <a:spcPts val="400"/>
              </a:spcBef>
              <a:buClr>
                <a:srgbClr val="8064a2"/>
              </a:buClr>
              <a:buSzPct val="65000"/>
              <a:buFont typeface="Wingdings" charset="2"/>
              <a:buChar char="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Fifth level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image" Target="../media/image40.tif"/><Relationship Id="rId3" Type="http://schemas.openxmlformats.org/officeDocument/2006/relationships/image" Target="../media/image41.tif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46.tif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image" Target="../media/image58.png"/><Relationship Id="rId3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59.png"/><Relationship Id="rId2" Type="http://schemas.openxmlformats.org/officeDocument/2006/relationships/image" Target="../media/image60.png"/><Relationship Id="rId3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64.png"/><Relationship Id="rId2" Type="http://schemas.openxmlformats.org/officeDocument/2006/relationships/image" Target="../media/image65.png"/><Relationship Id="rId3" Type="http://schemas.openxmlformats.org/officeDocument/2006/relationships/image" Target="../media/image66.png"/><Relationship Id="rId4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67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tif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68.png"/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72.png"/><Relationship Id="rId2" Type="http://schemas.openxmlformats.org/officeDocument/2006/relationships/image" Target="../media/image73.png"/><Relationship Id="rId3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74.png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78.pn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79.png"/><Relationship Id="rId2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80.png"/><Relationship Id="rId2" Type="http://schemas.openxmlformats.org/officeDocument/2006/relationships/image" Target="../media/image81.tif"/><Relationship Id="rId3" Type="http://schemas.openxmlformats.org/officeDocument/2006/relationships/image" Target="../media/image82.tif"/><Relationship Id="rId4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83.png"/><Relationship Id="rId2" Type="http://schemas.openxmlformats.org/officeDocument/2006/relationships/image" Target="../media/image84.png"/><Relationship Id="rId3" Type="http://schemas.openxmlformats.org/officeDocument/2006/relationships/image" Target="../media/image85.png"/><Relationship Id="rId4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86.png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89.png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92.tif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93.png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96.png"/><Relationship Id="rId2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97.png"/><Relationship Id="rId2" Type="http://schemas.openxmlformats.org/officeDocument/2006/relationships/image" Target="../media/image98.png"/><Relationship Id="rId3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99.tif"/><Relationship Id="rId2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100.png"/><Relationship Id="rId2" Type="http://schemas.openxmlformats.org/officeDocument/2006/relationships/image" Target="../media/image101.png"/><Relationship Id="rId3" Type="http://schemas.openxmlformats.org/officeDocument/2006/relationships/image" Target="../media/image102.png"/><Relationship Id="rId4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103.png"/><Relationship Id="rId2" Type="http://schemas.openxmlformats.org/officeDocument/2006/relationships/image" Target="../media/image104.png"/><Relationship Id="rId3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105.tif"/><Relationship Id="rId2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106.png"/><Relationship Id="rId2" Type="http://schemas.openxmlformats.org/officeDocument/2006/relationships/image" Target="../media/image107.png"/><Relationship Id="rId3" Type="http://schemas.openxmlformats.org/officeDocument/2006/relationships/image" Target="../media/image108.png"/><Relationship Id="rId4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109.tif"/><Relationship Id="rId2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110.tif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111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2.tif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tif"/><Relationship Id="rId3" Type="http://schemas.openxmlformats.org/officeDocument/2006/relationships/image" Target="../media/image15.tif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image" Target="../media/image20.tif"/><Relationship Id="rId4" Type="http://schemas.openxmlformats.org/officeDocument/2006/relationships/image" Target="../media/image21.tif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slideLayout" Target="../slideLayouts/slideLayout13.xml"/><Relationship Id="rId11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7.tif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9" Type="http://schemas.openxmlformats.org/officeDocument/2006/relationships/image" Target="../media/image35.png"/><Relationship Id="rId10" Type="http://schemas.openxmlformats.org/officeDocument/2006/relationships/slideLayout" Target="../slideLayouts/slideLayout13.xml"/><Relationship Id="rId11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2133720" y="4038480"/>
            <a:ext cx="6476760" cy="1828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 cap="all">
                <a:solidFill>
                  <a:srgbClr val="eeece1"/>
                </a:solidFill>
                <a:latin typeface="Tw Cen MT"/>
              </a:rPr>
              <a:t>3. Vector Analysis</a:t>
            </a:r>
            <a:endParaRPr b="0" lang="en-US" sz="4400" spc="-1" strike="noStrike">
              <a:solidFill>
                <a:srgbClr val="ffffff"/>
              </a:solidFill>
              <a:latin typeface="Tw Cen MT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2362320" y="6050160"/>
            <a:ext cx="6705360" cy="685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  <a:spcBef>
                <a:spcPts val="700"/>
              </a:spcBef>
            </a:pPr>
            <a:r>
              <a:rPr b="0" lang="en-US" sz="2600" spc="-1" strike="noStrike">
                <a:solidFill>
                  <a:srgbClr val="ffffff"/>
                </a:solidFill>
                <a:latin typeface="Tw Cen MT"/>
              </a:rPr>
              <a:t>8e Applied EM by Ulaby and Ravaioli</a:t>
            </a:r>
            <a:endParaRPr b="0" lang="en-US" sz="2600" spc="-1" strike="noStrike">
              <a:latin typeface="Arial"/>
            </a:endParaRPr>
          </a:p>
        </p:txBody>
      </p:sp>
      <p:pic>
        <p:nvPicPr>
          <p:cNvPr id="99" name="Picture 2" descr=""/>
          <p:cNvPicPr/>
          <p:nvPr/>
        </p:nvPicPr>
        <p:blipFill>
          <a:blip r:embed="rId1"/>
          <a:stretch/>
        </p:blipFill>
        <p:spPr>
          <a:xfrm>
            <a:off x="1769760" y="304920"/>
            <a:ext cx="5604480" cy="46479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Picture 9" descr=""/>
          <p:cNvPicPr/>
          <p:nvPr/>
        </p:nvPicPr>
        <p:blipFill>
          <a:blip r:embed="rId1"/>
          <a:stretch/>
        </p:blipFill>
        <p:spPr>
          <a:xfrm>
            <a:off x="4273920" y="152280"/>
            <a:ext cx="4869720" cy="3885840"/>
          </a:xfrm>
          <a:prstGeom prst="rect">
            <a:avLst/>
          </a:prstGeom>
          <a:ln w="9360">
            <a:noFill/>
          </a:ln>
        </p:spPr>
      </p:pic>
      <p:sp>
        <p:nvSpPr>
          <p:cNvPr id="15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Triple Products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51" name="CustomShape 2"/>
          <p:cNvSpPr/>
          <p:nvPr/>
        </p:nvSpPr>
        <p:spPr>
          <a:xfrm>
            <a:off x="401400" y="1600200"/>
            <a:ext cx="32961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Scalar Triple Product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52" name="CustomShape 3"/>
          <p:cNvSpPr/>
          <p:nvPr/>
        </p:nvSpPr>
        <p:spPr>
          <a:xfrm>
            <a:off x="-39600" y="4191120"/>
            <a:ext cx="38372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ff0000"/>
                </a:solidFill>
                <a:latin typeface="Tw Cen MT"/>
              </a:rPr>
              <a:t>Vector Triple Product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153" name="Picture 11" descr=""/>
          <p:cNvPicPr/>
          <p:nvPr/>
        </p:nvPicPr>
        <p:blipFill>
          <a:blip r:embed="rId2"/>
          <a:stretch/>
        </p:blipFill>
        <p:spPr>
          <a:xfrm>
            <a:off x="7559640" y="5245200"/>
            <a:ext cx="863280" cy="685440"/>
          </a:xfrm>
          <a:prstGeom prst="rect">
            <a:avLst/>
          </a:prstGeom>
          <a:ln>
            <a:noFill/>
          </a:ln>
        </p:spPr>
      </p:pic>
      <p:pic>
        <p:nvPicPr>
          <p:cNvPr id="154" name="Picture 12" descr=""/>
          <p:cNvPicPr/>
          <p:nvPr/>
        </p:nvPicPr>
        <p:blipFill>
          <a:blip r:embed="rId3"/>
          <a:stretch/>
        </p:blipFill>
        <p:spPr>
          <a:xfrm>
            <a:off x="8712360" y="3733920"/>
            <a:ext cx="431280" cy="304560"/>
          </a:xfrm>
          <a:prstGeom prst="rect">
            <a:avLst/>
          </a:prstGeom>
          <a:ln>
            <a:noFill/>
          </a:ln>
        </p:spPr>
      </p:pic>
      <p:pic>
        <p:nvPicPr>
          <p:cNvPr id="155" name="Picture 6" descr=""/>
          <p:cNvPicPr/>
          <p:nvPr/>
        </p:nvPicPr>
        <p:blipFill>
          <a:blip r:embed="rId4"/>
          <a:stretch/>
        </p:blipFill>
        <p:spPr>
          <a:xfrm>
            <a:off x="306360" y="2237400"/>
            <a:ext cx="3657240" cy="319320"/>
          </a:xfrm>
          <a:prstGeom prst="rect">
            <a:avLst/>
          </a:prstGeom>
          <a:ln w="9360">
            <a:noFill/>
          </a:ln>
        </p:spPr>
      </p:pic>
      <p:pic>
        <p:nvPicPr>
          <p:cNvPr id="156" name="Picture 7" descr=""/>
          <p:cNvPicPr/>
          <p:nvPr/>
        </p:nvPicPr>
        <p:blipFill>
          <a:blip r:embed="rId5"/>
          <a:stretch/>
        </p:blipFill>
        <p:spPr>
          <a:xfrm>
            <a:off x="457200" y="2819520"/>
            <a:ext cx="3428640" cy="1001520"/>
          </a:xfrm>
          <a:prstGeom prst="rect">
            <a:avLst/>
          </a:prstGeom>
          <a:ln w="9360">
            <a:noFill/>
          </a:ln>
        </p:spPr>
      </p:pic>
      <p:pic>
        <p:nvPicPr>
          <p:cNvPr id="157" name="Picture 8" descr=""/>
          <p:cNvPicPr/>
          <p:nvPr/>
        </p:nvPicPr>
        <p:blipFill>
          <a:blip r:embed="rId6"/>
          <a:stretch/>
        </p:blipFill>
        <p:spPr>
          <a:xfrm>
            <a:off x="304920" y="4976640"/>
            <a:ext cx="3885840" cy="847440"/>
          </a:xfrm>
          <a:prstGeom prst="rect">
            <a:avLst/>
          </a:prstGeom>
          <a:ln w="9360">
            <a:noFill/>
          </a:ln>
        </p:spPr>
      </p:pic>
      <p:pic>
        <p:nvPicPr>
          <p:cNvPr id="158" name="Picture 10" descr=""/>
          <p:cNvPicPr/>
          <p:nvPr/>
        </p:nvPicPr>
        <p:blipFill>
          <a:blip r:embed="rId7"/>
          <a:stretch/>
        </p:blipFill>
        <p:spPr>
          <a:xfrm>
            <a:off x="5334120" y="4800600"/>
            <a:ext cx="2742840" cy="281520"/>
          </a:xfrm>
          <a:prstGeom prst="rect">
            <a:avLst/>
          </a:prstGeom>
          <a:ln w="9360">
            <a:noFill/>
          </a:ln>
        </p:spPr>
      </p:pic>
      <p:sp>
        <p:nvSpPr>
          <p:cNvPr id="159" name="CustomShape 4"/>
          <p:cNvSpPr/>
          <p:nvPr/>
        </p:nvSpPr>
        <p:spPr>
          <a:xfrm>
            <a:off x="4860720" y="4267080"/>
            <a:ext cx="9799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Hence:</a:t>
            </a:r>
            <a:endParaRPr b="0" lang="en-US" sz="1800" spc="-1" strike="noStrike">
              <a:latin typeface="Arial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Cartesian Coordinate System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-95400" y="1523880"/>
            <a:ext cx="337104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Differential length vector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62" name="Picture 6" descr=""/>
          <p:cNvPicPr/>
          <p:nvPr/>
        </p:nvPicPr>
        <p:blipFill>
          <a:blip r:embed="rId1"/>
          <a:stretch/>
        </p:blipFill>
        <p:spPr>
          <a:xfrm>
            <a:off x="152280" y="3124080"/>
            <a:ext cx="4952520" cy="1144440"/>
          </a:xfrm>
          <a:prstGeom prst="rect">
            <a:avLst/>
          </a:prstGeom>
          <a:ln>
            <a:noFill/>
          </a:ln>
        </p:spPr>
      </p:pic>
      <p:sp>
        <p:nvSpPr>
          <p:cNvPr id="163" name="CustomShape 3"/>
          <p:cNvSpPr/>
          <p:nvPr/>
        </p:nvSpPr>
        <p:spPr>
          <a:xfrm>
            <a:off x="17640" y="3733920"/>
            <a:ext cx="325980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Differential area vectors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64" name="Picture 4" descr=""/>
          <p:cNvPicPr/>
          <p:nvPr/>
        </p:nvPicPr>
        <p:blipFill>
          <a:blip r:embed="rId2"/>
          <a:stretch/>
        </p:blipFill>
        <p:spPr>
          <a:xfrm>
            <a:off x="76320" y="2071800"/>
            <a:ext cx="5590080" cy="1051920"/>
          </a:xfrm>
          <a:prstGeom prst="rect">
            <a:avLst/>
          </a:prstGeom>
          <a:ln w="9360">
            <a:noFill/>
          </a:ln>
        </p:spPr>
      </p:pic>
      <p:pic>
        <p:nvPicPr>
          <p:cNvPr id="165" name="Picture 5" descr=""/>
          <p:cNvPicPr/>
          <p:nvPr/>
        </p:nvPicPr>
        <p:blipFill>
          <a:blip r:embed="rId3"/>
          <a:stretch/>
        </p:blipFill>
        <p:spPr>
          <a:xfrm>
            <a:off x="76320" y="4191120"/>
            <a:ext cx="5038920" cy="2361960"/>
          </a:xfrm>
          <a:prstGeom prst="rect">
            <a:avLst/>
          </a:prstGeom>
          <a:ln w="9360">
            <a:noFill/>
          </a:ln>
        </p:spPr>
      </p:pic>
      <p:pic>
        <p:nvPicPr>
          <p:cNvPr id="166" name="Picture 6" descr=""/>
          <p:cNvPicPr/>
          <p:nvPr/>
        </p:nvPicPr>
        <p:blipFill>
          <a:blip r:embed="rId4"/>
          <a:stretch/>
        </p:blipFill>
        <p:spPr>
          <a:xfrm>
            <a:off x="5105520" y="3048120"/>
            <a:ext cx="3947760" cy="29732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Picture 2" descr=""/>
          <p:cNvPicPr/>
          <p:nvPr/>
        </p:nvPicPr>
        <p:blipFill>
          <a:blip r:embed="rId1"/>
          <a:stretch/>
        </p:blipFill>
        <p:spPr>
          <a:xfrm>
            <a:off x="169560" y="0"/>
            <a:ext cx="8745480" cy="68576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2" descr=""/>
          <p:cNvPicPr/>
          <p:nvPr/>
        </p:nvPicPr>
        <p:blipFill>
          <a:blip r:embed="rId1"/>
          <a:stretch/>
        </p:blipFill>
        <p:spPr>
          <a:xfrm>
            <a:off x="52560" y="1066680"/>
            <a:ext cx="5585760" cy="3596400"/>
          </a:xfrm>
          <a:prstGeom prst="rect">
            <a:avLst/>
          </a:prstGeom>
          <a:ln w="9360">
            <a:noFill/>
          </a:ln>
        </p:spPr>
      </p:pic>
      <p:sp>
        <p:nvSpPr>
          <p:cNvPr id="16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Cylindrical Coordinate System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70" name="Picture 4" descr=""/>
          <p:cNvPicPr/>
          <p:nvPr/>
        </p:nvPicPr>
        <p:blipFill>
          <a:blip r:embed="rId2"/>
          <a:stretch/>
        </p:blipFill>
        <p:spPr>
          <a:xfrm>
            <a:off x="228600" y="4804200"/>
            <a:ext cx="5987880" cy="1901160"/>
          </a:xfrm>
          <a:prstGeom prst="rect">
            <a:avLst/>
          </a:prstGeom>
          <a:ln w="9360">
            <a:noFill/>
          </a:ln>
        </p:spPr>
      </p:pic>
      <p:pic>
        <p:nvPicPr>
          <p:cNvPr id="171" name="Picture 5" descr=""/>
          <p:cNvPicPr/>
          <p:nvPr/>
        </p:nvPicPr>
        <p:blipFill>
          <a:blip r:embed="rId3"/>
          <a:stretch/>
        </p:blipFill>
        <p:spPr>
          <a:xfrm>
            <a:off x="4724280" y="2495160"/>
            <a:ext cx="4419360" cy="11246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Cylindrical Coordinate System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73" name="Picture 2" descr=""/>
          <p:cNvPicPr/>
          <p:nvPr/>
        </p:nvPicPr>
        <p:blipFill>
          <a:blip r:embed="rId1"/>
          <a:stretch/>
        </p:blipFill>
        <p:spPr>
          <a:xfrm>
            <a:off x="76320" y="1523880"/>
            <a:ext cx="4872960" cy="3123720"/>
          </a:xfrm>
          <a:prstGeom prst="rect">
            <a:avLst/>
          </a:prstGeom>
          <a:ln w="9360">
            <a:noFill/>
          </a:ln>
        </p:spPr>
      </p:pic>
      <p:pic>
        <p:nvPicPr>
          <p:cNvPr id="174" name="Picture 3" descr=""/>
          <p:cNvPicPr/>
          <p:nvPr/>
        </p:nvPicPr>
        <p:blipFill>
          <a:blip r:embed="rId2"/>
          <a:stretch/>
        </p:blipFill>
        <p:spPr>
          <a:xfrm>
            <a:off x="76320" y="4840200"/>
            <a:ext cx="4876560" cy="1865160"/>
          </a:xfrm>
          <a:prstGeom prst="rect">
            <a:avLst/>
          </a:prstGeom>
          <a:ln w="9360">
            <a:noFill/>
          </a:ln>
        </p:spPr>
      </p:pic>
      <p:pic>
        <p:nvPicPr>
          <p:cNvPr id="175" name="Picture 4" descr=""/>
          <p:cNvPicPr/>
          <p:nvPr/>
        </p:nvPicPr>
        <p:blipFill>
          <a:blip r:embed="rId3"/>
          <a:stretch/>
        </p:blipFill>
        <p:spPr>
          <a:xfrm>
            <a:off x="5284080" y="1600200"/>
            <a:ext cx="3783600" cy="40381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2" descr=""/>
          <p:cNvPicPr/>
          <p:nvPr/>
        </p:nvPicPr>
        <p:blipFill>
          <a:blip r:embed="rId1"/>
          <a:stretch/>
        </p:blipFill>
        <p:spPr>
          <a:xfrm>
            <a:off x="29520" y="380880"/>
            <a:ext cx="4626720" cy="5105160"/>
          </a:xfrm>
          <a:prstGeom prst="rect">
            <a:avLst/>
          </a:prstGeom>
          <a:ln w="9360">
            <a:noFill/>
          </a:ln>
        </p:spPr>
      </p:pic>
      <p:pic>
        <p:nvPicPr>
          <p:cNvPr id="177" name="Picture 3" descr=""/>
          <p:cNvPicPr/>
          <p:nvPr/>
        </p:nvPicPr>
        <p:blipFill>
          <a:blip r:embed="rId2"/>
          <a:stretch/>
        </p:blipFill>
        <p:spPr>
          <a:xfrm>
            <a:off x="4343400" y="1648080"/>
            <a:ext cx="4800240" cy="49809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2" descr=""/>
          <p:cNvPicPr/>
          <p:nvPr/>
        </p:nvPicPr>
        <p:blipFill>
          <a:blip r:embed="rId1"/>
          <a:stretch/>
        </p:blipFill>
        <p:spPr>
          <a:xfrm>
            <a:off x="-360" y="457200"/>
            <a:ext cx="5073840" cy="5486040"/>
          </a:xfrm>
          <a:prstGeom prst="rect">
            <a:avLst/>
          </a:prstGeom>
          <a:ln w="9360">
            <a:noFill/>
          </a:ln>
        </p:spPr>
      </p:pic>
      <p:pic>
        <p:nvPicPr>
          <p:cNvPr id="179" name="Picture 3" descr=""/>
          <p:cNvPicPr/>
          <p:nvPr/>
        </p:nvPicPr>
        <p:blipFill>
          <a:blip r:embed="rId2"/>
          <a:stretch/>
        </p:blipFill>
        <p:spPr>
          <a:xfrm>
            <a:off x="4419720" y="2209680"/>
            <a:ext cx="4683600" cy="32191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Shape 1"/>
          <p:cNvSpPr txBox="1"/>
          <p:nvPr/>
        </p:nvSpPr>
        <p:spPr>
          <a:xfrm>
            <a:off x="612720" y="152280"/>
            <a:ext cx="4949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Spherical Coordinate System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81" name="Picture 2" descr=""/>
          <p:cNvPicPr/>
          <p:nvPr/>
        </p:nvPicPr>
        <p:blipFill>
          <a:blip r:embed="rId1"/>
          <a:stretch/>
        </p:blipFill>
        <p:spPr>
          <a:xfrm>
            <a:off x="5511240" y="0"/>
            <a:ext cx="3632400" cy="3276360"/>
          </a:xfrm>
          <a:prstGeom prst="rect">
            <a:avLst/>
          </a:prstGeom>
          <a:ln w="9360">
            <a:noFill/>
          </a:ln>
        </p:spPr>
      </p:pic>
      <p:pic>
        <p:nvPicPr>
          <p:cNvPr id="182" name="Picture 3" descr=""/>
          <p:cNvPicPr/>
          <p:nvPr/>
        </p:nvPicPr>
        <p:blipFill>
          <a:blip r:embed="rId2"/>
          <a:stretch/>
        </p:blipFill>
        <p:spPr>
          <a:xfrm>
            <a:off x="5323680" y="3276720"/>
            <a:ext cx="3759480" cy="3580920"/>
          </a:xfrm>
          <a:prstGeom prst="rect">
            <a:avLst/>
          </a:prstGeom>
          <a:ln w="9360">
            <a:noFill/>
          </a:ln>
        </p:spPr>
      </p:pic>
      <p:pic>
        <p:nvPicPr>
          <p:cNvPr id="183" name="Picture 4" descr=""/>
          <p:cNvPicPr/>
          <p:nvPr/>
        </p:nvPicPr>
        <p:blipFill>
          <a:blip r:embed="rId3"/>
          <a:stretch/>
        </p:blipFill>
        <p:spPr>
          <a:xfrm>
            <a:off x="56160" y="2389680"/>
            <a:ext cx="5124960" cy="3274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2" descr=""/>
          <p:cNvPicPr/>
          <p:nvPr/>
        </p:nvPicPr>
        <p:blipFill>
          <a:blip r:embed="rId1"/>
          <a:stretch/>
        </p:blipFill>
        <p:spPr>
          <a:xfrm>
            <a:off x="-7560" y="0"/>
            <a:ext cx="4253760" cy="6857640"/>
          </a:xfrm>
          <a:prstGeom prst="rect">
            <a:avLst/>
          </a:prstGeom>
          <a:ln w="9360">
            <a:noFill/>
          </a:ln>
        </p:spPr>
      </p:pic>
      <p:pic>
        <p:nvPicPr>
          <p:cNvPr id="185" name="Picture 3" descr=""/>
          <p:cNvPicPr/>
          <p:nvPr/>
        </p:nvPicPr>
        <p:blipFill>
          <a:blip r:embed="rId2"/>
          <a:stretch/>
        </p:blipFill>
        <p:spPr>
          <a:xfrm>
            <a:off x="4343400" y="0"/>
            <a:ext cx="4800240" cy="1819080"/>
          </a:xfrm>
          <a:prstGeom prst="rect">
            <a:avLst/>
          </a:prstGeom>
          <a:ln w="9360">
            <a:noFill/>
          </a:ln>
        </p:spPr>
      </p:pic>
      <p:pic>
        <p:nvPicPr>
          <p:cNvPr id="186" name="Picture 4" descr=""/>
          <p:cNvPicPr/>
          <p:nvPr/>
        </p:nvPicPr>
        <p:blipFill>
          <a:blip r:embed="rId3"/>
          <a:stretch/>
        </p:blipFill>
        <p:spPr>
          <a:xfrm>
            <a:off x="4495680" y="1902600"/>
            <a:ext cx="4229640" cy="49550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Technology Brief 5: 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GPS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88" name="CustomShape 2"/>
          <p:cNvSpPr/>
          <p:nvPr/>
        </p:nvSpPr>
        <p:spPr>
          <a:xfrm>
            <a:off x="1701000" y="6324480"/>
            <a:ext cx="57423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How does a GPS receiver determine its location?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89" name="Picture 2" descr=""/>
          <p:cNvPicPr/>
          <p:nvPr/>
        </p:nvPicPr>
        <p:blipFill>
          <a:blip r:embed="rId1"/>
          <a:stretch/>
        </p:blipFill>
        <p:spPr>
          <a:xfrm>
            <a:off x="81000" y="2195280"/>
            <a:ext cx="8981640" cy="37627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Chapter 3 Overview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01" name="Content Placeholder 3" descr=""/>
          <p:cNvPicPr/>
          <p:nvPr/>
        </p:nvPicPr>
        <p:blipFill>
          <a:blip r:embed="rId1"/>
          <a:srcRect l="0" t="-25131" r="0" b="-25131"/>
          <a:stretch/>
        </p:blipFill>
        <p:spPr>
          <a:xfrm>
            <a:off x="304920" y="1219320"/>
            <a:ext cx="8530920" cy="47037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GPS: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Minimum of 4 Satellites Needed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91" name="CustomShape 2"/>
          <p:cNvSpPr/>
          <p:nvPr/>
        </p:nvSpPr>
        <p:spPr>
          <a:xfrm>
            <a:off x="380880" y="2286000"/>
            <a:ext cx="4114440" cy="3655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Unknown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: location of receiver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Also unknown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: time offset of receiver clock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Quantities known with high precision</a:t>
            </a: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: locations of satellites and their atomic clocks (satellites use expensive high precision clocks, whereas receivers do not)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Solving for 4 unknowns requires at least 4 equations ( four satellites)  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92" name="Picture 3" descr=""/>
          <p:cNvPicPr/>
          <p:nvPr/>
        </p:nvPicPr>
        <p:blipFill>
          <a:blip r:embed="rId1"/>
          <a:stretch/>
        </p:blipFill>
        <p:spPr>
          <a:xfrm>
            <a:off x="3200400" y="2342520"/>
            <a:ext cx="1066320" cy="263160"/>
          </a:xfrm>
          <a:prstGeom prst="rect">
            <a:avLst/>
          </a:prstGeom>
          <a:ln w="9360">
            <a:noFill/>
          </a:ln>
        </p:spPr>
      </p:pic>
      <p:pic>
        <p:nvPicPr>
          <p:cNvPr id="193" name="Picture 4" descr=""/>
          <p:cNvPicPr/>
          <p:nvPr/>
        </p:nvPicPr>
        <p:blipFill>
          <a:blip r:embed="rId2"/>
          <a:stretch/>
        </p:blipFill>
        <p:spPr>
          <a:xfrm>
            <a:off x="4343400" y="2666880"/>
            <a:ext cx="183600" cy="219240"/>
          </a:xfrm>
          <a:prstGeom prst="rect">
            <a:avLst/>
          </a:prstGeom>
          <a:ln w="9360">
            <a:noFill/>
          </a:ln>
        </p:spPr>
      </p:pic>
      <p:pic>
        <p:nvPicPr>
          <p:cNvPr id="194" name="Picture 5" descr=""/>
          <p:cNvPicPr/>
          <p:nvPr/>
        </p:nvPicPr>
        <p:blipFill>
          <a:blip r:embed="rId3"/>
          <a:stretch/>
        </p:blipFill>
        <p:spPr>
          <a:xfrm>
            <a:off x="76320" y="5334120"/>
            <a:ext cx="4647960" cy="1280520"/>
          </a:xfrm>
          <a:prstGeom prst="rect">
            <a:avLst/>
          </a:prstGeom>
          <a:ln w="9360">
            <a:noFill/>
          </a:ln>
        </p:spPr>
      </p:pic>
      <p:pic>
        <p:nvPicPr>
          <p:cNvPr id="195" name="Picture 6" descr=""/>
          <p:cNvPicPr/>
          <p:nvPr/>
        </p:nvPicPr>
        <p:blipFill>
          <a:blip r:embed="rId4"/>
          <a:stretch/>
        </p:blipFill>
        <p:spPr>
          <a:xfrm>
            <a:off x="4815720" y="1600200"/>
            <a:ext cx="4312800" cy="4495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extShape 1"/>
          <p:cNvSpPr txBox="1"/>
          <p:nvPr/>
        </p:nvSpPr>
        <p:spPr>
          <a:xfrm>
            <a:off x="152280" y="228600"/>
            <a:ext cx="861336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Coordinate Transformations: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Coordinates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97" name="TextShape 2"/>
          <p:cNvSpPr txBox="1"/>
          <p:nvPr/>
        </p:nvSpPr>
        <p:spPr>
          <a:xfrm>
            <a:off x="612720" y="1600200"/>
            <a:ext cx="815292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To solve a problem, we select the coordinate system that best fits its geometry</a:t>
            </a:r>
            <a:endParaRPr b="0" lang="en-US" sz="24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400" spc="-1" strike="noStrike">
                <a:solidFill>
                  <a:srgbClr val="000000"/>
                </a:solidFill>
                <a:latin typeface="Tw Cen MT"/>
              </a:rPr>
              <a:t>Sometimes we need to transform between coordinate systems</a:t>
            </a:r>
            <a:endParaRPr b="0" lang="en-US" sz="2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98" name="Picture 2" descr=""/>
          <p:cNvPicPr/>
          <p:nvPr/>
        </p:nvPicPr>
        <p:blipFill>
          <a:blip r:embed="rId1"/>
          <a:stretch/>
        </p:blipFill>
        <p:spPr>
          <a:xfrm>
            <a:off x="76320" y="3200400"/>
            <a:ext cx="4865040" cy="3580920"/>
          </a:xfrm>
          <a:prstGeom prst="rect">
            <a:avLst/>
          </a:prstGeom>
          <a:ln w="9360">
            <a:noFill/>
          </a:ln>
        </p:spPr>
      </p:pic>
      <p:pic>
        <p:nvPicPr>
          <p:cNvPr id="199" name="Picture 3" descr=""/>
          <p:cNvPicPr/>
          <p:nvPr/>
        </p:nvPicPr>
        <p:blipFill>
          <a:blip r:embed="rId2"/>
          <a:stretch/>
        </p:blipFill>
        <p:spPr>
          <a:xfrm>
            <a:off x="4495680" y="3479760"/>
            <a:ext cx="4376520" cy="1456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Shape 1"/>
          <p:cNvSpPr txBox="1"/>
          <p:nvPr/>
        </p:nvSpPr>
        <p:spPr>
          <a:xfrm>
            <a:off x="152280" y="228600"/>
            <a:ext cx="861336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Coordinate Transformations: </a:t>
            </a:r>
            <a:r>
              <a:rPr b="0" lang="en-US" sz="4400" spc="-1" strike="noStrike">
                <a:solidFill>
                  <a:srgbClr val="ff0000"/>
                </a:solidFill>
                <a:latin typeface="Tw Cen MT"/>
              </a:rPr>
              <a:t>Unit Vectors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01" name="Picture 2" descr=""/>
          <p:cNvPicPr/>
          <p:nvPr/>
        </p:nvPicPr>
        <p:blipFill>
          <a:blip r:embed="rId1"/>
          <a:stretch/>
        </p:blipFill>
        <p:spPr>
          <a:xfrm>
            <a:off x="381960" y="1676520"/>
            <a:ext cx="4150440" cy="3885840"/>
          </a:xfrm>
          <a:prstGeom prst="rect">
            <a:avLst/>
          </a:prstGeom>
          <a:ln w="9360">
            <a:noFill/>
          </a:ln>
        </p:spPr>
      </p:pic>
      <p:pic>
        <p:nvPicPr>
          <p:cNvPr id="202" name="Picture 3" descr=""/>
          <p:cNvPicPr/>
          <p:nvPr/>
        </p:nvPicPr>
        <p:blipFill>
          <a:blip r:embed="rId2"/>
          <a:stretch/>
        </p:blipFill>
        <p:spPr>
          <a:xfrm>
            <a:off x="5410080" y="1790640"/>
            <a:ext cx="2761920" cy="495000"/>
          </a:xfrm>
          <a:prstGeom prst="rect">
            <a:avLst/>
          </a:prstGeom>
          <a:ln w="9360">
            <a:noFill/>
          </a:ln>
        </p:spPr>
      </p:pic>
      <p:pic>
        <p:nvPicPr>
          <p:cNvPr id="203" name="Picture 4" descr=""/>
          <p:cNvPicPr/>
          <p:nvPr/>
        </p:nvPicPr>
        <p:blipFill>
          <a:blip r:embed="rId3"/>
          <a:stretch/>
        </p:blipFill>
        <p:spPr>
          <a:xfrm>
            <a:off x="5419800" y="2252520"/>
            <a:ext cx="2742840" cy="490320"/>
          </a:xfrm>
          <a:prstGeom prst="rect">
            <a:avLst/>
          </a:prstGeom>
          <a:ln w="9360">
            <a:noFill/>
          </a:ln>
        </p:spPr>
      </p:pic>
      <p:pic>
        <p:nvPicPr>
          <p:cNvPr id="204" name="Picture 5" descr=""/>
          <p:cNvPicPr/>
          <p:nvPr/>
        </p:nvPicPr>
        <p:blipFill>
          <a:blip r:embed="rId4"/>
          <a:stretch/>
        </p:blipFill>
        <p:spPr>
          <a:xfrm>
            <a:off x="5486400" y="3809880"/>
            <a:ext cx="2771280" cy="10569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Picture 2" descr=""/>
          <p:cNvPicPr/>
          <p:nvPr/>
        </p:nvPicPr>
        <p:blipFill>
          <a:blip r:embed="rId1"/>
          <a:stretch/>
        </p:blipFill>
        <p:spPr>
          <a:xfrm>
            <a:off x="204120" y="457200"/>
            <a:ext cx="8735040" cy="64004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2" descr=""/>
          <p:cNvPicPr/>
          <p:nvPr/>
        </p:nvPicPr>
        <p:blipFill>
          <a:blip r:embed="rId1"/>
          <a:stretch/>
        </p:blipFill>
        <p:spPr>
          <a:xfrm>
            <a:off x="0" y="2025000"/>
            <a:ext cx="9143640" cy="34326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Picture 2" descr=""/>
          <p:cNvPicPr/>
          <p:nvPr/>
        </p:nvPicPr>
        <p:blipFill>
          <a:blip r:embed="rId1"/>
          <a:stretch/>
        </p:blipFill>
        <p:spPr>
          <a:xfrm>
            <a:off x="0" y="609480"/>
            <a:ext cx="4952520" cy="8302320"/>
          </a:xfrm>
          <a:prstGeom prst="rect">
            <a:avLst/>
          </a:prstGeom>
          <a:ln w="9360">
            <a:noFill/>
          </a:ln>
        </p:spPr>
      </p:pic>
      <p:pic>
        <p:nvPicPr>
          <p:cNvPr id="208" name="Picture 2" descr=""/>
          <p:cNvPicPr/>
          <p:nvPr/>
        </p:nvPicPr>
        <p:blipFill>
          <a:blip r:embed="rId2"/>
          <a:stretch/>
        </p:blipFill>
        <p:spPr>
          <a:xfrm>
            <a:off x="5929560" y="2590920"/>
            <a:ext cx="1671120" cy="1040760"/>
          </a:xfrm>
          <a:prstGeom prst="rect">
            <a:avLst/>
          </a:prstGeom>
          <a:ln>
            <a:noFill/>
          </a:ln>
        </p:spPr>
      </p:pic>
      <p:sp>
        <p:nvSpPr>
          <p:cNvPr id="209" name="CustomShape 1"/>
          <p:cNvSpPr/>
          <p:nvPr/>
        </p:nvSpPr>
        <p:spPr>
          <a:xfrm>
            <a:off x="5086440" y="1981080"/>
            <a:ext cx="24091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Using the relations: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10" name="CustomShape 2"/>
          <p:cNvSpPr/>
          <p:nvPr/>
        </p:nvSpPr>
        <p:spPr>
          <a:xfrm>
            <a:off x="5312880" y="4038480"/>
            <a:ext cx="1168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Tw Cen MT"/>
              </a:rPr>
              <a:t>leads to: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11" name="Picture 5" descr=""/>
          <p:cNvPicPr/>
          <p:nvPr/>
        </p:nvPicPr>
        <p:blipFill>
          <a:blip r:embed="rId3">
            <a:alphaModFix amt="0"/>
          </a:blip>
          <a:stretch/>
        </p:blipFill>
        <p:spPr>
          <a:xfrm>
            <a:off x="4797000" y="4495680"/>
            <a:ext cx="4210920" cy="2057040"/>
          </a:xfrm>
          <a:prstGeom prst="rect">
            <a:avLst/>
          </a:prstGeom>
          <a:ln w="25560">
            <a:solidFill>
              <a:srgbClr val="ff0000"/>
            </a:solidFill>
            <a:round/>
          </a:ln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Distance Between 2 Points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13" name="Picture 2" descr=""/>
          <p:cNvPicPr/>
          <p:nvPr/>
        </p:nvPicPr>
        <p:blipFill>
          <a:blip r:embed="rId1"/>
          <a:stretch/>
        </p:blipFill>
        <p:spPr>
          <a:xfrm>
            <a:off x="1471680" y="1587600"/>
            <a:ext cx="6590880" cy="942480"/>
          </a:xfrm>
          <a:prstGeom prst="rect">
            <a:avLst/>
          </a:prstGeom>
          <a:ln w="9360">
            <a:noFill/>
          </a:ln>
        </p:spPr>
      </p:pic>
      <p:pic>
        <p:nvPicPr>
          <p:cNvPr id="214" name="Picture 3" descr=""/>
          <p:cNvPicPr/>
          <p:nvPr/>
        </p:nvPicPr>
        <p:blipFill>
          <a:blip r:embed="rId2"/>
          <a:stretch/>
        </p:blipFill>
        <p:spPr>
          <a:xfrm>
            <a:off x="1476360" y="2666880"/>
            <a:ext cx="6524280" cy="2142720"/>
          </a:xfrm>
          <a:prstGeom prst="rect">
            <a:avLst/>
          </a:prstGeom>
          <a:ln w="9360">
            <a:noFill/>
          </a:ln>
        </p:spPr>
      </p:pic>
      <p:pic>
        <p:nvPicPr>
          <p:cNvPr id="215" name="Picture 4" descr=""/>
          <p:cNvPicPr/>
          <p:nvPr/>
        </p:nvPicPr>
        <p:blipFill>
          <a:blip r:embed="rId3"/>
          <a:stretch/>
        </p:blipFill>
        <p:spPr>
          <a:xfrm>
            <a:off x="1600200" y="4952880"/>
            <a:ext cx="5857560" cy="15807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xtShape 1"/>
          <p:cNvSpPr txBox="1"/>
          <p:nvPr/>
        </p:nvSpPr>
        <p:spPr>
          <a:xfrm>
            <a:off x="0" y="228600"/>
            <a:ext cx="441936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1f497d"/>
                </a:solidFill>
                <a:latin typeface="Tw Cen MT"/>
              </a:rPr>
              <a:t>Gradient of A Scalar Field</a:t>
            </a:r>
            <a:endParaRPr b="0" lang="en-US" sz="32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17" name="Picture 2" descr=""/>
          <p:cNvPicPr/>
          <p:nvPr/>
        </p:nvPicPr>
        <p:blipFill>
          <a:blip r:embed="rId1"/>
          <a:stretch/>
        </p:blipFill>
        <p:spPr>
          <a:xfrm>
            <a:off x="45720" y="1600200"/>
            <a:ext cx="3871440" cy="2742840"/>
          </a:xfrm>
          <a:prstGeom prst="rect">
            <a:avLst/>
          </a:prstGeom>
          <a:ln w="9360">
            <a:noFill/>
          </a:ln>
        </p:spPr>
      </p:pic>
      <p:pic>
        <p:nvPicPr>
          <p:cNvPr id="218" name="Picture 3" descr=""/>
          <p:cNvPicPr/>
          <p:nvPr/>
        </p:nvPicPr>
        <p:blipFill>
          <a:blip r:embed="rId2"/>
          <a:stretch/>
        </p:blipFill>
        <p:spPr>
          <a:xfrm>
            <a:off x="3925440" y="76320"/>
            <a:ext cx="5218200" cy="3200040"/>
          </a:xfrm>
          <a:prstGeom prst="rect">
            <a:avLst/>
          </a:prstGeom>
          <a:ln w="9360">
            <a:noFill/>
          </a:ln>
        </p:spPr>
      </p:pic>
      <p:pic>
        <p:nvPicPr>
          <p:cNvPr id="219" name="Picture 4" descr=""/>
          <p:cNvPicPr/>
          <p:nvPr/>
        </p:nvPicPr>
        <p:blipFill>
          <a:blip r:embed="rId3"/>
          <a:stretch/>
        </p:blipFill>
        <p:spPr>
          <a:xfrm>
            <a:off x="3962520" y="3411360"/>
            <a:ext cx="5114520" cy="3148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extShape 1"/>
          <p:cNvSpPr txBox="1"/>
          <p:nvPr/>
        </p:nvSpPr>
        <p:spPr>
          <a:xfrm>
            <a:off x="3049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Gradient ( cont.)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21" name="Picture 2" descr=""/>
          <p:cNvPicPr/>
          <p:nvPr/>
        </p:nvPicPr>
        <p:blipFill>
          <a:blip r:embed="rId1"/>
          <a:stretch/>
        </p:blipFill>
        <p:spPr>
          <a:xfrm>
            <a:off x="4320" y="1523880"/>
            <a:ext cx="4567320" cy="3249360"/>
          </a:xfrm>
          <a:prstGeom prst="rect">
            <a:avLst/>
          </a:prstGeom>
          <a:ln w="9360">
            <a:noFill/>
          </a:ln>
        </p:spPr>
      </p:pic>
      <p:pic>
        <p:nvPicPr>
          <p:cNvPr id="222" name="Picture 3" descr=""/>
          <p:cNvPicPr/>
          <p:nvPr/>
        </p:nvPicPr>
        <p:blipFill>
          <a:blip r:embed="rId2"/>
          <a:stretch/>
        </p:blipFill>
        <p:spPr>
          <a:xfrm>
            <a:off x="4542480" y="152280"/>
            <a:ext cx="4601160" cy="5181120"/>
          </a:xfrm>
          <a:prstGeom prst="rect">
            <a:avLst/>
          </a:prstGeom>
          <a:ln w="9360">
            <a:noFill/>
          </a:ln>
        </p:spPr>
      </p:pic>
      <p:pic>
        <p:nvPicPr>
          <p:cNvPr id="223" name="Picture 4" descr=""/>
          <p:cNvPicPr/>
          <p:nvPr/>
        </p:nvPicPr>
        <p:blipFill>
          <a:blip r:embed="rId3"/>
          <a:stretch/>
        </p:blipFill>
        <p:spPr>
          <a:xfrm>
            <a:off x="4724280" y="5356440"/>
            <a:ext cx="3885840" cy="10440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Content Placeholder 2" descr=""/>
          <p:cNvPicPr/>
          <p:nvPr/>
        </p:nvPicPr>
        <p:blipFill>
          <a:blip r:embed="rId1"/>
          <a:srcRect l="-5684" t="0" r="-5684" b="0"/>
          <a:stretch/>
        </p:blipFill>
        <p:spPr>
          <a:xfrm>
            <a:off x="-533520" y="914400"/>
            <a:ext cx="10134360" cy="5587920"/>
          </a:xfrm>
          <a:prstGeom prst="rect">
            <a:avLst/>
          </a:prstGeom>
          <a:ln>
            <a:noFill/>
          </a:ln>
        </p:spPr>
      </p:pic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Laws of Vector Algebra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03" name="Picture 2" descr=""/>
          <p:cNvPicPr/>
          <p:nvPr/>
        </p:nvPicPr>
        <p:blipFill>
          <a:blip r:embed="rId1"/>
          <a:stretch/>
        </p:blipFill>
        <p:spPr>
          <a:xfrm>
            <a:off x="76320" y="1523880"/>
            <a:ext cx="3352320" cy="1482840"/>
          </a:xfrm>
          <a:prstGeom prst="rect">
            <a:avLst/>
          </a:prstGeom>
          <a:ln w="9360">
            <a:noFill/>
          </a:ln>
        </p:spPr>
      </p:pic>
      <p:pic>
        <p:nvPicPr>
          <p:cNvPr id="104" name="Picture 3" descr=""/>
          <p:cNvPicPr/>
          <p:nvPr/>
        </p:nvPicPr>
        <p:blipFill>
          <a:blip r:embed="rId2"/>
          <a:stretch/>
        </p:blipFill>
        <p:spPr>
          <a:xfrm>
            <a:off x="2133720" y="3041640"/>
            <a:ext cx="1828440" cy="309600"/>
          </a:xfrm>
          <a:prstGeom prst="rect">
            <a:avLst/>
          </a:prstGeom>
          <a:ln w="9360">
            <a:noFill/>
          </a:ln>
        </p:spPr>
      </p:pic>
      <p:pic>
        <p:nvPicPr>
          <p:cNvPr id="105" name="Picture 4" descr=""/>
          <p:cNvPicPr/>
          <p:nvPr/>
        </p:nvPicPr>
        <p:blipFill>
          <a:blip r:embed="rId3"/>
          <a:stretch/>
        </p:blipFill>
        <p:spPr>
          <a:xfrm>
            <a:off x="380880" y="3918240"/>
            <a:ext cx="2628720" cy="367560"/>
          </a:xfrm>
          <a:prstGeom prst="rect">
            <a:avLst/>
          </a:prstGeom>
          <a:ln w="9360">
            <a:noFill/>
          </a:ln>
        </p:spPr>
      </p:pic>
      <p:pic>
        <p:nvPicPr>
          <p:cNvPr id="106" name="Picture 5" descr=""/>
          <p:cNvPicPr/>
          <p:nvPr/>
        </p:nvPicPr>
        <p:blipFill>
          <a:blip r:embed="rId4"/>
          <a:stretch/>
        </p:blipFill>
        <p:spPr>
          <a:xfrm>
            <a:off x="380880" y="4572000"/>
            <a:ext cx="3209400" cy="575640"/>
          </a:xfrm>
          <a:prstGeom prst="rect">
            <a:avLst/>
          </a:prstGeom>
          <a:ln w="9360">
            <a:noFill/>
          </a:ln>
        </p:spPr>
      </p:pic>
      <p:pic>
        <p:nvPicPr>
          <p:cNvPr id="107" name="Picture 6" descr=""/>
          <p:cNvPicPr/>
          <p:nvPr/>
        </p:nvPicPr>
        <p:blipFill>
          <a:blip r:embed="rId5"/>
          <a:stretch/>
        </p:blipFill>
        <p:spPr>
          <a:xfrm>
            <a:off x="457200" y="5486400"/>
            <a:ext cx="3165120" cy="914040"/>
          </a:xfrm>
          <a:prstGeom prst="rect">
            <a:avLst/>
          </a:prstGeom>
          <a:ln w="9360">
            <a:noFill/>
          </a:ln>
        </p:spPr>
      </p:pic>
      <p:pic>
        <p:nvPicPr>
          <p:cNvPr id="108" name="Picture 7" descr=""/>
          <p:cNvPicPr/>
          <p:nvPr/>
        </p:nvPicPr>
        <p:blipFill>
          <a:blip r:embed="rId6"/>
          <a:stretch/>
        </p:blipFill>
        <p:spPr>
          <a:xfrm>
            <a:off x="6409440" y="380880"/>
            <a:ext cx="2734200" cy="64767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Shape 1"/>
          <p:cNvSpPr txBox="1"/>
          <p:nvPr/>
        </p:nvSpPr>
        <p:spPr>
          <a:xfrm>
            <a:off x="612720" y="-7632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Divergence of a Vector Field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26" name="Picture 2" descr=""/>
          <p:cNvPicPr/>
          <p:nvPr/>
        </p:nvPicPr>
        <p:blipFill>
          <a:blip r:embed="rId1"/>
          <a:stretch/>
        </p:blipFill>
        <p:spPr>
          <a:xfrm>
            <a:off x="76320" y="789480"/>
            <a:ext cx="3652560" cy="3249000"/>
          </a:xfrm>
          <a:prstGeom prst="rect">
            <a:avLst/>
          </a:prstGeom>
          <a:ln w="9360">
            <a:noFill/>
          </a:ln>
        </p:spPr>
      </p:pic>
      <p:pic>
        <p:nvPicPr>
          <p:cNvPr id="227" name="Picture 3" descr=""/>
          <p:cNvPicPr/>
          <p:nvPr/>
        </p:nvPicPr>
        <p:blipFill>
          <a:blip r:embed="rId2"/>
          <a:stretch/>
        </p:blipFill>
        <p:spPr>
          <a:xfrm>
            <a:off x="67320" y="4191120"/>
            <a:ext cx="4504320" cy="2554560"/>
          </a:xfrm>
          <a:prstGeom prst="rect">
            <a:avLst/>
          </a:prstGeom>
          <a:ln w="9360">
            <a:noFill/>
          </a:ln>
        </p:spPr>
      </p:pic>
      <p:pic>
        <p:nvPicPr>
          <p:cNvPr id="228" name="Picture 4" descr=""/>
          <p:cNvPicPr/>
          <p:nvPr/>
        </p:nvPicPr>
        <p:blipFill>
          <a:blip r:embed="rId3"/>
          <a:stretch/>
        </p:blipFill>
        <p:spPr>
          <a:xfrm>
            <a:off x="4648320" y="1600200"/>
            <a:ext cx="4495320" cy="44665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Divergence Theorem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0" name="CustomShape 2"/>
          <p:cNvSpPr/>
          <p:nvPr/>
        </p:nvSpPr>
        <p:spPr>
          <a:xfrm>
            <a:off x="762120" y="4952880"/>
            <a:ext cx="723852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Useful tool for converting integration over a volume to one over the surface enclosing that volume, and vice versa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31" name="Picture 2" descr=""/>
          <p:cNvPicPr/>
          <p:nvPr/>
        </p:nvPicPr>
        <p:blipFill>
          <a:blip r:embed="rId1"/>
          <a:stretch/>
        </p:blipFill>
        <p:spPr>
          <a:xfrm>
            <a:off x="1186560" y="2250000"/>
            <a:ext cx="6770160" cy="178848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3" descr=""/>
          <p:cNvPicPr/>
          <p:nvPr/>
        </p:nvPicPr>
        <p:blipFill>
          <a:blip r:embed="rId1"/>
          <a:stretch/>
        </p:blipFill>
        <p:spPr>
          <a:xfrm>
            <a:off x="0" y="380880"/>
            <a:ext cx="4723920" cy="4911480"/>
          </a:xfrm>
          <a:prstGeom prst="rect">
            <a:avLst/>
          </a:prstGeom>
          <a:ln w="9360">
            <a:noFill/>
          </a:ln>
        </p:spPr>
      </p:pic>
      <p:pic>
        <p:nvPicPr>
          <p:cNvPr id="233" name="Picture 5" descr=""/>
          <p:cNvPicPr/>
          <p:nvPr/>
        </p:nvPicPr>
        <p:blipFill>
          <a:blip r:embed="rId2"/>
          <a:stretch/>
        </p:blipFill>
        <p:spPr>
          <a:xfrm>
            <a:off x="4495680" y="1905120"/>
            <a:ext cx="4647960" cy="4840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Content Placeholder 2" descr=""/>
          <p:cNvPicPr/>
          <p:nvPr/>
        </p:nvPicPr>
        <p:blipFill>
          <a:blip r:embed="rId1"/>
          <a:srcRect l="-5713" t="0" r="-5713" b="0"/>
          <a:stretch/>
        </p:blipFill>
        <p:spPr>
          <a:xfrm>
            <a:off x="-380880" y="609480"/>
            <a:ext cx="9981720" cy="5503680"/>
          </a:xfrm>
          <a:prstGeom prst="rect">
            <a:avLst/>
          </a:prstGeom>
          <a:ln>
            <a:noFill/>
          </a:ln>
        </p:spPr>
      </p:pic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152280" y="228600"/>
            <a:ext cx="51811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Curl of a Vector Field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36" name="Picture 2" descr=""/>
          <p:cNvPicPr/>
          <p:nvPr/>
        </p:nvPicPr>
        <p:blipFill>
          <a:blip r:embed="rId1"/>
          <a:stretch/>
        </p:blipFill>
        <p:spPr>
          <a:xfrm>
            <a:off x="838080" y="1957320"/>
            <a:ext cx="2895120" cy="993600"/>
          </a:xfrm>
          <a:prstGeom prst="rect">
            <a:avLst/>
          </a:prstGeom>
          <a:ln w="9360">
            <a:noFill/>
          </a:ln>
        </p:spPr>
      </p:pic>
      <p:pic>
        <p:nvPicPr>
          <p:cNvPr id="237" name="Picture 3" descr=""/>
          <p:cNvPicPr/>
          <p:nvPr/>
        </p:nvPicPr>
        <p:blipFill>
          <a:blip r:embed="rId2"/>
          <a:stretch/>
        </p:blipFill>
        <p:spPr>
          <a:xfrm>
            <a:off x="76320" y="3981240"/>
            <a:ext cx="4876560" cy="2346480"/>
          </a:xfrm>
          <a:prstGeom prst="rect">
            <a:avLst/>
          </a:prstGeom>
          <a:ln w="9360">
            <a:noFill/>
          </a:ln>
        </p:spPr>
      </p:pic>
      <p:pic>
        <p:nvPicPr>
          <p:cNvPr id="238" name="Picture 4" descr=""/>
          <p:cNvPicPr/>
          <p:nvPr/>
        </p:nvPicPr>
        <p:blipFill>
          <a:blip r:embed="rId3"/>
          <a:stretch/>
        </p:blipFill>
        <p:spPr>
          <a:xfrm>
            <a:off x="5348160" y="0"/>
            <a:ext cx="3642840" cy="68576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Picture 3" descr=""/>
          <p:cNvPicPr/>
          <p:nvPr/>
        </p:nvPicPr>
        <p:blipFill>
          <a:blip r:embed="rId1"/>
          <a:stretch/>
        </p:blipFill>
        <p:spPr>
          <a:xfrm>
            <a:off x="3735000" y="3792600"/>
            <a:ext cx="5408640" cy="3065040"/>
          </a:xfrm>
          <a:prstGeom prst="rect">
            <a:avLst/>
          </a:prstGeom>
          <a:ln w="9360">
            <a:noFill/>
          </a:ln>
        </p:spPr>
      </p:pic>
      <p:sp>
        <p:nvSpPr>
          <p:cNvPr id="240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Stokes’s Theorem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41" name="Picture 2" descr=""/>
          <p:cNvPicPr/>
          <p:nvPr/>
        </p:nvPicPr>
        <p:blipFill>
          <a:blip r:embed="rId2"/>
          <a:stretch/>
        </p:blipFill>
        <p:spPr>
          <a:xfrm>
            <a:off x="47520" y="1600200"/>
            <a:ext cx="4981320" cy="27428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Content Placeholder 2" descr=""/>
          <p:cNvPicPr/>
          <p:nvPr/>
        </p:nvPicPr>
        <p:blipFill>
          <a:blip r:embed="rId1"/>
          <a:srcRect l="-4009" t="0" r="-4009" b="0"/>
          <a:stretch/>
        </p:blipFill>
        <p:spPr>
          <a:xfrm>
            <a:off x="-228600" y="762120"/>
            <a:ext cx="9673200" cy="5333760"/>
          </a:xfrm>
          <a:prstGeom prst="rect">
            <a:avLst/>
          </a:prstGeom>
          <a:ln>
            <a:noFill/>
          </a:ln>
        </p:spPr>
      </p:pic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Laplacian Operator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44" name="CustomShape 2"/>
          <p:cNvSpPr/>
          <p:nvPr/>
        </p:nvSpPr>
        <p:spPr>
          <a:xfrm>
            <a:off x="-13320" y="1676520"/>
            <a:ext cx="415728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Laplacian of a Scalar Field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45" name="CustomShape 3"/>
          <p:cNvSpPr/>
          <p:nvPr/>
        </p:nvSpPr>
        <p:spPr>
          <a:xfrm>
            <a:off x="304920" y="3581280"/>
            <a:ext cx="3518280" cy="1095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Laplacian of a Vector Field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400" spc="-1" strike="noStrike">
              <a:latin typeface="Arial"/>
            </a:endParaRPr>
          </a:p>
        </p:txBody>
      </p:sp>
      <p:sp>
        <p:nvSpPr>
          <p:cNvPr id="246" name="CustomShape 4"/>
          <p:cNvSpPr/>
          <p:nvPr/>
        </p:nvSpPr>
        <p:spPr>
          <a:xfrm>
            <a:off x="64440" y="5638680"/>
            <a:ext cx="24732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Useful Relation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47" name="Picture 2" descr=""/>
          <p:cNvPicPr/>
          <p:nvPr/>
        </p:nvPicPr>
        <p:blipFill>
          <a:blip r:embed="rId1"/>
          <a:stretch/>
        </p:blipFill>
        <p:spPr>
          <a:xfrm>
            <a:off x="656280" y="2171880"/>
            <a:ext cx="6676560" cy="1066320"/>
          </a:xfrm>
          <a:prstGeom prst="rect">
            <a:avLst/>
          </a:prstGeom>
          <a:ln w="9360">
            <a:noFill/>
          </a:ln>
        </p:spPr>
      </p:pic>
      <p:pic>
        <p:nvPicPr>
          <p:cNvPr id="248" name="Picture 3" descr=""/>
          <p:cNvPicPr/>
          <p:nvPr/>
        </p:nvPicPr>
        <p:blipFill>
          <a:blip r:embed="rId2"/>
          <a:stretch/>
        </p:blipFill>
        <p:spPr>
          <a:xfrm>
            <a:off x="609480" y="4118400"/>
            <a:ext cx="4266720" cy="1348560"/>
          </a:xfrm>
          <a:prstGeom prst="rect">
            <a:avLst/>
          </a:prstGeom>
          <a:ln w="9360">
            <a:noFill/>
          </a:ln>
        </p:spPr>
      </p:pic>
      <p:pic>
        <p:nvPicPr>
          <p:cNvPr id="249" name="Picture 4" descr=""/>
          <p:cNvPicPr/>
          <p:nvPr/>
        </p:nvPicPr>
        <p:blipFill>
          <a:blip r:embed="rId3"/>
          <a:stretch/>
        </p:blipFill>
        <p:spPr>
          <a:xfrm>
            <a:off x="457200" y="6172200"/>
            <a:ext cx="4571640" cy="5144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Shape 1"/>
          <p:cNvSpPr txBox="1"/>
          <p:nvPr/>
        </p:nvSpPr>
        <p:spPr>
          <a:xfrm>
            <a:off x="0" y="228600"/>
            <a:ext cx="9143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000" spc="-1" strike="noStrike">
                <a:solidFill>
                  <a:srgbClr val="1f497d"/>
                </a:solidFill>
                <a:latin typeface="Tw Cen MT"/>
              </a:rPr>
              <a:t>Tech Brief 6: </a:t>
            </a:r>
            <a:r>
              <a:rPr b="0" lang="en-US" sz="4000" spc="-1" strike="noStrike">
                <a:solidFill>
                  <a:srgbClr val="ff0000"/>
                </a:solidFill>
                <a:latin typeface="Tw Cen MT"/>
              </a:rPr>
              <a:t>X-Ray Computed Tomography</a:t>
            </a:r>
            <a:endParaRPr b="0" lang="en-US" sz="40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1" name="CustomShape 2"/>
          <p:cNvSpPr/>
          <p:nvPr/>
        </p:nvSpPr>
        <p:spPr>
          <a:xfrm>
            <a:off x="228600" y="1905120"/>
            <a:ext cx="6057720" cy="82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ff0000"/>
                </a:solidFill>
                <a:latin typeface="Tw Cen MT"/>
              </a:rPr>
              <a:t>How does a CT scanner generate a 3-D image?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52" name="Content Placeholder 3" descr=""/>
          <p:cNvPicPr/>
          <p:nvPr/>
        </p:nvPicPr>
        <p:blipFill>
          <a:blip r:embed="rId1"/>
          <a:srcRect l="0" t="-4816" r="0" b="-4816"/>
          <a:stretch/>
        </p:blipFill>
        <p:spPr>
          <a:xfrm>
            <a:off x="457200" y="2362320"/>
            <a:ext cx="8152920" cy="4495320"/>
          </a:xfrm>
          <a:prstGeom prst="rect">
            <a:avLst/>
          </a:prstGeom>
          <a:ln>
            <a:noFill/>
          </a:ln>
        </p:spPr>
      </p:pic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TextShape 1"/>
          <p:cNvSpPr txBox="1"/>
          <p:nvPr/>
        </p:nvSpPr>
        <p:spPr>
          <a:xfrm>
            <a:off x="0" y="-228600"/>
            <a:ext cx="9143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4000" spc="-1" strike="noStrike">
                <a:solidFill>
                  <a:srgbClr val="1f497d"/>
                </a:solidFill>
                <a:latin typeface="Tw Cen MT"/>
              </a:rPr>
              <a:t>Tech Brief 6: </a:t>
            </a:r>
            <a:r>
              <a:rPr b="0" lang="en-US" sz="4000" spc="-1" strike="noStrike">
                <a:solidFill>
                  <a:srgbClr val="ff0000"/>
                </a:solidFill>
                <a:latin typeface="Tw Cen MT"/>
              </a:rPr>
              <a:t>X-Ray Computed Tomography</a:t>
            </a:r>
            <a:endParaRPr b="0" lang="en-US" sz="40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4" name="TextShape 2"/>
          <p:cNvSpPr txBox="1"/>
          <p:nvPr/>
        </p:nvSpPr>
        <p:spPr>
          <a:xfrm>
            <a:off x="0" y="1600200"/>
            <a:ext cx="3504960" cy="4495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For each anatomical slice, the CT scanner generates on the order of 7 x 10</a:t>
            </a:r>
            <a:r>
              <a:rPr b="0" lang="en-US" sz="2000" spc="-1" strike="noStrike" baseline="30000">
                <a:solidFill>
                  <a:srgbClr val="000000"/>
                </a:solidFill>
                <a:latin typeface="Tw Cen MT"/>
              </a:rPr>
              <a:t>5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 measurements (1,000 angular orientations x 700 detector channels)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Use of vector calculus allows the extraction of the 2-D image of a slice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  <a:p>
            <a:pPr marL="320040" indent="-31968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000"/>
              <a:buFont typeface="Wingdings" charset="2"/>
              <a:buChar char=""/>
            </a:pP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Combining multiple slices generates a 3-D scan </a:t>
            </a:r>
            <a:endParaRPr b="0" lang="en-US" sz="20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55" name="Picture 3" descr=""/>
          <p:cNvPicPr/>
          <p:nvPr/>
        </p:nvPicPr>
        <p:blipFill>
          <a:blip r:embed="rId1"/>
          <a:stretch/>
        </p:blipFill>
        <p:spPr>
          <a:xfrm>
            <a:off x="3535560" y="1981080"/>
            <a:ext cx="5573880" cy="4602240"/>
          </a:xfrm>
          <a:prstGeom prst="rect">
            <a:avLst/>
          </a:prstGeom>
          <a:ln>
            <a:noFill/>
          </a:ln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Properties of Vector Operations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10" name="CustomShape 2"/>
          <p:cNvSpPr/>
          <p:nvPr/>
        </p:nvSpPr>
        <p:spPr>
          <a:xfrm>
            <a:off x="55440" y="1523880"/>
            <a:ext cx="28252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1f497d"/>
                </a:solidFill>
                <a:latin typeface="Tw Cen MT"/>
              </a:rPr>
              <a:t>Equality of Two Vectors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11" name="CustomShape 3"/>
          <p:cNvSpPr/>
          <p:nvPr/>
        </p:nvSpPr>
        <p:spPr>
          <a:xfrm>
            <a:off x="6211080" y="1905120"/>
            <a:ext cx="27810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Commutative property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12" name="Picture 4" descr=""/>
          <p:cNvPicPr/>
          <p:nvPr/>
        </p:nvPicPr>
        <p:blipFill>
          <a:blip r:embed="rId1"/>
          <a:stretch/>
        </p:blipFill>
        <p:spPr>
          <a:xfrm>
            <a:off x="152280" y="1906200"/>
            <a:ext cx="4571640" cy="2741760"/>
          </a:xfrm>
          <a:prstGeom prst="rect">
            <a:avLst/>
          </a:prstGeom>
          <a:ln w="9360">
            <a:noFill/>
          </a:ln>
        </p:spPr>
      </p:pic>
      <p:pic>
        <p:nvPicPr>
          <p:cNvPr id="113" name="Picture 5" descr=""/>
          <p:cNvPicPr/>
          <p:nvPr/>
        </p:nvPicPr>
        <p:blipFill>
          <a:blip r:embed="rId2"/>
          <a:stretch/>
        </p:blipFill>
        <p:spPr>
          <a:xfrm>
            <a:off x="6629400" y="2362320"/>
            <a:ext cx="1980720" cy="247320"/>
          </a:xfrm>
          <a:prstGeom prst="rect">
            <a:avLst/>
          </a:prstGeom>
          <a:ln w="9360">
            <a:noFill/>
          </a:ln>
        </p:spPr>
      </p:pic>
      <p:pic>
        <p:nvPicPr>
          <p:cNvPr id="114" name="Picture 6" descr=""/>
          <p:cNvPicPr/>
          <p:nvPr/>
        </p:nvPicPr>
        <p:blipFill>
          <a:blip r:embed="rId3"/>
          <a:stretch/>
        </p:blipFill>
        <p:spPr>
          <a:xfrm>
            <a:off x="4705200" y="3886200"/>
            <a:ext cx="4438440" cy="21236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Picture 2" descr=""/>
          <p:cNvPicPr/>
          <p:nvPr/>
        </p:nvPicPr>
        <p:blipFill>
          <a:blip r:embed="rId1"/>
          <a:stretch/>
        </p:blipFill>
        <p:spPr>
          <a:xfrm>
            <a:off x="43920" y="571680"/>
            <a:ext cx="9056160" cy="57146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endParaRPr b="0" lang="en-US" sz="18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16" name="Content Placeholder 3" descr=""/>
          <p:cNvPicPr/>
          <p:nvPr/>
        </p:nvPicPr>
        <p:blipFill>
          <a:blip r:embed="rId1"/>
          <a:srcRect l="-9367" t="0" r="-9367" b="0"/>
          <a:stretch/>
        </p:blipFill>
        <p:spPr>
          <a:xfrm>
            <a:off x="-533520" y="304920"/>
            <a:ext cx="10225800" cy="5638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3" descr=""/>
          <p:cNvPicPr/>
          <p:nvPr/>
        </p:nvPicPr>
        <p:blipFill>
          <a:blip r:embed="rId1"/>
          <a:stretch/>
        </p:blipFill>
        <p:spPr>
          <a:xfrm>
            <a:off x="152280" y="5410080"/>
            <a:ext cx="4684320" cy="1218960"/>
          </a:xfrm>
          <a:prstGeom prst="rect">
            <a:avLst/>
          </a:prstGeom>
          <a:ln w="9360">
            <a:noFill/>
          </a:ln>
        </p:spPr>
      </p:pic>
      <p:sp>
        <p:nvSpPr>
          <p:cNvPr id="118" name="TextShape 1"/>
          <p:cNvSpPr txBox="1"/>
          <p:nvPr/>
        </p:nvSpPr>
        <p:spPr>
          <a:xfrm>
            <a:off x="612720" y="228600"/>
            <a:ext cx="815292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400" spc="-1" strike="noStrike">
                <a:solidFill>
                  <a:srgbClr val="1f497d"/>
                </a:solidFill>
                <a:latin typeface="Tw Cen MT"/>
              </a:rPr>
              <a:t>Position &amp; Distance Vectors</a:t>
            </a:r>
            <a:endParaRPr b="0" lang="en-US" sz="4400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19" name="Content Placeholder 3" descr=""/>
          <p:cNvPicPr/>
          <p:nvPr/>
        </p:nvPicPr>
        <p:blipFill>
          <a:blip r:embed="rId2"/>
          <a:srcRect l="0" t="-31131" r="0" b="-31131"/>
          <a:stretch/>
        </p:blipFill>
        <p:spPr>
          <a:xfrm>
            <a:off x="457200" y="1752480"/>
            <a:ext cx="3126960" cy="1724040"/>
          </a:xfrm>
          <a:prstGeom prst="rect">
            <a:avLst/>
          </a:prstGeom>
          <a:ln>
            <a:noFill/>
          </a:ln>
        </p:spPr>
      </p:pic>
      <p:sp>
        <p:nvSpPr>
          <p:cNvPr id="120" name="CustomShape 2"/>
          <p:cNvSpPr/>
          <p:nvPr/>
        </p:nvSpPr>
        <p:spPr>
          <a:xfrm>
            <a:off x="-112320" y="1676520"/>
            <a:ext cx="495612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Position Vector: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From origin to point P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21" name="CustomShape 3"/>
          <p:cNvSpPr/>
          <p:nvPr/>
        </p:nvSpPr>
        <p:spPr>
          <a:xfrm>
            <a:off x="-133200" y="3505320"/>
            <a:ext cx="486612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ff0000"/>
                </a:solidFill>
                <a:latin typeface="Tw Cen MT"/>
              </a:rPr>
              <a:t>Distance Vector: </a:t>
            </a:r>
            <a:r>
              <a:rPr b="0" lang="en-US" sz="2000" spc="-1" strike="noStrike">
                <a:solidFill>
                  <a:srgbClr val="000000"/>
                </a:solidFill>
                <a:latin typeface="Tw Cen MT"/>
              </a:rPr>
              <a:t>Between two points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22" name="Picture 11" descr=""/>
          <p:cNvPicPr/>
          <p:nvPr/>
        </p:nvPicPr>
        <p:blipFill>
          <a:blip r:embed="rId3"/>
          <a:stretch/>
        </p:blipFill>
        <p:spPr>
          <a:xfrm>
            <a:off x="0" y="5181480"/>
            <a:ext cx="456840" cy="456840"/>
          </a:xfrm>
          <a:prstGeom prst="rect">
            <a:avLst/>
          </a:prstGeom>
          <a:ln>
            <a:noFill/>
          </a:ln>
        </p:spPr>
      </p:pic>
      <p:pic>
        <p:nvPicPr>
          <p:cNvPr id="123" name="Picture 2" descr=""/>
          <p:cNvPicPr/>
          <p:nvPr/>
        </p:nvPicPr>
        <p:blipFill>
          <a:blip r:embed="rId4"/>
          <a:stretch/>
        </p:blipFill>
        <p:spPr>
          <a:xfrm>
            <a:off x="304920" y="4016880"/>
            <a:ext cx="4071960" cy="1164240"/>
          </a:xfrm>
          <a:prstGeom prst="rect">
            <a:avLst/>
          </a:prstGeom>
          <a:ln w="9360">
            <a:noFill/>
          </a:ln>
        </p:spPr>
      </p:pic>
      <p:pic>
        <p:nvPicPr>
          <p:cNvPr id="124" name="Picture 4" descr=""/>
          <p:cNvPicPr/>
          <p:nvPr/>
        </p:nvPicPr>
        <p:blipFill>
          <a:blip r:embed="rId5"/>
          <a:stretch/>
        </p:blipFill>
        <p:spPr>
          <a:xfrm>
            <a:off x="4876920" y="2209680"/>
            <a:ext cx="4226760" cy="40381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9" descr=""/>
          <p:cNvPicPr/>
          <p:nvPr/>
        </p:nvPicPr>
        <p:blipFill>
          <a:blip r:embed="rId1"/>
          <a:stretch/>
        </p:blipFill>
        <p:spPr>
          <a:xfrm>
            <a:off x="4800600" y="5029200"/>
            <a:ext cx="4266720" cy="1486800"/>
          </a:xfrm>
          <a:prstGeom prst="rect">
            <a:avLst/>
          </a:prstGeom>
          <a:ln w="9360">
            <a:noFill/>
          </a:ln>
        </p:spPr>
      </p:pic>
      <p:pic>
        <p:nvPicPr>
          <p:cNvPr id="126" name="Picture 5" descr=""/>
          <p:cNvPicPr/>
          <p:nvPr/>
        </p:nvPicPr>
        <p:blipFill>
          <a:blip r:embed="rId2"/>
          <a:stretch/>
        </p:blipFill>
        <p:spPr>
          <a:xfrm>
            <a:off x="152280" y="5715000"/>
            <a:ext cx="4066560" cy="637920"/>
          </a:xfrm>
          <a:prstGeom prst="rect">
            <a:avLst/>
          </a:prstGeom>
          <a:ln w="9360">
            <a:noFill/>
          </a:ln>
        </p:spPr>
      </p:pic>
      <p:sp>
        <p:nvSpPr>
          <p:cNvPr id="127" name="TextShape 1"/>
          <p:cNvSpPr txBox="1"/>
          <p:nvPr/>
        </p:nvSpPr>
        <p:spPr>
          <a:xfrm>
            <a:off x="152280" y="152280"/>
            <a:ext cx="8991360" cy="1066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3559" spc="-1" strike="noStrike">
                <a:solidFill>
                  <a:srgbClr val="1f497d"/>
                </a:solidFill>
                <a:latin typeface="Tw Cen MT"/>
              </a:rPr>
              <a:t>Vector Multiplication:  Scalar Product</a:t>
            </a:r>
            <a:r>
              <a:rPr b="0" lang="en-US" sz="3559" spc="-1" strike="noStrike">
                <a:solidFill>
                  <a:srgbClr val="ff0000"/>
                </a:solidFill>
                <a:latin typeface="Tw Cen MT"/>
              </a:rPr>
              <a:t> or ”Dot Product”</a:t>
            </a:r>
            <a:br/>
            <a:endParaRPr b="0" lang="en-US" sz="3559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28" name="Picture 9" descr=""/>
          <p:cNvPicPr/>
          <p:nvPr/>
        </p:nvPicPr>
        <p:blipFill>
          <a:blip r:embed="rId3"/>
          <a:stretch/>
        </p:blipFill>
        <p:spPr>
          <a:xfrm>
            <a:off x="3962520" y="5715000"/>
            <a:ext cx="456840" cy="228240"/>
          </a:xfrm>
          <a:prstGeom prst="rect">
            <a:avLst/>
          </a:prstGeom>
          <a:ln>
            <a:noFill/>
          </a:ln>
        </p:spPr>
      </p:pic>
      <p:pic>
        <p:nvPicPr>
          <p:cNvPr id="129" name="Picture 10" descr=""/>
          <p:cNvPicPr/>
          <p:nvPr/>
        </p:nvPicPr>
        <p:blipFill>
          <a:blip r:embed="rId4"/>
          <a:stretch/>
        </p:blipFill>
        <p:spPr>
          <a:xfrm>
            <a:off x="4724280" y="5715000"/>
            <a:ext cx="4419360" cy="426600"/>
          </a:xfrm>
          <a:prstGeom prst="rect">
            <a:avLst/>
          </a:prstGeom>
          <a:ln>
            <a:noFill/>
          </a:ln>
        </p:spPr>
      </p:pic>
      <p:sp>
        <p:nvSpPr>
          <p:cNvPr id="130" name="CustomShape 2"/>
          <p:cNvSpPr/>
          <p:nvPr/>
        </p:nvSpPr>
        <p:spPr>
          <a:xfrm>
            <a:off x="4294080" y="5715000"/>
            <a:ext cx="9799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latin typeface="Tw Cen MT"/>
              </a:rPr>
              <a:t>Hence: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31" name="Picture 3" descr=""/>
          <p:cNvPicPr/>
          <p:nvPr/>
        </p:nvPicPr>
        <p:blipFill>
          <a:blip r:embed="rId5"/>
          <a:stretch/>
        </p:blipFill>
        <p:spPr>
          <a:xfrm>
            <a:off x="762120" y="1806480"/>
            <a:ext cx="2514240" cy="465120"/>
          </a:xfrm>
          <a:prstGeom prst="rect">
            <a:avLst/>
          </a:prstGeom>
          <a:ln w="9360">
            <a:noFill/>
          </a:ln>
        </p:spPr>
      </p:pic>
      <p:pic>
        <p:nvPicPr>
          <p:cNvPr id="132" name="Picture 4" descr=""/>
          <p:cNvPicPr/>
          <p:nvPr/>
        </p:nvPicPr>
        <p:blipFill>
          <a:blip r:embed="rId6"/>
          <a:stretch/>
        </p:blipFill>
        <p:spPr>
          <a:xfrm>
            <a:off x="76320" y="2895480"/>
            <a:ext cx="4313160" cy="2399400"/>
          </a:xfrm>
          <a:prstGeom prst="rect">
            <a:avLst/>
          </a:prstGeom>
          <a:ln w="9360">
            <a:noFill/>
          </a:ln>
        </p:spPr>
      </p:pic>
      <p:pic>
        <p:nvPicPr>
          <p:cNvPr id="133" name="Picture 6" descr=""/>
          <p:cNvPicPr/>
          <p:nvPr/>
        </p:nvPicPr>
        <p:blipFill>
          <a:blip r:embed="rId7"/>
          <a:stretch/>
        </p:blipFill>
        <p:spPr>
          <a:xfrm>
            <a:off x="6324480" y="1807920"/>
            <a:ext cx="2057040" cy="458640"/>
          </a:xfrm>
          <a:prstGeom prst="rect">
            <a:avLst/>
          </a:prstGeom>
          <a:ln w="9360">
            <a:noFill/>
          </a:ln>
        </p:spPr>
      </p:pic>
      <p:pic>
        <p:nvPicPr>
          <p:cNvPr id="134" name="Picture 7" descr=""/>
          <p:cNvPicPr/>
          <p:nvPr/>
        </p:nvPicPr>
        <p:blipFill>
          <a:blip r:embed="rId8"/>
          <a:stretch/>
        </p:blipFill>
        <p:spPr>
          <a:xfrm>
            <a:off x="5638680" y="2590920"/>
            <a:ext cx="3195360" cy="663840"/>
          </a:xfrm>
          <a:prstGeom prst="rect">
            <a:avLst/>
          </a:prstGeom>
          <a:ln w="9360">
            <a:noFill/>
          </a:ln>
        </p:spPr>
      </p:pic>
      <p:pic>
        <p:nvPicPr>
          <p:cNvPr id="135" name="Picture 8" descr=""/>
          <p:cNvPicPr/>
          <p:nvPr/>
        </p:nvPicPr>
        <p:blipFill>
          <a:blip r:embed="rId9"/>
          <a:stretch/>
        </p:blipFill>
        <p:spPr>
          <a:xfrm>
            <a:off x="5791320" y="3622320"/>
            <a:ext cx="2773080" cy="8733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0" y="228600"/>
            <a:ext cx="9143640" cy="99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en-US" sz="3559" spc="-1" strike="noStrike">
                <a:solidFill>
                  <a:srgbClr val="1f497d"/>
                </a:solidFill>
                <a:latin typeface="Tw Cen MT"/>
              </a:rPr>
              <a:t>Vector Multiplication: Vector Product</a:t>
            </a:r>
            <a:r>
              <a:rPr b="0" lang="en-US" sz="3559" spc="-1" strike="noStrike">
                <a:solidFill>
                  <a:srgbClr val="ff0000"/>
                </a:solidFill>
                <a:latin typeface="Tw Cen MT"/>
              </a:rPr>
              <a:t> or ”Cross Product”</a:t>
            </a:r>
            <a:br/>
            <a:endParaRPr b="0" lang="en-US" sz="3559" spc="-1" strike="noStrike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37" name="Picture 10" descr=""/>
          <p:cNvPicPr/>
          <p:nvPr/>
        </p:nvPicPr>
        <p:blipFill>
          <a:blip r:embed="rId1"/>
          <a:stretch/>
        </p:blipFill>
        <p:spPr>
          <a:xfrm>
            <a:off x="2590920" y="5257800"/>
            <a:ext cx="4419360" cy="426600"/>
          </a:xfrm>
          <a:prstGeom prst="rect">
            <a:avLst/>
          </a:prstGeom>
          <a:ln>
            <a:noFill/>
          </a:ln>
        </p:spPr>
      </p:pic>
      <p:pic>
        <p:nvPicPr>
          <p:cNvPr id="138" name="Picture 2" descr=""/>
          <p:cNvPicPr/>
          <p:nvPr/>
        </p:nvPicPr>
        <p:blipFill>
          <a:blip r:embed="rId2"/>
          <a:stretch/>
        </p:blipFill>
        <p:spPr>
          <a:xfrm>
            <a:off x="304920" y="1707120"/>
            <a:ext cx="2590560" cy="407160"/>
          </a:xfrm>
          <a:prstGeom prst="rect">
            <a:avLst/>
          </a:prstGeom>
          <a:ln w="9360">
            <a:noFill/>
          </a:ln>
        </p:spPr>
      </p:pic>
      <p:pic>
        <p:nvPicPr>
          <p:cNvPr id="139" name="Picture 3" descr=""/>
          <p:cNvPicPr/>
          <p:nvPr/>
        </p:nvPicPr>
        <p:blipFill>
          <a:blip r:embed="rId3"/>
          <a:stretch/>
        </p:blipFill>
        <p:spPr>
          <a:xfrm>
            <a:off x="228600" y="2430720"/>
            <a:ext cx="3123720" cy="4426920"/>
          </a:xfrm>
          <a:prstGeom prst="rect">
            <a:avLst/>
          </a:prstGeom>
          <a:ln w="9360">
            <a:noFill/>
          </a:ln>
        </p:spPr>
      </p:pic>
      <p:pic>
        <p:nvPicPr>
          <p:cNvPr id="140" name="Picture 4" descr=""/>
          <p:cNvPicPr/>
          <p:nvPr/>
        </p:nvPicPr>
        <p:blipFill>
          <a:blip r:embed="rId4"/>
          <a:stretch/>
        </p:blipFill>
        <p:spPr>
          <a:xfrm>
            <a:off x="4343400" y="1630440"/>
            <a:ext cx="4038120" cy="321840"/>
          </a:xfrm>
          <a:prstGeom prst="rect">
            <a:avLst/>
          </a:prstGeom>
          <a:ln w="9360">
            <a:noFill/>
          </a:ln>
        </p:spPr>
      </p:pic>
      <p:pic>
        <p:nvPicPr>
          <p:cNvPr id="141" name="Picture 5" descr=""/>
          <p:cNvPicPr/>
          <p:nvPr/>
        </p:nvPicPr>
        <p:blipFill>
          <a:blip r:embed="rId5"/>
          <a:stretch/>
        </p:blipFill>
        <p:spPr>
          <a:xfrm>
            <a:off x="4038480" y="2077920"/>
            <a:ext cx="4647960" cy="283680"/>
          </a:xfrm>
          <a:prstGeom prst="rect">
            <a:avLst/>
          </a:prstGeom>
          <a:ln w="9360">
            <a:noFill/>
          </a:ln>
        </p:spPr>
      </p:pic>
      <p:pic>
        <p:nvPicPr>
          <p:cNvPr id="142" name="Picture 6" descr=""/>
          <p:cNvPicPr/>
          <p:nvPr/>
        </p:nvPicPr>
        <p:blipFill>
          <a:blip r:embed="rId6"/>
          <a:stretch/>
        </p:blipFill>
        <p:spPr>
          <a:xfrm>
            <a:off x="5753160" y="2644560"/>
            <a:ext cx="1218960" cy="287280"/>
          </a:xfrm>
          <a:prstGeom prst="rect">
            <a:avLst/>
          </a:prstGeom>
          <a:ln w="9360">
            <a:noFill/>
          </a:ln>
        </p:spPr>
      </p:pic>
      <p:pic>
        <p:nvPicPr>
          <p:cNvPr id="143" name="Picture 7" descr=""/>
          <p:cNvPicPr/>
          <p:nvPr/>
        </p:nvPicPr>
        <p:blipFill>
          <a:blip r:embed="rId7"/>
          <a:stretch/>
        </p:blipFill>
        <p:spPr>
          <a:xfrm>
            <a:off x="3733920" y="3200400"/>
            <a:ext cx="5265000" cy="1509120"/>
          </a:xfrm>
          <a:prstGeom prst="rect">
            <a:avLst/>
          </a:prstGeom>
          <a:ln w="9360">
            <a:noFill/>
          </a:ln>
        </p:spPr>
      </p:pic>
      <p:pic>
        <p:nvPicPr>
          <p:cNvPr id="144" name="Picture 8" descr=""/>
          <p:cNvPicPr/>
          <p:nvPr/>
        </p:nvPicPr>
        <p:blipFill>
          <a:blip r:embed="rId8"/>
          <a:stretch/>
        </p:blipFill>
        <p:spPr>
          <a:xfrm>
            <a:off x="3809880" y="4952880"/>
            <a:ext cx="4667760" cy="304560"/>
          </a:xfrm>
          <a:prstGeom prst="rect">
            <a:avLst/>
          </a:prstGeom>
          <a:ln w="9360">
            <a:noFill/>
          </a:ln>
        </p:spPr>
      </p:pic>
      <p:pic>
        <p:nvPicPr>
          <p:cNvPr id="145" name="Picture 9" descr=""/>
          <p:cNvPicPr/>
          <p:nvPr/>
        </p:nvPicPr>
        <p:blipFill>
          <a:blip r:embed="rId9"/>
          <a:stretch/>
        </p:blipFill>
        <p:spPr>
          <a:xfrm>
            <a:off x="4724280" y="5334120"/>
            <a:ext cx="3073680" cy="106632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4495320" cy="3782880"/>
          </a:xfrm>
          <a:prstGeom prst="rect">
            <a:avLst/>
          </a:prstGeom>
          <a:ln w="9360">
            <a:noFill/>
          </a:ln>
        </p:spPr>
      </p:pic>
      <p:pic>
        <p:nvPicPr>
          <p:cNvPr id="147" name="Picture 3" descr=""/>
          <p:cNvPicPr/>
          <p:nvPr/>
        </p:nvPicPr>
        <p:blipFill>
          <a:blip r:embed="rId2"/>
          <a:stretch/>
        </p:blipFill>
        <p:spPr>
          <a:xfrm>
            <a:off x="457200" y="3849120"/>
            <a:ext cx="3428640" cy="3008520"/>
          </a:xfrm>
          <a:prstGeom prst="rect">
            <a:avLst/>
          </a:prstGeom>
          <a:ln w="9360">
            <a:noFill/>
          </a:ln>
        </p:spPr>
      </p:pic>
      <p:pic>
        <p:nvPicPr>
          <p:cNvPr id="148" name="Picture 4" descr=""/>
          <p:cNvPicPr/>
          <p:nvPr/>
        </p:nvPicPr>
        <p:blipFill>
          <a:blip r:embed="rId3"/>
          <a:stretch/>
        </p:blipFill>
        <p:spPr>
          <a:xfrm>
            <a:off x="4495680" y="635400"/>
            <a:ext cx="4647960" cy="5587200"/>
          </a:xfrm>
          <a:prstGeom prst="rect">
            <a:avLst/>
          </a:prstGeom>
          <a:ln w="9360"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3153</TotalTime>
  <Application>LibreOffice/6.0.7.3$Linux_X86_64 LibreOffice_project/00m0$Build-3</Application>
  <Words>353</Words>
  <Paragraphs>58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2010-03-25T20:03:50Z</dcterms:created>
  <dc:creator>jphilli</dc:creator>
  <dc:description/>
  <dc:language>en-US</dc:language>
  <cp:lastModifiedBy/>
  <cp:lastPrinted>2009-09-17T21:51:49Z</cp:lastPrinted>
  <dcterms:modified xsi:type="dcterms:W3CDTF">2019-04-01T13:52:50Z</dcterms:modified>
  <cp:revision>88</cp:revision>
  <dc:subject/>
  <dc:title>EECS 215: Introduction to Circuits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On-screen Show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40</vt:i4>
  </property>
</Properties>
</file>