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media/image139.png" ContentType="image/png"/>
  <Override PartName="/ppt/media/image129.png" ContentType="image/png"/>
  <Override PartName="/ppt/media/image126.png" ContentType="image/png"/>
  <Override PartName="/ppt/media/image119.png" ContentType="image/png"/>
  <Override PartName="/ppt/media/image118.png" ContentType="image/png"/>
  <Override PartName="/ppt/media/image109.png" ContentType="image/png"/>
  <Override PartName="/ppt/media/image108.tif" ContentType="image/tiff"/>
  <Override PartName="/ppt/media/image117.png" ContentType="image/png"/>
  <Override PartName="/ppt/media/image99.png" ContentType="image/png"/>
  <Override PartName="/ppt/media/image115.png" ContentType="image/png"/>
  <Override PartName="/ppt/media/image97.png" ContentType="image/png"/>
  <Override PartName="/ppt/media/image114.png" ContentType="image/png"/>
  <Override PartName="/ppt/media/image96.png" ContentType="image/png"/>
  <Override PartName="/ppt/media/image113.png" ContentType="image/png"/>
  <Override PartName="/ppt/media/image95.png" ContentType="image/png"/>
  <Override PartName="/ppt/media/image94.png" ContentType="image/png"/>
  <Override PartName="/ppt/media/image93.png" ContentType="image/png"/>
  <Override PartName="/ppt/media/image110.png" ContentType="image/png"/>
  <Override PartName="/ppt/media/image92.png" ContentType="image/png"/>
  <Override PartName="/ppt/media/image91.png" ContentType="image/png"/>
  <Override PartName="/ppt/media/image90.png" ContentType="image/png"/>
  <Override PartName="/ppt/media/image101.png" ContentType="image/png"/>
  <Override PartName="/ppt/media/image83.png" ContentType="image/png"/>
  <Override PartName="/ppt/media/image81.png" ContentType="image/png"/>
  <Override PartName="/ppt/media/image80.png" ContentType="image/png"/>
  <Override PartName="/ppt/media/image79.png" ContentType="image/png"/>
  <Override PartName="/ppt/media/image17.tif" ContentType="image/tiff"/>
  <Override PartName="/ppt/media/image141.png" ContentType="image/png"/>
  <Override PartName="/ppt/media/image32.png" ContentType="image/png"/>
  <Override PartName="/ppt/media/image57.png" ContentType="image/png"/>
  <Override PartName="/ppt/media/image105.png" ContentType="image/png"/>
  <Override PartName="/ppt/media/image87.png" ContentType="image/png"/>
  <Override PartName="/ppt/media/image6.png" ContentType="image/png"/>
  <Override PartName="/ppt/media/image61.png" ContentType="image/png"/>
  <Override PartName="/ppt/media/image104.png" ContentType="image/png"/>
  <Override PartName="/ppt/media/image86.png" ContentType="image/png"/>
  <Override PartName="/ppt/media/image5.png" ContentType="image/png"/>
  <Override PartName="/ppt/media/image60.png" ContentType="image/png"/>
  <Override PartName="/ppt/media/image103.png" ContentType="image/png"/>
  <Override PartName="/ppt/media/image85.png" ContentType="image/png"/>
  <Override PartName="/ppt/media/image4.png" ContentType="image/png"/>
  <Override PartName="/ppt/media/image102.png" ContentType="image/png"/>
  <Override PartName="/ppt/media/image84.png" ContentType="image/png"/>
  <Override PartName="/ppt/media/image3.png" ContentType="image/png"/>
  <Override PartName="/ppt/media/image100.png" ContentType="image/png"/>
  <Override PartName="/ppt/media/image82.png" ContentType="image/png"/>
  <Override PartName="/ppt/media/image1.png" ContentType="image/png"/>
  <Override PartName="/ppt/media/image106.png" ContentType="image/png"/>
  <Override PartName="/ppt/media/image88.png" ContentType="image/png"/>
  <Override PartName="/ppt/media/image7.png" ContentType="image/png"/>
  <Override PartName="/ppt/media/image62.png" ContentType="image/png"/>
  <Override PartName="/ppt/media/image107.png" ContentType="image/png"/>
  <Override PartName="/ppt/media/image89.png" ContentType="image/png"/>
  <Override PartName="/ppt/media/image8.png" ContentType="image/png"/>
  <Override PartName="/ppt/media/image63.png" ContentType="image/png"/>
  <Override PartName="/ppt/media/image9.png" ContentType="image/png"/>
  <Override PartName="/ppt/media/image64.png" ContentType="image/png"/>
  <Override PartName="/ppt/media/image145.png" ContentType="image/png"/>
  <Override PartName="/ppt/media/image36.png" ContentType="image/png"/>
  <Override PartName="/ppt/media/image120.png" ContentType="image/png"/>
  <Override PartName="/ppt/media/image11.png" ContentType="image/png"/>
  <Override PartName="/ppt/media/image144.png" ContentType="image/png"/>
  <Override PartName="/ppt/media/image35.png" ContentType="image/png"/>
  <Override PartName="/ppt/media/image10.png" ContentType="image/png"/>
  <Override PartName="/ppt/media/image143.png" ContentType="image/png"/>
  <Override PartName="/ppt/media/image34.png" ContentType="image/png"/>
  <Override PartName="/ppt/media/image59.png" ContentType="image/png"/>
  <Override PartName="/ppt/media/image142.png" ContentType="image/png"/>
  <Override PartName="/ppt/media/image33.png" ContentType="image/png"/>
  <Override PartName="/ppt/media/image58.png" ContentType="image/png"/>
  <Override PartName="/ppt/media/image140.png" ContentType="image/png"/>
  <Override PartName="/ppt/media/image31.png" ContentType="image/png"/>
  <Override PartName="/ppt/media/image56.png" ContentType="image/png"/>
  <Override PartName="/ppt/media/image30.png" ContentType="image/png"/>
  <Override PartName="/ppt/media/image55.png" ContentType="image/png"/>
  <Override PartName="/ppt/media/image138.png" ContentType="image/png"/>
  <Override PartName="/ppt/media/image112.tif" ContentType="image/tiff"/>
  <Override PartName="/ppt/media/image29.png" ContentType="image/png"/>
  <Override PartName="/ppt/media/image137.png" ContentType="image/png"/>
  <Override PartName="/ppt/media/image111.tif" ContentType="image/tiff"/>
  <Override PartName="/ppt/media/image28.png" ContentType="image/png"/>
  <Override PartName="/ppt/media/image136.png" ContentType="image/png"/>
  <Override PartName="/ppt/media/image27.png" ContentType="image/png"/>
  <Override PartName="/ppt/media/image135.png" ContentType="image/png"/>
  <Override PartName="/ppt/media/image26.png" ContentType="image/png"/>
  <Override PartName="/ppt/media/image134.png" ContentType="image/png"/>
  <Override PartName="/ppt/media/image25.png" ContentType="image/png"/>
  <Override PartName="/ppt/media/image133.png" ContentType="image/png"/>
  <Override PartName="/ppt/media/image24.png" ContentType="image/png"/>
  <Override PartName="/ppt/media/image49.png" ContentType="image/png"/>
  <Override PartName="/ppt/media/image132.png" ContentType="image/png"/>
  <Override PartName="/ppt/media/image23.png" ContentType="image/png"/>
  <Override PartName="/ppt/media/image48.png" ContentType="image/png"/>
  <Override PartName="/ppt/media/image131.png" ContentType="image/png"/>
  <Override PartName="/ppt/media/image22.png" ContentType="image/png"/>
  <Override PartName="/ppt/media/image47.png" ContentType="image/png"/>
  <Override PartName="/ppt/media/image116.png" ContentType="image/png"/>
  <Override PartName="/ppt/media/image98.png" ContentType="image/png"/>
  <Override PartName="/ppt/media/image72.tif" ContentType="image/tiff"/>
  <Override PartName="/ppt/media/image130.png" ContentType="image/png"/>
  <Override PartName="/ppt/media/image21.png" ContentType="image/png"/>
  <Override PartName="/ppt/media/image46.png" ContentType="image/png"/>
  <Override PartName="/ppt/media/image20.png" ContentType="image/png"/>
  <Override PartName="/ppt/media/image45.png" ContentType="image/png"/>
  <Override PartName="/ppt/media/image128.png" ContentType="image/png"/>
  <Override PartName="/ppt/media/image19.png" ContentType="image/png"/>
  <Override PartName="/ppt/media/image127.png" ContentType="image/png"/>
  <Override PartName="/ppt/media/image2.tif" ContentType="image/tiff"/>
  <Override PartName="/ppt/media/image18.png" ContentType="image/png"/>
  <Override PartName="/ppt/media/image124.png" ContentType="image/png"/>
  <Override PartName="/ppt/media/image15.png" ContentType="image/png"/>
  <Override PartName="/ppt/media/image121.png" ContentType="image/png"/>
  <Override PartName="/ppt/media/image12.png" ContentType="image/png"/>
  <Override PartName="/ppt/media/image146.png" ContentType="image/png"/>
  <Override PartName="/ppt/media/image37.png" ContentType="image/png"/>
  <Override PartName="/ppt/media/image122.png" ContentType="image/png"/>
  <Override PartName="/ppt/media/image13.png" ContentType="image/png"/>
  <Override PartName="/ppt/media/image147.png" ContentType="image/png"/>
  <Override PartName="/ppt/media/image38.png" ContentType="image/png"/>
  <Override PartName="/ppt/media/image123.png" ContentType="image/png"/>
  <Override PartName="/ppt/media/image14.png" ContentType="image/png"/>
  <Override PartName="/ppt/media/image39.png" ContentType="image/png"/>
  <Override PartName="/ppt/media/image125.png" ContentType="image/png"/>
  <Override PartName="/ppt/media/image16.png" ContentType="image/png"/>
  <Override PartName="/ppt/media/image40.png" ContentType="image/png"/>
  <Override PartName="/ppt/media/image65.png" ContentType="image/png"/>
  <Override PartName="/ppt/media/image41.png" ContentType="image/png"/>
  <Override PartName="/ppt/media/image66.png" ContentType="image/png"/>
  <Override PartName="/ppt/media/image42.png" ContentType="image/png"/>
  <Override PartName="/ppt/media/image67.png" ContentType="image/png"/>
  <Override PartName="/ppt/media/image43.png" ContentType="image/png"/>
  <Override PartName="/ppt/media/image68.png" ContentType="image/png"/>
  <Override PartName="/ppt/media/image44.png" ContentType="image/png"/>
  <Override PartName="/ppt/media/image69.png" ContentType="image/png"/>
  <Override PartName="/ppt/media/image50.png" ContentType="image/png"/>
  <Override PartName="/ppt/media/image75.png" ContentType="image/png"/>
  <Override PartName="/ppt/media/image51.png" ContentType="image/png"/>
  <Override PartName="/ppt/media/image76.png" ContentType="image/png"/>
  <Override PartName="/ppt/media/image52.png" ContentType="image/png"/>
  <Override PartName="/ppt/media/image77.png" ContentType="image/png"/>
  <Override PartName="/ppt/media/image53.png" ContentType="image/png"/>
  <Override PartName="/ppt/media/image78.png" ContentType="image/png"/>
  <Override PartName="/ppt/media/image54.png" ContentType="image/png"/>
  <Override PartName="/ppt/media/image70.png" ContentType="image/png"/>
  <Override PartName="/ppt/media/image71.png" ContentType="image/png"/>
  <Override PartName="/ppt/media/image73.png" ContentType="image/png"/>
  <Override PartName="/ppt/media/image74.png" ContentType="image/png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61.xml" ContentType="application/vnd.openxmlformats-officedocument.presentationml.slide+xml"/>
  <Override PartName="/ppt/slides/slide60.xml" ContentType="application/vnd.openxmlformats-officedocument.presentationml.slide+xml"/>
  <Override PartName="/ppt/slides/slide54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8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12.xml" ContentType="application/vnd.openxmlformats-officedocument.presentationml.slide+xml"/>
  <Override PartName="/ppt/slides/slide45.xml" ContentType="application/vnd.openxmlformats-officedocument.presentationml.slide+xml"/>
  <Override PartName="/ppt/slides/slide20.xml" ContentType="application/vnd.openxmlformats-officedocument.presentationml.slide+xml"/>
  <Override PartName="/ppt/slides/slide46.xml" ContentType="application/vnd.openxmlformats-officedocument.presentationml.slide+xml"/>
  <Override PartName="/ppt/slides/slide21.xml" ContentType="application/vnd.openxmlformats-officedocument.presentationml.slide+xml"/>
  <Override PartName="/ppt/slides/slide47.xml" ContentType="application/vnd.openxmlformats-officedocument.presentationml.slide+xml"/>
  <Override PartName="/ppt/slides/slide22.xml" ContentType="application/vnd.openxmlformats-officedocument.presentationml.slide+xml"/>
  <Override PartName="/ppt/slides/slide48.xml" ContentType="application/vnd.openxmlformats-officedocument.presentationml.slide+xml"/>
  <Override PartName="/ppt/slides/slide23.xml" ContentType="application/vnd.openxmlformats-officedocument.presentationml.slide+xml"/>
  <Override PartName="/ppt/slides/slide49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slides/slide30.xml" ContentType="application/vnd.openxmlformats-officedocument.presentationml.slide+xml"/>
  <Override PartName="/ppt/slides/slide56.xml" ContentType="application/vnd.openxmlformats-officedocument.presentationml.slide+xml"/>
  <Override PartName="/ppt/slides/slide31.xml" ContentType="application/vnd.openxmlformats-officedocument.presentationml.slide+xml"/>
  <Override PartName="/ppt/slides/slide57.xml" ContentType="application/vnd.openxmlformats-officedocument.presentationml.slide+xml"/>
  <Override PartName="/ppt/slides/slide32.xml" ContentType="application/vnd.openxmlformats-officedocument.presentationml.slide+xml"/>
  <Override PartName="/ppt/slides/slide58.xml" ContentType="application/vnd.openxmlformats-officedocument.presentationml.slide+xml"/>
  <Override PartName="/ppt/slides/slide33.xml" ContentType="application/vnd.openxmlformats-officedocument.presentationml.slide+xml"/>
  <Override PartName="/ppt/slides/slide59.xml" ContentType="application/vnd.openxmlformats-officedocument.presentationml.slide+xml"/>
  <Override PartName="/ppt/slides/slide34.xml" ContentType="application/vnd.openxmlformats-officedocument.presentationml.slide+xml"/>
  <Override PartName="/ppt/slides/slide10.xml" ContentType="application/vnd.openxmlformats-officedocument.presentationml.slide+xml"/>
  <Override PartName="/ppt/slides/slide35.xml" ContentType="application/vnd.openxmlformats-officedocument.presentationml.slide+xml"/>
  <Override PartName="/ppt/slides/slide11.xml" ContentType="application/vnd.openxmlformats-officedocument.presentationml.slide+xml"/>
  <Override PartName="/ppt/slides/slide36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_rels/slide61.xml.rels" ContentType="application/vnd.openxmlformats-package.relationships+xml"/>
  <Override PartName="/ppt/slides/_rels/slide57.xml.rels" ContentType="application/vnd.openxmlformats-package.relationships+xml"/>
  <Override PartName="/ppt/slides/_rels/slide56.xml.rels" ContentType="application/vnd.openxmlformats-package.relationships+xml"/>
  <Override PartName="/ppt/slides/_rels/slide55.xml.rels" ContentType="application/vnd.openxmlformats-package.relationships+xml"/>
  <Override PartName="/ppt/slides/_rels/slide54.xml.rels" ContentType="application/vnd.openxmlformats-package.relationships+xml"/>
  <Override PartName="/ppt/slides/_rels/slide53.xml.rels" ContentType="application/vnd.openxmlformats-package.relationships+xml"/>
  <Override PartName="/ppt/slides/_rels/slide52.xml.rels" ContentType="application/vnd.openxmlformats-package.relationships+xml"/>
  <Override PartName="/ppt/slides/_rels/slide51.xml.rels" ContentType="application/vnd.openxmlformats-package.relationships+xml"/>
  <Override PartName="/ppt/slides/_rels/slide50.xml.rels" ContentType="application/vnd.openxmlformats-package.relationships+xml"/>
  <Override PartName="/ppt/slides/_rels/slide49.xml.rels" ContentType="application/vnd.openxmlformats-package.relationships+xml"/>
  <Override PartName="/ppt/slides/_rels/slide48.xml.rels" ContentType="application/vnd.openxmlformats-package.relationships+xml"/>
  <Override PartName="/ppt/slides/_rels/slide44.xml.rels" ContentType="application/vnd.openxmlformats-package.relationships+xml"/>
  <Override PartName="/ppt/slides/_rels/slide43.xml.rels" ContentType="application/vnd.openxmlformats-package.relationships+xml"/>
  <Override PartName="/ppt/slides/_rels/slide42.xml.rels" ContentType="application/vnd.openxmlformats-package.relationships+xml"/>
  <Override PartName="/ppt/slides/_rels/slide41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38.xml.rels" ContentType="application/vnd.openxmlformats-package.relationships+xml"/>
  <Override PartName="/ppt/slides/_rels/slide3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59.xml.rels" ContentType="application/vnd.openxmlformats-package.relationships+xml"/>
  <Override PartName="/ppt/slides/_rels/slide12.xml.rels" ContentType="application/vnd.openxmlformats-package.relationships+xml"/>
  <Override PartName="/ppt/slides/_rels/slide58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2.xml.rels" ContentType="application/vnd.openxmlformats-package.relationships+xml"/>
  <Override PartName="/ppt/slides/_rels/slide34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33.xml.rels" ContentType="application/vnd.openxmlformats-package.relationships+xml"/>
  <Override PartName="/ppt/slides/_rels/slide3.xml.rels" ContentType="application/vnd.openxmlformats-package.relationships+xml"/>
  <Override PartName="/ppt/slides/_rels/slide45.xml.rels" ContentType="application/vnd.openxmlformats-package.relationships+xml"/>
  <Override PartName="/ppt/slides/_rels/slide4.xml.rels" ContentType="application/vnd.openxmlformats-package.relationships+xml"/>
  <Override PartName="/ppt/slides/_rels/slide35.xml.rels" ContentType="application/vnd.openxmlformats-package.relationships+xml"/>
  <Override PartName="/ppt/slides/_rels/slide5.xml.rels" ContentType="application/vnd.openxmlformats-package.relationships+xml"/>
  <Override PartName="/ppt/slides/_rels/slide36.xml.rels" ContentType="application/vnd.openxmlformats-package.relationships+xml"/>
  <Override PartName="/ppt/slides/_rels/slide6.xml.rels" ContentType="application/vnd.openxmlformats-package.relationships+xml"/>
  <Override PartName="/ppt/slides/_rels/slide17.xml.rels" ContentType="application/vnd.openxmlformats-package.relationships+xml"/>
  <Override PartName="/ppt/slides/_rels/slide46.xml.rels" ContentType="application/vnd.openxmlformats-package.relationships+xml"/>
  <Override PartName="/ppt/slides/_rels/slide18.xml.rels" ContentType="application/vnd.openxmlformats-package.relationships+xml"/>
  <Override PartName="/ppt/slides/_rels/slide47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30.xml.rels" ContentType="application/vnd.openxmlformats-package.relationships+xml"/>
  <Override PartName="/ppt/slides/_rels/slide25.xml.rels" ContentType="application/vnd.openxmlformats-package.relationships+xml"/>
  <Override PartName="/ppt/slides/_rels/slide31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60.xml.rels" ContentType="application/vnd.openxmlformats-package.relationships+xml"/>
  <Override PartName="/ppt/slides/_rels/slide32.xml.rels" ContentType="application/vnd.openxmlformats-package.relationships+xml"/>
  <Override PartName="/ppt/slides/_rels/slide28.xml.rels" ContentType="application/vnd.openxmlformats-package.relationships+xml"/>
  <Override PartName="/ppt/slides/_rels/slide10.xml.rels" ContentType="application/vnd.openxmlformats-package.relationships+xml"/>
  <Override PartName="/ppt/slides/_rels/slide29.xml.rels" ContentType="application/vnd.openxmlformats-package.relationships+xml"/>
  <Override PartName="/ppt/slides/slide1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63" Type="http://schemas.openxmlformats.org/officeDocument/2006/relationships/slide" Target="slides/slide60.xml"/><Relationship Id="rId64" Type="http://schemas.openxmlformats.org/officeDocument/2006/relationships/slide" Target="slides/slide6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f497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CustomShape 3" hidden="1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0" y="5970960"/>
            <a:ext cx="9143640" cy="886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-9000" y="6053400"/>
            <a:ext cx="2248920" cy="7128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2359080" y="6044040"/>
            <a:ext cx="6784560" cy="7128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2362320" y="4038480"/>
            <a:ext cx="6476760" cy="182844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0" lang="en-US" sz="4400" spc="-1" strike="noStrike" cap="all">
                <a:solidFill>
                  <a:srgbClr val="eeece1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dt"/>
          </p:nvPr>
        </p:nvSpPr>
        <p:spPr>
          <a:xfrm>
            <a:off x="76320" y="6068520"/>
            <a:ext cx="2057040" cy="68544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07BBB926-80A7-4F7B-9F7D-BFF2D03F0FEB}" type="datetime">
              <a:rPr b="0" lang="en-US" sz="2000" spc="-1" strike="noStrike">
                <a:solidFill>
                  <a:srgbClr val="ffffff"/>
                </a:solidFill>
                <a:latin typeface="Tw Cen MT"/>
              </a:rPr>
              <a:t>4/1/19</a:t>
            </a:fld>
            <a:endParaRPr b="0" lang="en-US" sz="20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ftr"/>
          </p:nvPr>
        </p:nvSpPr>
        <p:spPr>
          <a:xfrm>
            <a:off x="2085480" y="236520"/>
            <a:ext cx="586692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sldNum"/>
          </p:nvPr>
        </p:nvSpPr>
        <p:spPr>
          <a:xfrm>
            <a:off x="8001000" y="228600"/>
            <a:ext cx="837720" cy="38052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C959CDE6-B6E6-43BF-A221-6ADCF6657801}" type="slidenum">
              <a:rPr b="1" lang="en-US" sz="1400" spc="-1" strike="noStrike">
                <a:solidFill>
                  <a:srgbClr val="eeece1"/>
                </a:solidFill>
                <a:latin typeface="Tw Cen MT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900" spc="-1" strike="noStrike">
                <a:solidFill>
                  <a:srgbClr val="ffffff"/>
                </a:solidFill>
                <a:latin typeface="Tw Cen MT"/>
              </a:rPr>
              <a:t>Click to edit the outline text format</a:t>
            </a:r>
            <a:endParaRPr b="0" lang="en-US" sz="2900" spc="-1" strike="noStrike">
              <a:solidFill>
                <a:srgbClr val="ffffff"/>
              </a:solidFill>
              <a:latin typeface="Tw Cen M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300" spc="-1" strike="noStrike">
                <a:solidFill>
                  <a:srgbClr val="ffffff"/>
                </a:solidFill>
                <a:latin typeface="Tw Cen MT"/>
              </a:rPr>
              <a:t>Second Outline Level</a:t>
            </a:r>
            <a:endParaRPr b="0" lang="en-US" sz="2300" spc="-1" strike="noStrike">
              <a:solidFill>
                <a:srgbClr val="ffffff"/>
              </a:solidFill>
              <a:latin typeface="Tw Cen M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Third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Fourth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Fifth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Sixth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Seventh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8" name="CustomShape 2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9" name="CustomShape 3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0" name="PlaceHolder 4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dt"/>
          </p:nvPr>
        </p:nvSpPr>
        <p:spPr>
          <a:xfrm>
            <a:off x="6095880" y="6248520"/>
            <a:ext cx="2666520" cy="36468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fld id="{DF61E690-97E8-458A-B208-64D811A7D973}" type="datetime">
              <a:rPr b="0" lang="en-US" sz="1400" spc="-1" strike="noStrike">
                <a:solidFill>
                  <a:srgbClr val="1f497d"/>
                </a:solidFill>
                <a:latin typeface="Tw Cen MT"/>
              </a:rPr>
              <a:t>4/1/19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ftr"/>
          </p:nvPr>
        </p:nvSpPr>
        <p:spPr>
          <a:xfrm>
            <a:off x="609480" y="6248160"/>
            <a:ext cx="542088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53" name="PlaceHolder 7"/>
          <p:cNvSpPr>
            <a:spLocks noGrp="1"/>
          </p:cNvSpPr>
          <p:nvPr>
            <p:ph type="sldNum"/>
          </p:nvPr>
        </p:nvSpPr>
        <p:spPr>
          <a:xfrm>
            <a:off x="0" y="1272240"/>
            <a:ext cx="533160" cy="24408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5B6F1B69-96B5-47EA-AFA9-0CC7C3D86C76}" type="slidenum">
              <a:rPr b="1" lang="en-US" sz="1400" spc="-1" strike="noStrike">
                <a:solidFill>
                  <a:srgbClr val="ffffff"/>
                </a:solidFill>
                <a:latin typeface="Tw Cen MT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4" name="PlaceHolder 8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Click to edit Master text styles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lvl="1" marL="640080" indent="-273960">
              <a:lnSpc>
                <a:spcPct val="100000"/>
              </a:lnSpc>
              <a:spcBef>
                <a:spcPts val="550"/>
              </a:spcBef>
              <a:buClr>
                <a:srgbClr val="4f81bd"/>
              </a:buClr>
              <a:buSzPct val="70000"/>
              <a:buFont typeface="Wingdings 2" charset="2"/>
              <a:buChar char=""/>
            </a:pPr>
            <a:r>
              <a:rPr b="0" lang="en-US" sz="2600" spc="-1" strike="noStrike">
                <a:solidFill>
                  <a:srgbClr val="000000"/>
                </a:solidFill>
                <a:latin typeface="Tw Cen MT"/>
              </a:rPr>
              <a:t>Second level</a:t>
            </a:r>
            <a:endParaRPr b="0" lang="en-US" sz="2600" spc="-1" strike="noStrike">
              <a:solidFill>
                <a:srgbClr val="000000"/>
              </a:solidFill>
              <a:latin typeface="Tw Cen MT"/>
            </a:endParaRPr>
          </a:p>
          <a:p>
            <a:pPr lvl="2" marL="914400" indent="-228240">
              <a:lnSpc>
                <a:spcPct val="100000"/>
              </a:lnSpc>
              <a:spcBef>
                <a:spcPts val="499"/>
              </a:spcBef>
              <a:buClr>
                <a:srgbClr val="c0504d"/>
              </a:buClr>
              <a:buSzPct val="75000"/>
              <a:buFont typeface="Wingdings" charset="2"/>
              <a:buChar char=""/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Third level</a:t>
            </a:r>
            <a:endParaRPr b="0" lang="en-US" sz="2300" spc="-1" strike="noStrike">
              <a:solidFill>
                <a:srgbClr val="000000"/>
              </a:solidFill>
              <a:latin typeface="Tw Cen MT"/>
            </a:endParaRPr>
          </a:p>
          <a:p>
            <a:pPr lvl="3" marL="1371600" indent="-228240">
              <a:lnSpc>
                <a:spcPct val="100000"/>
              </a:lnSpc>
              <a:spcBef>
                <a:spcPts val="400"/>
              </a:spcBef>
              <a:buClr>
                <a:srgbClr val="9bbb59"/>
              </a:buClr>
              <a:buSzPct val="7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Fourth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lvl="4" marL="1828800" indent="-228240">
              <a:lnSpc>
                <a:spcPct val="100000"/>
              </a:lnSpc>
              <a:spcBef>
                <a:spcPts val="400"/>
              </a:spcBef>
              <a:buClr>
                <a:srgbClr val="8064a2"/>
              </a:buClr>
              <a:buSzPct val="6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Fifth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png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tif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65.png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70.png"/><Relationship Id="rId2" Type="http://schemas.openxmlformats.org/officeDocument/2006/relationships/image" Target="../media/image71.png"/><Relationship Id="rId3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72.tif"/><Relationship Id="rId2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73.png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77.png"/><Relationship Id="rId2" Type="http://schemas.openxmlformats.org/officeDocument/2006/relationships/image" Target="../media/image78.png"/><Relationship Id="rId3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79.png"/><Relationship Id="rId2" Type="http://schemas.openxmlformats.org/officeDocument/2006/relationships/image" Target="../media/image80.png"/><Relationship Id="rId3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81.png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84.png"/><Relationship Id="rId2" Type="http://schemas.openxmlformats.org/officeDocument/2006/relationships/image" Target="../media/image85.png"/><Relationship Id="rId3" Type="http://schemas.openxmlformats.org/officeDocument/2006/relationships/image" Target="../media/image86.png"/><Relationship Id="rId4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87.png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90.png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91.png"/><Relationship Id="rId2" Type="http://schemas.openxmlformats.org/officeDocument/2006/relationships/image" Target="../media/image92.png"/><Relationship Id="rId3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93.png"/><Relationship Id="rId2" Type="http://schemas.openxmlformats.org/officeDocument/2006/relationships/image" Target="../media/image94.png"/><Relationship Id="rId3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95.pn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96.png"/><Relationship Id="rId2" Type="http://schemas.openxmlformats.org/officeDocument/2006/relationships/image" Target="../media/image97.png"/><Relationship Id="rId3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98.png"/><Relationship Id="rId2" Type="http://schemas.openxmlformats.org/officeDocument/2006/relationships/image" Target="../media/image99.png"/><Relationship Id="rId3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100.png"/><Relationship Id="rId2" Type="http://schemas.openxmlformats.org/officeDocument/2006/relationships/image" Target="../media/image101.png"/><Relationship Id="rId3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102.png"/><Relationship Id="rId2" Type="http://schemas.openxmlformats.org/officeDocument/2006/relationships/image" Target="../media/image103.png"/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106.png"/><Relationship Id="rId6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107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108.tif"/><Relationship Id="rId2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109.png"/><Relationship Id="rId2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110.png"/><Relationship Id="rId2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111.tif"/><Relationship Id="rId2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112.tif"/><Relationship Id="rId2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113.png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116.png"/><Relationship Id="rId2" Type="http://schemas.openxmlformats.org/officeDocument/2006/relationships/image" Target="../media/image117.png"/><Relationship Id="rId3" Type="http://schemas.openxmlformats.org/officeDocument/2006/relationships/image" Target="../media/image118.png"/><Relationship Id="rId4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119.png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122.png"/><Relationship Id="rId2" Type="http://schemas.openxmlformats.org/officeDocument/2006/relationships/image" Target="../media/image123.png"/><Relationship Id="rId3" Type="http://schemas.openxmlformats.org/officeDocument/2006/relationships/image" Target="../media/image124.png"/><Relationship Id="rId4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125.png"/><Relationship Id="rId2" Type="http://schemas.openxmlformats.org/officeDocument/2006/relationships/image" Target="../media/image126.pn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127.png"/><Relationship Id="rId2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128.png"/><Relationship Id="rId2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129.png"/><Relationship Id="rId2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130.png"/><Relationship Id="rId2" Type="http://schemas.openxmlformats.org/officeDocument/2006/relationships/image" Target="../media/image131.png"/><Relationship Id="rId3" Type="http://schemas.openxmlformats.org/officeDocument/2006/relationships/image" Target="../media/image132.png"/><Relationship Id="rId4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133.png"/><Relationship Id="rId2" Type="http://schemas.openxmlformats.org/officeDocument/2006/relationships/slideLayout" Target="../slideLayouts/slideLayout13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134.png"/><Relationship Id="rId2" Type="http://schemas.openxmlformats.org/officeDocument/2006/relationships/image" Target="../media/image135.png"/><Relationship Id="rId3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136.png"/><Relationship Id="rId2" Type="http://schemas.openxmlformats.org/officeDocument/2006/relationships/image" Target="../media/image137.png"/><Relationship Id="rId3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138.png"/><Relationship Id="rId2" Type="http://schemas.openxmlformats.org/officeDocument/2006/relationships/slideLayout" Target="../slideLayouts/slideLayout1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139.png"/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4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142.png"/><Relationship Id="rId2" Type="http://schemas.openxmlformats.org/officeDocument/2006/relationships/image" Target="../media/image143.pn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tif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144.png"/><Relationship Id="rId2" Type="http://schemas.openxmlformats.org/officeDocument/2006/relationships/image" Target="../media/image145.png"/><Relationship Id="rId3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146.png"/><Relationship Id="rId2" Type="http://schemas.openxmlformats.org/officeDocument/2006/relationships/image" Target="../media/image147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pn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2362320" y="5257800"/>
            <a:ext cx="6476760" cy="685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 cap="all">
                <a:solidFill>
                  <a:srgbClr val="eeece1"/>
                </a:solidFill>
                <a:latin typeface="Tw Cen MT"/>
              </a:rPr>
              <a:t>4. Electrostatics</a:t>
            </a:r>
            <a:endParaRPr b="0" lang="en-US" sz="44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2362320" y="6050160"/>
            <a:ext cx="6705360" cy="685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  <a:spcBef>
                <a:spcPts val="700"/>
              </a:spcBef>
            </a:pPr>
            <a:r>
              <a:rPr b="0" lang="en-US" sz="2600" spc="-1" strike="noStrike">
                <a:solidFill>
                  <a:srgbClr val="ffffff"/>
                </a:solidFill>
                <a:latin typeface="Tw Cen MT"/>
              </a:rPr>
              <a:t>8e Applied EM by Ulaby and Ravaioli</a:t>
            </a:r>
            <a:endParaRPr b="0" lang="en-US" sz="2600" spc="-1" strike="noStrike">
              <a:latin typeface="Arial"/>
            </a:endParaRPr>
          </a:p>
        </p:txBody>
      </p:sp>
      <p:pic>
        <p:nvPicPr>
          <p:cNvPr id="93" name="Picture 2" descr=""/>
          <p:cNvPicPr/>
          <p:nvPr/>
        </p:nvPicPr>
        <p:blipFill>
          <a:blip r:embed="rId1"/>
          <a:stretch/>
        </p:blipFill>
        <p:spPr>
          <a:xfrm>
            <a:off x="1081440" y="0"/>
            <a:ext cx="6980760" cy="5257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Shape 1"/>
          <p:cNvSpPr txBox="1"/>
          <p:nvPr/>
        </p:nvSpPr>
        <p:spPr>
          <a:xfrm>
            <a:off x="228600" y="228600"/>
            <a:ext cx="85370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Electric Field Due to Charge Distributions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3" name="CustomShape 2"/>
          <p:cNvSpPr/>
          <p:nvPr/>
        </p:nvSpPr>
        <p:spPr>
          <a:xfrm>
            <a:off x="21600" y="1611720"/>
            <a:ext cx="15908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Field due to: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44" name="Picture 2" descr=""/>
          <p:cNvPicPr/>
          <p:nvPr/>
        </p:nvPicPr>
        <p:blipFill>
          <a:blip r:embed="rId1"/>
          <a:stretch/>
        </p:blipFill>
        <p:spPr>
          <a:xfrm>
            <a:off x="228600" y="2005200"/>
            <a:ext cx="5279040" cy="1194840"/>
          </a:xfrm>
          <a:prstGeom prst="rect">
            <a:avLst/>
          </a:prstGeom>
          <a:ln w="9360">
            <a:noFill/>
          </a:ln>
        </p:spPr>
      </p:pic>
      <p:pic>
        <p:nvPicPr>
          <p:cNvPr id="145" name="Picture 3" descr=""/>
          <p:cNvPicPr/>
          <p:nvPr/>
        </p:nvPicPr>
        <p:blipFill>
          <a:blip r:embed="rId2"/>
          <a:stretch/>
        </p:blipFill>
        <p:spPr>
          <a:xfrm>
            <a:off x="228600" y="3496680"/>
            <a:ext cx="3885840" cy="1149120"/>
          </a:xfrm>
          <a:prstGeom prst="rect">
            <a:avLst/>
          </a:prstGeom>
          <a:ln w="9360">
            <a:noFill/>
          </a:ln>
        </p:spPr>
      </p:pic>
      <p:pic>
        <p:nvPicPr>
          <p:cNvPr id="146" name="Picture 4" descr=""/>
          <p:cNvPicPr/>
          <p:nvPr/>
        </p:nvPicPr>
        <p:blipFill>
          <a:blip r:embed="rId3"/>
          <a:stretch/>
        </p:blipFill>
        <p:spPr>
          <a:xfrm>
            <a:off x="4724280" y="4419720"/>
            <a:ext cx="4235040" cy="20570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5221080" cy="1828440"/>
          </a:xfrm>
          <a:prstGeom prst="rect">
            <a:avLst/>
          </a:prstGeom>
          <a:ln w="9360">
            <a:noFill/>
          </a:ln>
        </p:spPr>
      </p:pic>
      <p:pic>
        <p:nvPicPr>
          <p:cNvPr id="148" name="Picture 3" descr=""/>
          <p:cNvPicPr/>
          <p:nvPr/>
        </p:nvPicPr>
        <p:blipFill>
          <a:blip r:embed="rId2"/>
          <a:stretch/>
        </p:blipFill>
        <p:spPr>
          <a:xfrm>
            <a:off x="0" y="2209680"/>
            <a:ext cx="5244120" cy="4647960"/>
          </a:xfrm>
          <a:prstGeom prst="rect">
            <a:avLst/>
          </a:prstGeom>
          <a:ln w="9360">
            <a:noFill/>
          </a:ln>
        </p:spPr>
      </p:pic>
      <p:pic>
        <p:nvPicPr>
          <p:cNvPr id="149" name="Picture 4" descr=""/>
          <p:cNvPicPr/>
          <p:nvPr/>
        </p:nvPicPr>
        <p:blipFill>
          <a:blip r:embed="rId3"/>
          <a:stretch/>
        </p:blipFill>
        <p:spPr>
          <a:xfrm>
            <a:off x="5458680" y="76320"/>
            <a:ext cx="3684960" cy="6705360"/>
          </a:xfrm>
          <a:prstGeom prst="rect">
            <a:avLst/>
          </a:prstGeom>
          <a:ln w="9360">
            <a:noFill/>
          </a:ln>
        </p:spPr>
      </p:pic>
      <p:sp>
        <p:nvSpPr>
          <p:cNvPr id="150" name="CustomShape 1"/>
          <p:cNvSpPr/>
          <p:nvPr/>
        </p:nvSpPr>
        <p:spPr>
          <a:xfrm>
            <a:off x="8162640" y="64123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2" descr=""/>
          <p:cNvPicPr/>
          <p:nvPr/>
        </p:nvPicPr>
        <p:blipFill>
          <a:blip r:embed="rId1"/>
          <a:stretch/>
        </p:blipFill>
        <p:spPr>
          <a:xfrm>
            <a:off x="76320" y="76320"/>
            <a:ext cx="4681080" cy="6781320"/>
          </a:xfrm>
          <a:prstGeom prst="rect">
            <a:avLst/>
          </a:prstGeom>
          <a:ln w="9360">
            <a:noFill/>
          </a:ln>
        </p:spPr>
      </p:pic>
      <p:pic>
        <p:nvPicPr>
          <p:cNvPr id="152" name="Picture 4" descr=""/>
          <p:cNvPicPr/>
          <p:nvPr/>
        </p:nvPicPr>
        <p:blipFill>
          <a:blip r:embed="rId2"/>
          <a:stretch/>
        </p:blipFill>
        <p:spPr>
          <a:xfrm>
            <a:off x="5244120" y="76320"/>
            <a:ext cx="3684960" cy="6705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5065920" cy="4343040"/>
          </a:xfrm>
          <a:prstGeom prst="rect">
            <a:avLst/>
          </a:prstGeom>
          <a:ln w="9360">
            <a:noFill/>
          </a:ln>
        </p:spPr>
      </p:pic>
      <p:pic>
        <p:nvPicPr>
          <p:cNvPr id="154" name="Picture 3" descr=""/>
          <p:cNvPicPr/>
          <p:nvPr/>
        </p:nvPicPr>
        <p:blipFill>
          <a:blip r:embed="rId2"/>
          <a:stretch/>
        </p:blipFill>
        <p:spPr>
          <a:xfrm>
            <a:off x="5120640" y="2133720"/>
            <a:ext cx="4023000" cy="4266720"/>
          </a:xfrm>
          <a:prstGeom prst="rect">
            <a:avLst/>
          </a:prstGeom>
          <a:ln w="9360">
            <a:noFill/>
          </a:ln>
        </p:spPr>
      </p:pic>
      <p:sp>
        <p:nvSpPr>
          <p:cNvPr id="155" name="CustomShape 1"/>
          <p:cNvSpPr/>
          <p:nvPr/>
        </p:nvSpPr>
        <p:spPr>
          <a:xfrm>
            <a:off x="8238960" y="64771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Example 4-5 cont.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57" name="Picture 2" descr=""/>
          <p:cNvPicPr/>
          <p:nvPr/>
        </p:nvPicPr>
        <p:blipFill>
          <a:blip r:embed="rId1"/>
          <a:stretch/>
        </p:blipFill>
        <p:spPr>
          <a:xfrm>
            <a:off x="0" y="1219320"/>
            <a:ext cx="4723920" cy="4812840"/>
          </a:xfrm>
          <a:prstGeom prst="rect">
            <a:avLst/>
          </a:prstGeom>
          <a:ln w="9360">
            <a:noFill/>
          </a:ln>
        </p:spPr>
      </p:pic>
      <p:pic>
        <p:nvPicPr>
          <p:cNvPr id="158" name="Picture 3" descr=""/>
          <p:cNvPicPr/>
          <p:nvPr/>
        </p:nvPicPr>
        <p:blipFill>
          <a:blip r:embed="rId2"/>
          <a:stretch/>
        </p:blipFill>
        <p:spPr>
          <a:xfrm>
            <a:off x="4885200" y="2057400"/>
            <a:ext cx="4182120" cy="44355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Gauss’s Law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0" name="CustomShape 2"/>
          <p:cNvSpPr/>
          <p:nvPr/>
        </p:nvSpPr>
        <p:spPr>
          <a:xfrm>
            <a:off x="4495680" y="1523880"/>
            <a:ext cx="441936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Application of the divergence theorem gives: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61" name="Picture 2" descr=""/>
          <p:cNvPicPr/>
          <p:nvPr/>
        </p:nvPicPr>
        <p:blipFill>
          <a:blip r:embed="rId1"/>
          <a:stretch/>
        </p:blipFill>
        <p:spPr>
          <a:xfrm>
            <a:off x="0" y="1744560"/>
            <a:ext cx="3580920" cy="732600"/>
          </a:xfrm>
          <a:prstGeom prst="rect">
            <a:avLst/>
          </a:prstGeom>
          <a:ln w="9360">
            <a:noFill/>
          </a:ln>
        </p:spPr>
      </p:pic>
      <p:pic>
        <p:nvPicPr>
          <p:cNvPr id="162" name="Picture 3" descr=""/>
          <p:cNvPicPr/>
          <p:nvPr/>
        </p:nvPicPr>
        <p:blipFill>
          <a:blip r:embed="rId2"/>
          <a:stretch/>
        </p:blipFill>
        <p:spPr>
          <a:xfrm>
            <a:off x="609480" y="2743200"/>
            <a:ext cx="2361960" cy="635040"/>
          </a:xfrm>
          <a:prstGeom prst="rect">
            <a:avLst/>
          </a:prstGeom>
          <a:ln w="9360">
            <a:noFill/>
          </a:ln>
        </p:spPr>
      </p:pic>
      <p:pic>
        <p:nvPicPr>
          <p:cNvPr id="163" name="Picture 4" descr=""/>
          <p:cNvPicPr/>
          <p:nvPr/>
        </p:nvPicPr>
        <p:blipFill>
          <a:blip r:embed="rId3"/>
          <a:stretch/>
        </p:blipFill>
        <p:spPr>
          <a:xfrm>
            <a:off x="38160" y="3402720"/>
            <a:ext cx="4152600" cy="3388680"/>
          </a:xfrm>
          <a:prstGeom prst="rect">
            <a:avLst/>
          </a:prstGeom>
          <a:ln w="9360">
            <a:noFill/>
          </a:ln>
        </p:spPr>
      </p:pic>
      <p:pic>
        <p:nvPicPr>
          <p:cNvPr id="164" name="Picture 5" descr=""/>
          <p:cNvPicPr/>
          <p:nvPr/>
        </p:nvPicPr>
        <p:blipFill>
          <a:blip r:embed="rId4"/>
          <a:stretch/>
        </p:blipFill>
        <p:spPr>
          <a:xfrm>
            <a:off x="4474080" y="1981080"/>
            <a:ext cx="4517280" cy="39524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12720" y="15228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Applying Gauss’s Law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6" name="CustomShape 2"/>
          <p:cNvSpPr/>
          <p:nvPr/>
        </p:nvSpPr>
        <p:spPr>
          <a:xfrm>
            <a:off x="4800600" y="3011400"/>
            <a:ext cx="41144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Construct an imaginary Gaussian cylinder of radius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r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and height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h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67" name="Picture 3" descr=""/>
          <p:cNvPicPr/>
          <p:nvPr/>
        </p:nvPicPr>
        <p:blipFill>
          <a:blip r:embed="rId1"/>
          <a:stretch/>
        </p:blipFill>
        <p:spPr>
          <a:xfrm>
            <a:off x="152280" y="1148400"/>
            <a:ext cx="3504960" cy="1137240"/>
          </a:xfrm>
          <a:prstGeom prst="rect">
            <a:avLst/>
          </a:prstGeom>
          <a:ln w="9360">
            <a:noFill/>
          </a:ln>
        </p:spPr>
      </p:pic>
      <p:pic>
        <p:nvPicPr>
          <p:cNvPr id="168" name="Picture 4" descr=""/>
          <p:cNvPicPr/>
          <p:nvPr/>
        </p:nvPicPr>
        <p:blipFill>
          <a:blip r:embed="rId2"/>
          <a:stretch/>
        </p:blipFill>
        <p:spPr>
          <a:xfrm>
            <a:off x="0" y="2332800"/>
            <a:ext cx="4571640" cy="1362960"/>
          </a:xfrm>
          <a:prstGeom prst="rect">
            <a:avLst/>
          </a:prstGeom>
          <a:ln w="9360">
            <a:noFill/>
          </a:ln>
        </p:spPr>
      </p:pic>
      <p:pic>
        <p:nvPicPr>
          <p:cNvPr id="169" name="Picture 5" descr=""/>
          <p:cNvPicPr/>
          <p:nvPr/>
        </p:nvPicPr>
        <p:blipFill>
          <a:blip r:embed="rId3"/>
          <a:stretch/>
        </p:blipFill>
        <p:spPr>
          <a:xfrm>
            <a:off x="519120" y="3792600"/>
            <a:ext cx="3214440" cy="2988720"/>
          </a:xfrm>
          <a:prstGeom prst="rect">
            <a:avLst/>
          </a:prstGeom>
          <a:ln w="9360">
            <a:noFill/>
          </a:ln>
        </p:spPr>
      </p:pic>
      <p:pic>
        <p:nvPicPr>
          <p:cNvPr id="170" name="Picture 6" descr=""/>
          <p:cNvPicPr/>
          <p:nvPr/>
        </p:nvPicPr>
        <p:blipFill>
          <a:blip r:embed="rId4"/>
          <a:stretch/>
        </p:blipFill>
        <p:spPr>
          <a:xfrm>
            <a:off x="4477320" y="1219320"/>
            <a:ext cx="4666320" cy="1142640"/>
          </a:xfrm>
          <a:prstGeom prst="rect">
            <a:avLst/>
          </a:prstGeom>
          <a:ln w="9360">
            <a:noFill/>
          </a:ln>
        </p:spPr>
      </p:pic>
      <p:pic>
        <p:nvPicPr>
          <p:cNvPr id="171" name="Picture 7" descr=""/>
          <p:cNvPicPr/>
          <p:nvPr/>
        </p:nvPicPr>
        <p:blipFill>
          <a:blip r:embed="rId5"/>
          <a:stretch/>
        </p:blipFill>
        <p:spPr>
          <a:xfrm>
            <a:off x="4572000" y="3650040"/>
            <a:ext cx="4481280" cy="32076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Electric Scalar Potential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4800600" y="1523880"/>
            <a:ext cx="43430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Minimum force needed to move charge against </a:t>
            </a:r>
            <a:r>
              <a:rPr b="1" lang="en-US" sz="1800" spc="-1" strike="noStrike">
                <a:solidFill>
                  <a:srgbClr val="ff0000"/>
                </a:solidFill>
                <a:latin typeface="Tw Cen MT"/>
              </a:rPr>
              <a:t>E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field: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74" name="Picture 2" descr=""/>
          <p:cNvPicPr/>
          <p:nvPr/>
        </p:nvPicPr>
        <p:blipFill>
          <a:blip r:embed="rId1"/>
          <a:stretch/>
        </p:blipFill>
        <p:spPr>
          <a:xfrm>
            <a:off x="73080" y="1676160"/>
            <a:ext cx="4422240" cy="457200"/>
          </a:xfrm>
          <a:prstGeom prst="rect">
            <a:avLst/>
          </a:prstGeom>
          <a:ln w="9360">
            <a:noFill/>
          </a:ln>
        </p:spPr>
      </p:pic>
      <p:pic>
        <p:nvPicPr>
          <p:cNvPr id="175" name="Picture 3" descr=""/>
          <p:cNvPicPr/>
          <p:nvPr/>
        </p:nvPicPr>
        <p:blipFill>
          <a:blip r:embed="rId2"/>
          <a:stretch/>
        </p:blipFill>
        <p:spPr>
          <a:xfrm>
            <a:off x="77760" y="2438280"/>
            <a:ext cx="4417560" cy="2514240"/>
          </a:xfrm>
          <a:prstGeom prst="rect">
            <a:avLst/>
          </a:prstGeom>
          <a:ln w="9360">
            <a:noFill/>
          </a:ln>
        </p:spPr>
      </p:pic>
      <p:pic>
        <p:nvPicPr>
          <p:cNvPr id="176" name="Picture 4" descr=""/>
          <p:cNvPicPr/>
          <p:nvPr/>
        </p:nvPicPr>
        <p:blipFill>
          <a:blip r:embed="rId3"/>
          <a:stretch/>
        </p:blipFill>
        <p:spPr>
          <a:xfrm>
            <a:off x="4419720" y="2286000"/>
            <a:ext cx="4723920" cy="4318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Electric Scalar Potential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78" name="Picture 2" descr=""/>
          <p:cNvPicPr/>
          <p:nvPr/>
        </p:nvPicPr>
        <p:blipFill>
          <a:blip r:embed="rId1"/>
          <a:stretch/>
        </p:blipFill>
        <p:spPr>
          <a:xfrm>
            <a:off x="98640" y="1635120"/>
            <a:ext cx="4386600" cy="3012480"/>
          </a:xfrm>
          <a:prstGeom prst="rect">
            <a:avLst/>
          </a:prstGeom>
          <a:ln w="9360">
            <a:noFill/>
          </a:ln>
        </p:spPr>
      </p:pic>
      <p:pic>
        <p:nvPicPr>
          <p:cNvPr id="179" name="Picture 4" descr=""/>
          <p:cNvPicPr/>
          <p:nvPr/>
        </p:nvPicPr>
        <p:blipFill>
          <a:blip r:embed="rId2"/>
          <a:stretch/>
        </p:blipFill>
        <p:spPr>
          <a:xfrm>
            <a:off x="5230800" y="1600560"/>
            <a:ext cx="3330360" cy="2226600"/>
          </a:xfrm>
          <a:prstGeom prst="rect">
            <a:avLst/>
          </a:prstGeom>
          <a:ln w="9360">
            <a:noFill/>
          </a:ln>
        </p:spPr>
      </p:pic>
      <p:pic>
        <p:nvPicPr>
          <p:cNvPr id="180" name="Picture 5" descr=""/>
          <p:cNvPicPr/>
          <p:nvPr/>
        </p:nvPicPr>
        <p:blipFill>
          <a:blip r:embed="rId3"/>
          <a:stretch/>
        </p:blipFill>
        <p:spPr>
          <a:xfrm>
            <a:off x="4166280" y="4648320"/>
            <a:ext cx="4901040" cy="20206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Electric Potential Due to Charges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82" name="CustomShape 2"/>
          <p:cNvSpPr/>
          <p:nvPr/>
        </p:nvSpPr>
        <p:spPr>
          <a:xfrm>
            <a:off x="76320" y="3657600"/>
            <a:ext cx="4343040" cy="2009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In electric circuits, we usually select a convenient node that we call ground and assign it zero reference voltage.  In free space and material media, we choose infinity as reference with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V 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= 0. Hence, at a point P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83" name="CustomShape 3"/>
          <p:cNvSpPr/>
          <p:nvPr/>
        </p:nvSpPr>
        <p:spPr>
          <a:xfrm>
            <a:off x="4649760" y="1828800"/>
            <a:ext cx="41756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For a point charge,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V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at range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R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is: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84" name="CustomShape 4"/>
          <p:cNvSpPr/>
          <p:nvPr/>
        </p:nvSpPr>
        <p:spPr>
          <a:xfrm>
            <a:off x="4631760" y="3886200"/>
            <a:ext cx="4300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For continuous charge distributions: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85" name="Picture 4" descr=""/>
          <p:cNvPicPr/>
          <p:nvPr/>
        </p:nvPicPr>
        <p:blipFill>
          <a:blip r:embed="rId1"/>
          <a:stretch/>
        </p:blipFill>
        <p:spPr>
          <a:xfrm>
            <a:off x="380880" y="1560600"/>
            <a:ext cx="3047760" cy="2037600"/>
          </a:xfrm>
          <a:prstGeom prst="rect">
            <a:avLst/>
          </a:prstGeom>
          <a:ln w="9360">
            <a:noFill/>
          </a:ln>
        </p:spPr>
      </p:pic>
      <p:pic>
        <p:nvPicPr>
          <p:cNvPr id="186" name="Picture 2" descr=""/>
          <p:cNvPicPr/>
          <p:nvPr/>
        </p:nvPicPr>
        <p:blipFill>
          <a:blip r:embed="rId2"/>
          <a:stretch/>
        </p:blipFill>
        <p:spPr>
          <a:xfrm>
            <a:off x="609480" y="5410080"/>
            <a:ext cx="3047760" cy="1018440"/>
          </a:xfrm>
          <a:prstGeom prst="rect">
            <a:avLst/>
          </a:prstGeom>
          <a:ln w="9360">
            <a:noFill/>
          </a:ln>
        </p:spPr>
      </p:pic>
      <p:pic>
        <p:nvPicPr>
          <p:cNvPr id="187" name="Picture 3" descr=""/>
          <p:cNvPicPr/>
          <p:nvPr/>
        </p:nvPicPr>
        <p:blipFill>
          <a:blip r:embed="rId3"/>
          <a:stretch/>
        </p:blipFill>
        <p:spPr>
          <a:xfrm>
            <a:off x="4495680" y="2362320"/>
            <a:ext cx="4571640" cy="763200"/>
          </a:xfrm>
          <a:prstGeom prst="rect">
            <a:avLst/>
          </a:prstGeom>
          <a:ln w="9360">
            <a:noFill/>
          </a:ln>
        </p:spPr>
      </p:pic>
      <p:pic>
        <p:nvPicPr>
          <p:cNvPr id="188" name="Picture 4" descr=""/>
          <p:cNvPicPr/>
          <p:nvPr/>
        </p:nvPicPr>
        <p:blipFill>
          <a:blip r:embed="rId4"/>
          <a:stretch/>
        </p:blipFill>
        <p:spPr>
          <a:xfrm>
            <a:off x="4416840" y="4419720"/>
            <a:ext cx="4726800" cy="2209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Chapter 4 Overview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95" name="Content Placeholder 3" descr=""/>
          <p:cNvPicPr/>
          <p:nvPr/>
        </p:nvPicPr>
        <p:blipFill>
          <a:blip r:embed="rId1"/>
          <a:srcRect l="0" t="-11801" r="0" b="-11801"/>
          <a:stretch/>
        </p:blipFill>
        <p:spPr>
          <a:xfrm>
            <a:off x="304920" y="1600200"/>
            <a:ext cx="8567640" cy="4723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Relating </a:t>
            </a:r>
            <a:r>
              <a:rPr b="1" lang="en-US" sz="4400" spc="-1" strike="noStrike">
                <a:solidFill>
                  <a:srgbClr val="1f497d"/>
                </a:solidFill>
                <a:latin typeface="Tw Cen MT"/>
              </a:rPr>
              <a:t>E</a:t>
            </a: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 to </a:t>
            </a:r>
            <a:r>
              <a:rPr b="0" i="1" lang="en-US" sz="4400" spc="-1" strike="noStrike">
                <a:solidFill>
                  <a:srgbClr val="1f497d"/>
                </a:solidFill>
                <a:latin typeface="Tw Cen MT"/>
              </a:rPr>
              <a:t>V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90" name="Picture 2" descr=""/>
          <p:cNvPicPr/>
          <p:nvPr/>
        </p:nvPicPr>
        <p:blipFill>
          <a:blip r:embed="rId1"/>
          <a:stretch/>
        </p:blipFill>
        <p:spPr>
          <a:xfrm>
            <a:off x="1311480" y="1600200"/>
            <a:ext cx="6220440" cy="48765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2" descr=""/>
          <p:cNvPicPr/>
          <p:nvPr/>
        </p:nvPicPr>
        <p:blipFill>
          <a:blip r:embed="rId1"/>
          <a:stretch/>
        </p:blipFill>
        <p:spPr>
          <a:xfrm>
            <a:off x="76320" y="380880"/>
            <a:ext cx="8915040" cy="696960"/>
          </a:xfrm>
          <a:prstGeom prst="rect">
            <a:avLst/>
          </a:prstGeom>
          <a:ln w="9360">
            <a:noFill/>
          </a:ln>
        </p:spPr>
      </p:pic>
      <p:pic>
        <p:nvPicPr>
          <p:cNvPr id="192" name="Picture 3" descr=""/>
          <p:cNvPicPr/>
          <p:nvPr/>
        </p:nvPicPr>
        <p:blipFill>
          <a:blip r:embed="rId2"/>
          <a:stretch/>
        </p:blipFill>
        <p:spPr>
          <a:xfrm>
            <a:off x="0" y="1600200"/>
            <a:ext cx="4982040" cy="4343040"/>
          </a:xfrm>
          <a:prstGeom prst="rect">
            <a:avLst/>
          </a:prstGeom>
          <a:ln w="9360">
            <a:noFill/>
          </a:ln>
        </p:spPr>
      </p:pic>
      <p:pic>
        <p:nvPicPr>
          <p:cNvPr id="193" name="Picture 4" descr=""/>
          <p:cNvPicPr/>
          <p:nvPr/>
        </p:nvPicPr>
        <p:blipFill>
          <a:blip r:embed="rId3"/>
          <a:stretch/>
        </p:blipFill>
        <p:spPr>
          <a:xfrm>
            <a:off x="5092560" y="1600200"/>
            <a:ext cx="3692520" cy="4952520"/>
          </a:xfrm>
          <a:prstGeom prst="rect">
            <a:avLst/>
          </a:prstGeom>
          <a:ln w="9360">
            <a:noFill/>
          </a:ln>
        </p:spPr>
      </p:pic>
      <p:sp>
        <p:nvSpPr>
          <p:cNvPr id="194" name="CustomShape 1"/>
          <p:cNvSpPr/>
          <p:nvPr/>
        </p:nvSpPr>
        <p:spPr>
          <a:xfrm>
            <a:off x="8391240" y="64771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2" descr=""/>
          <p:cNvPicPr/>
          <p:nvPr/>
        </p:nvPicPr>
        <p:blipFill>
          <a:blip r:embed="rId1"/>
          <a:stretch/>
        </p:blipFill>
        <p:spPr>
          <a:xfrm>
            <a:off x="0" y="380880"/>
            <a:ext cx="8915040" cy="696960"/>
          </a:xfrm>
          <a:prstGeom prst="rect">
            <a:avLst/>
          </a:prstGeom>
          <a:ln w="9360">
            <a:noFill/>
          </a:ln>
        </p:spPr>
      </p:pic>
      <p:sp>
        <p:nvSpPr>
          <p:cNvPr id="196" name="CustomShape 1"/>
          <p:cNvSpPr/>
          <p:nvPr/>
        </p:nvSpPr>
        <p:spPr>
          <a:xfrm>
            <a:off x="7338240" y="380880"/>
            <a:ext cx="168228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ff0000"/>
                </a:solidFill>
                <a:latin typeface="Tw Cen MT"/>
              </a:rPr>
              <a:t>(cont.)</a:t>
            </a:r>
            <a:endParaRPr b="0" lang="en-US" sz="3600" spc="-1" strike="noStrike">
              <a:latin typeface="Arial"/>
            </a:endParaRPr>
          </a:p>
        </p:txBody>
      </p:sp>
      <p:pic>
        <p:nvPicPr>
          <p:cNvPr id="197" name="Picture 2" descr=""/>
          <p:cNvPicPr/>
          <p:nvPr/>
        </p:nvPicPr>
        <p:blipFill>
          <a:blip r:embed="rId2"/>
          <a:stretch/>
        </p:blipFill>
        <p:spPr>
          <a:xfrm>
            <a:off x="762120" y="1752480"/>
            <a:ext cx="2536920" cy="380520"/>
          </a:xfrm>
          <a:prstGeom prst="rect">
            <a:avLst/>
          </a:prstGeom>
          <a:ln w="9360">
            <a:noFill/>
          </a:ln>
        </p:spPr>
      </p:pic>
      <p:pic>
        <p:nvPicPr>
          <p:cNvPr id="198" name="Picture 3" descr=""/>
          <p:cNvPicPr/>
          <p:nvPr/>
        </p:nvPicPr>
        <p:blipFill>
          <a:blip r:embed="rId3"/>
          <a:stretch/>
        </p:blipFill>
        <p:spPr>
          <a:xfrm>
            <a:off x="76320" y="2286000"/>
            <a:ext cx="4971240" cy="3047760"/>
          </a:xfrm>
          <a:prstGeom prst="rect">
            <a:avLst/>
          </a:prstGeom>
          <a:ln w="9360">
            <a:noFill/>
          </a:ln>
        </p:spPr>
      </p:pic>
      <p:pic>
        <p:nvPicPr>
          <p:cNvPr id="199" name="Picture 4" descr=""/>
          <p:cNvPicPr/>
          <p:nvPr/>
        </p:nvPicPr>
        <p:blipFill>
          <a:blip r:embed="rId4"/>
          <a:stretch/>
        </p:blipFill>
        <p:spPr>
          <a:xfrm>
            <a:off x="228600" y="5638680"/>
            <a:ext cx="4419360" cy="684720"/>
          </a:xfrm>
          <a:prstGeom prst="rect">
            <a:avLst/>
          </a:prstGeom>
          <a:ln w="9360">
            <a:noFill/>
          </a:ln>
        </p:spPr>
      </p:pic>
      <p:pic>
        <p:nvPicPr>
          <p:cNvPr id="200" name="Picture 4" descr=""/>
          <p:cNvPicPr/>
          <p:nvPr/>
        </p:nvPicPr>
        <p:blipFill>
          <a:blip r:embed="rId5"/>
          <a:stretch/>
        </p:blipFill>
        <p:spPr>
          <a:xfrm>
            <a:off x="5092560" y="1676520"/>
            <a:ext cx="3692520" cy="49525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extShape 1"/>
          <p:cNvSpPr txBox="1"/>
          <p:nvPr/>
        </p:nvSpPr>
        <p:spPr>
          <a:xfrm>
            <a:off x="612720" y="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Poisson’s &amp; Laplace’s Equations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5173920" y="1981080"/>
            <a:ext cx="32155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In the absence of charges: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03" name="Picture 2" descr=""/>
          <p:cNvPicPr/>
          <p:nvPr/>
        </p:nvPicPr>
        <p:blipFill>
          <a:blip r:embed="rId1"/>
          <a:stretch/>
        </p:blipFill>
        <p:spPr>
          <a:xfrm>
            <a:off x="451800" y="914400"/>
            <a:ext cx="4604040" cy="5943240"/>
          </a:xfrm>
          <a:prstGeom prst="rect">
            <a:avLst/>
          </a:prstGeom>
          <a:ln w="9360">
            <a:noFill/>
          </a:ln>
        </p:spPr>
      </p:pic>
      <p:pic>
        <p:nvPicPr>
          <p:cNvPr id="204" name="Picture 3" descr=""/>
          <p:cNvPicPr/>
          <p:nvPr/>
        </p:nvPicPr>
        <p:blipFill>
          <a:blip r:embed="rId2"/>
          <a:stretch/>
        </p:blipFill>
        <p:spPr>
          <a:xfrm>
            <a:off x="5257800" y="2438280"/>
            <a:ext cx="3762000" cy="409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Content Placeholder 2" descr=""/>
          <p:cNvPicPr/>
          <p:nvPr/>
        </p:nvPicPr>
        <p:blipFill>
          <a:blip r:embed="rId1"/>
          <a:srcRect l="-334406" t="0" r="-334406" b="0"/>
          <a:stretch/>
        </p:blipFill>
        <p:spPr>
          <a:xfrm>
            <a:off x="-533520" y="685800"/>
            <a:ext cx="10225800" cy="5638320"/>
          </a:xfrm>
          <a:prstGeom prst="rect">
            <a:avLst/>
          </a:prstGeom>
          <a:ln>
            <a:noFill/>
          </a:ln>
        </p:spPr>
      </p:pic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Conduction Current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-245880" y="2895480"/>
            <a:ext cx="44042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1f497d"/>
                </a:solidFill>
                <a:latin typeface="Tw Cen MT"/>
              </a:rPr>
              <a:t>Conduction current density: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08" name="Picture 2" descr=""/>
          <p:cNvPicPr/>
          <p:nvPr/>
        </p:nvPicPr>
        <p:blipFill>
          <a:blip r:embed="rId1"/>
          <a:stretch/>
        </p:blipFill>
        <p:spPr>
          <a:xfrm>
            <a:off x="76320" y="1674000"/>
            <a:ext cx="4684320" cy="713160"/>
          </a:xfrm>
          <a:prstGeom prst="rect">
            <a:avLst/>
          </a:prstGeom>
          <a:ln w="9360">
            <a:noFill/>
          </a:ln>
        </p:spPr>
      </p:pic>
      <p:pic>
        <p:nvPicPr>
          <p:cNvPr id="209" name="Picture 3" descr=""/>
          <p:cNvPicPr/>
          <p:nvPr/>
        </p:nvPicPr>
        <p:blipFill>
          <a:blip r:embed="rId2"/>
          <a:stretch/>
        </p:blipFill>
        <p:spPr>
          <a:xfrm>
            <a:off x="152280" y="3445560"/>
            <a:ext cx="4012200" cy="440280"/>
          </a:xfrm>
          <a:prstGeom prst="rect">
            <a:avLst/>
          </a:prstGeom>
          <a:ln w="9360">
            <a:noFill/>
          </a:ln>
        </p:spPr>
      </p:pic>
      <p:pic>
        <p:nvPicPr>
          <p:cNvPr id="210" name="Picture 4" descr=""/>
          <p:cNvPicPr/>
          <p:nvPr/>
        </p:nvPicPr>
        <p:blipFill>
          <a:blip r:embed="rId3"/>
          <a:stretch/>
        </p:blipFill>
        <p:spPr>
          <a:xfrm>
            <a:off x="76320" y="4419720"/>
            <a:ext cx="4723920" cy="697320"/>
          </a:xfrm>
          <a:prstGeom prst="rect">
            <a:avLst/>
          </a:prstGeom>
          <a:ln w="9360">
            <a:noFill/>
          </a:ln>
        </p:spPr>
      </p:pic>
      <p:pic>
        <p:nvPicPr>
          <p:cNvPr id="211" name="Picture 5" descr=""/>
          <p:cNvPicPr/>
          <p:nvPr/>
        </p:nvPicPr>
        <p:blipFill>
          <a:blip r:embed="rId4"/>
          <a:stretch/>
        </p:blipFill>
        <p:spPr>
          <a:xfrm>
            <a:off x="4893120" y="1676520"/>
            <a:ext cx="4174200" cy="4038120"/>
          </a:xfrm>
          <a:prstGeom prst="rect">
            <a:avLst/>
          </a:prstGeom>
          <a:ln w="9360">
            <a:noFill/>
          </a:ln>
        </p:spPr>
      </p:pic>
      <p:sp>
        <p:nvSpPr>
          <p:cNvPr id="212" name="CustomShape 3"/>
          <p:cNvSpPr/>
          <p:nvPr/>
        </p:nvSpPr>
        <p:spPr>
          <a:xfrm>
            <a:off x="4724280" y="5715000"/>
            <a:ext cx="42667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Note how wide the range is, over 24 orders of magnitude 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Conductivity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4" name="CustomShape 2"/>
          <p:cNvSpPr/>
          <p:nvPr/>
        </p:nvSpPr>
        <p:spPr>
          <a:xfrm>
            <a:off x="5638680" y="1752480"/>
            <a:ext cx="3276360" cy="3057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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ve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volume charge density of        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	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electrons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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he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volume charge density of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	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holes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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e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electron mobility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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h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hole mobility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N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e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number of electrons per unit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	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volume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N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h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number of holes per unit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	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volume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15" name="Picture 3" descr=""/>
          <p:cNvPicPr/>
          <p:nvPr/>
        </p:nvPicPr>
        <p:blipFill>
          <a:blip r:embed="rId1"/>
          <a:stretch/>
        </p:blipFill>
        <p:spPr>
          <a:xfrm>
            <a:off x="122400" y="1627200"/>
            <a:ext cx="5217840" cy="4975200"/>
          </a:xfrm>
          <a:prstGeom prst="rect">
            <a:avLst/>
          </a:prstGeom>
          <a:ln w="9360">
            <a:noFill/>
          </a:ln>
        </p:spPr>
      </p:pic>
      <p:pic>
        <p:nvPicPr>
          <p:cNvPr id="216" name="Picture 3" descr=""/>
          <p:cNvPicPr/>
          <p:nvPr/>
        </p:nvPicPr>
        <p:blipFill>
          <a:blip r:embed="rId2"/>
          <a:stretch/>
        </p:blipFill>
        <p:spPr>
          <a:xfrm>
            <a:off x="3352680" y="5105520"/>
            <a:ext cx="3402720" cy="373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icture 2" descr=""/>
          <p:cNvPicPr/>
          <p:nvPr/>
        </p:nvPicPr>
        <p:blipFill>
          <a:blip r:embed="rId1"/>
          <a:stretch/>
        </p:blipFill>
        <p:spPr>
          <a:xfrm>
            <a:off x="0" y="104400"/>
            <a:ext cx="4841640" cy="1800000"/>
          </a:xfrm>
          <a:prstGeom prst="rect">
            <a:avLst/>
          </a:prstGeom>
          <a:ln w="9360">
            <a:noFill/>
          </a:ln>
        </p:spPr>
      </p:pic>
      <p:pic>
        <p:nvPicPr>
          <p:cNvPr id="218" name="Picture 3" descr=""/>
          <p:cNvPicPr/>
          <p:nvPr/>
        </p:nvPicPr>
        <p:blipFill>
          <a:blip r:embed="rId2"/>
          <a:stretch/>
        </p:blipFill>
        <p:spPr>
          <a:xfrm>
            <a:off x="4495680" y="1828800"/>
            <a:ext cx="4613040" cy="50288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Resistance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0" name="CustomShape 2"/>
          <p:cNvSpPr/>
          <p:nvPr/>
        </p:nvSpPr>
        <p:spPr>
          <a:xfrm>
            <a:off x="5104440" y="4114800"/>
            <a:ext cx="30402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For any conductor: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21" name="Picture 3" descr=""/>
          <p:cNvPicPr/>
          <p:nvPr/>
        </p:nvPicPr>
        <p:blipFill>
          <a:blip r:embed="rId1"/>
          <a:stretch/>
        </p:blipFill>
        <p:spPr>
          <a:xfrm>
            <a:off x="76320" y="2512440"/>
            <a:ext cx="4686120" cy="4042800"/>
          </a:xfrm>
          <a:prstGeom prst="rect">
            <a:avLst/>
          </a:prstGeom>
          <a:ln w="9360">
            <a:noFill/>
          </a:ln>
        </p:spPr>
      </p:pic>
      <p:pic>
        <p:nvPicPr>
          <p:cNvPr id="222" name="Picture 4" descr=""/>
          <p:cNvPicPr/>
          <p:nvPr/>
        </p:nvPicPr>
        <p:blipFill>
          <a:blip r:embed="rId2"/>
          <a:stretch/>
        </p:blipFill>
        <p:spPr>
          <a:xfrm>
            <a:off x="4343400" y="304920"/>
            <a:ext cx="4723920" cy="3117600"/>
          </a:xfrm>
          <a:prstGeom prst="rect">
            <a:avLst/>
          </a:prstGeom>
          <a:ln w="9360">
            <a:noFill/>
          </a:ln>
        </p:spPr>
      </p:pic>
      <p:pic>
        <p:nvPicPr>
          <p:cNvPr id="223" name="Picture 5" descr=""/>
          <p:cNvPicPr/>
          <p:nvPr/>
        </p:nvPicPr>
        <p:blipFill>
          <a:blip r:embed="rId3"/>
          <a:stretch/>
        </p:blipFill>
        <p:spPr>
          <a:xfrm>
            <a:off x="5457960" y="4724280"/>
            <a:ext cx="3228480" cy="1116000"/>
          </a:xfrm>
          <a:prstGeom prst="rect">
            <a:avLst/>
          </a:prstGeom>
          <a:ln w="9360">
            <a:noFill/>
          </a:ln>
        </p:spPr>
      </p:pic>
      <p:sp>
        <p:nvSpPr>
          <p:cNvPr id="224" name="CustomShape 3"/>
          <p:cNvSpPr/>
          <p:nvPr/>
        </p:nvSpPr>
        <p:spPr>
          <a:xfrm>
            <a:off x="-42120" y="1905120"/>
            <a:ext cx="25768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Longitudinal Resistor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4522680" cy="4343040"/>
          </a:xfrm>
          <a:prstGeom prst="rect">
            <a:avLst/>
          </a:prstGeom>
          <a:ln w="9360">
            <a:noFill/>
          </a:ln>
        </p:spPr>
      </p:pic>
      <p:pic>
        <p:nvPicPr>
          <p:cNvPr id="226" name="Picture 3" descr=""/>
          <p:cNvPicPr/>
          <p:nvPr/>
        </p:nvPicPr>
        <p:blipFill>
          <a:blip r:embed="rId2"/>
          <a:stretch/>
        </p:blipFill>
        <p:spPr>
          <a:xfrm>
            <a:off x="4952880" y="457200"/>
            <a:ext cx="4146120" cy="1686600"/>
          </a:xfrm>
          <a:prstGeom prst="rect">
            <a:avLst/>
          </a:prstGeom>
          <a:ln w="9360">
            <a:noFill/>
          </a:ln>
        </p:spPr>
      </p:pic>
      <p:pic>
        <p:nvPicPr>
          <p:cNvPr id="227" name="Picture 4" descr=""/>
          <p:cNvPicPr/>
          <p:nvPr/>
        </p:nvPicPr>
        <p:blipFill>
          <a:blip r:embed="rId3"/>
          <a:stretch/>
        </p:blipFill>
        <p:spPr>
          <a:xfrm>
            <a:off x="4572000" y="2362320"/>
            <a:ext cx="4571640" cy="2900880"/>
          </a:xfrm>
          <a:prstGeom prst="rect">
            <a:avLst/>
          </a:prstGeom>
          <a:ln w="9360">
            <a:noFill/>
          </a:ln>
        </p:spPr>
      </p:pic>
      <p:sp>
        <p:nvSpPr>
          <p:cNvPr id="228" name="CustomShape 1"/>
          <p:cNvSpPr/>
          <p:nvPr/>
        </p:nvSpPr>
        <p:spPr>
          <a:xfrm>
            <a:off x="4800600" y="4692960"/>
            <a:ext cx="2666520" cy="45684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29" name="CustomShape 2"/>
          <p:cNvSpPr/>
          <p:nvPr/>
        </p:nvSpPr>
        <p:spPr>
          <a:xfrm>
            <a:off x="4572000" y="5562720"/>
            <a:ext cx="40381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G’=0 if the insulating material is air or a perfect dielectric with zero conductivity.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Maxwell’s Equations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97" name="CustomShape 2"/>
          <p:cNvSpPr/>
          <p:nvPr/>
        </p:nvSpPr>
        <p:spPr>
          <a:xfrm>
            <a:off x="200520" y="1752480"/>
            <a:ext cx="19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ff0000"/>
                </a:solidFill>
                <a:latin typeface="Tw Cen MT"/>
              </a:rPr>
              <a:t>God said: 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98" name="CustomShape 3"/>
          <p:cNvSpPr/>
          <p:nvPr/>
        </p:nvSpPr>
        <p:spPr>
          <a:xfrm>
            <a:off x="815400" y="5334120"/>
            <a:ext cx="32688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And there was light!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99" name="Picture 2" descr=""/>
          <p:cNvPicPr/>
          <p:nvPr/>
        </p:nvPicPr>
        <p:blipFill>
          <a:blip r:embed="rId1"/>
          <a:stretch/>
        </p:blipFill>
        <p:spPr>
          <a:xfrm>
            <a:off x="813240" y="2514600"/>
            <a:ext cx="2516760" cy="2536560"/>
          </a:xfrm>
          <a:prstGeom prst="rect">
            <a:avLst/>
          </a:prstGeom>
          <a:ln w="9360">
            <a:noFill/>
          </a:ln>
        </p:spPr>
      </p:pic>
      <p:pic>
        <p:nvPicPr>
          <p:cNvPr id="100" name="Picture 3" descr=""/>
          <p:cNvPicPr/>
          <p:nvPr/>
        </p:nvPicPr>
        <p:blipFill>
          <a:blip r:embed="rId2"/>
          <a:stretch/>
        </p:blipFill>
        <p:spPr>
          <a:xfrm>
            <a:off x="4147560" y="1523880"/>
            <a:ext cx="4843800" cy="2819160"/>
          </a:xfrm>
          <a:prstGeom prst="rect">
            <a:avLst/>
          </a:prstGeom>
          <a:ln w="9360">
            <a:noFill/>
          </a:ln>
        </p:spPr>
      </p:pic>
      <p:pic>
        <p:nvPicPr>
          <p:cNvPr id="101" name="Picture 4" descr=""/>
          <p:cNvPicPr/>
          <p:nvPr/>
        </p:nvPicPr>
        <p:blipFill>
          <a:blip r:embed="rId3"/>
          <a:stretch/>
        </p:blipFill>
        <p:spPr>
          <a:xfrm>
            <a:off x="4191120" y="4366800"/>
            <a:ext cx="3580920" cy="1195560"/>
          </a:xfrm>
          <a:prstGeom prst="rect">
            <a:avLst/>
          </a:prstGeom>
          <a:ln w="9360">
            <a:noFill/>
          </a:ln>
        </p:spPr>
      </p:pic>
      <p:pic>
        <p:nvPicPr>
          <p:cNvPr id="102" name="Picture 5" descr=""/>
          <p:cNvPicPr/>
          <p:nvPr/>
        </p:nvPicPr>
        <p:blipFill>
          <a:blip r:embed="rId4"/>
          <a:stretch/>
        </p:blipFill>
        <p:spPr>
          <a:xfrm>
            <a:off x="4038480" y="6019920"/>
            <a:ext cx="4800240" cy="4615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Joule’s Law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1" name="CustomShape 2"/>
          <p:cNvSpPr/>
          <p:nvPr/>
        </p:nvSpPr>
        <p:spPr>
          <a:xfrm>
            <a:off x="152280" y="1523880"/>
            <a:ext cx="4190760" cy="155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The power dissipated in a volume containing electric field </a:t>
            </a:r>
            <a:r>
              <a:rPr b="1" lang="en-US" sz="2400" spc="-1" strike="noStrike">
                <a:solidFill>
                  <a:srgbClr val="ff0000"/>
                </a:solidFill>
                <a:latin typeface="Tw Cen MT"/>
              </a:rPr>
              <a:t>E</a:t>
            </a: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 and current density </a:t>
            </a:r>
            <a:r>
              <a:rPr b="1" lang="en-US" sz="2400" spc="-1" strike="noStrike">
                <a:solidFill>
                  <a:srgbClr val="ff0000"/>
                </a:solidFill>
                <a:latin typeface="Tw Cen MT"/>
              </a:rPr>
              <a:t>J</a:t>
            </a: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 is: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32" name="CustomShape 3"/>
          <p:cNvSpPr/>
          <p:nvPr/>
        </p:nvSpPr>
        <p:spPr>
          <a:xfrm>
            <a:off x="-503280" y="4796280"/>
            <a:ext cx="579852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For a resistor, Joule’s law reduces to: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33" name="CustomShape 4"/>
          <p:cNvSpPr/>
          <p:nvPr/>
        </p:nvSpPr>
        <p:spPr>
          <a:xfrm>
            <a:off x="5544720" y="2057400"/>
            <a:ext cx="31377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For a coaxial cable: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34" name="Picture 2" descr=""/>
          <p:cNvPicPr/>
          <p:nvPr/>
        </p:nvPicPr>
        <p:blipFill>
          <a:blip r:embed="rId1"/>
          <a:stretch/>
        </p:blipFill>
        <p:spPr>
          <a:xfrm>
            <a:off x="152280" y="2836080"/>
            <a:ext cx="4546080" cy="999360"/>
          </a:xfrm>
          <a:prstGeom prst="rect">
            <a:avLst/>
          </a:prstGeom>
          <a:ln w="9360">
            <a:noFill/>
          </a:ln>
        </p:spPr>
      </p:pic>
      <p:pic>
        <p:nvPicPr>
          <p:cNvPr id="235" name="Picture 3" descr=""/>
          <p:cNvPicPr/>
          <p:nvPr/>
        </p:nvPicPr>
        <p:blipFill>
          <a:blip r:embed="rId2"/>
          <a:stretch/>
        </p:blipFill>
        <p:spPr>
          <a:xfrm>
            <a:off x="1143000" y="5486400"/>
            <a:ext cx="2180880" cy="399600"/>
          </a:xfrm>
          <a:prstGeom prst="rect">
            <a:avLst/>
          </a:prstGeom>
          <a:ln w="9360">
            <a:noFill/>
          </a:ln>
        </p:spPr>
      </p:pic>
      <p:pic>
        <p:nvPicPr>
          <p:cNvPr id="236" name="Picture 4" descr=""/>
          <p:cNvPicPr/>
          <p:nvPr/>
        </p:nvPicPr>
        <p:blipFill>
          <a:blip r:embed="rId3"/>
          <a:stretch/>
        </p:blipFill>
        <p:spPr>
          <a:xfrm>
            <a:off x="5867280" y="2743200"/>
            <a:ext cx="2771280" cy="331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612720" y="-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7: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Resistive Sensors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8" name="CustomShape 2"/>
          <p:cNvSpPr/>
          <p:nvPr/>
        </p:nvSpPr>
        <p:spPr>
          <a:xfrm>
            <a:off x="76320" y="762120"/>
            <a:ext cx="4038120" cy="6797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An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</a:t>
            </a:r>
            <a:r>
              <a:rPr b="1" i="1" lang="en-US" sz="2000" spc="-1" strike="noStrike">
                <a:solidFill>
                  <a:srgbClr val="ff0000"/>
                </a:solidFill>
                <a:latin typeface="Tw Cen MT"/>
              </a:rPr>
              <a:t>electrical sensor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is a device capable of responding to an applied stimulus by generating an electrical signal whose voltage, current, or some other attribute is related to the intensity of the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stimulus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. 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Typical stimuli :  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temperature, pressure, position, distance, motion, velocity, acceleration, concentration (of a gas or liquid), blood flow, etc. 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Sensing process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relies on measuring resistance, capacitance, inductance, induced electromotive force (emf), oscillation frequency or time delay, etc.  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239" name="Picture 2" descr=""/>
          <p:cNvPicPr/>
          <p:nvPr/>
        </p:nvPicPr>
        <p:blipFill>
          <a:blip r:embed="rId1"/>
          <a:stretch/>
        </p:blipFill>
        <p:spPr>
          <a:xfrm>
            <a:off x="4038480" y="838080"/>
            <a:ext cx="5020560" cy="3893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Piezoresistivity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41" name="CustomShape 2"/>
          <p:cNvSpPr/>
          <p:nvPr/>
        </p:nvSpPr>
        <p:spPr>
          <a:xfrm>
            <a:off x="-304920" y="1752480"/>
            <a:ext cx="535176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The Greek word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</a:t>
            </a:r>
            <a:r>
              <a:rPr b="1" i="1" lang="en-US" sz="2000" spc="-1" strike="noStrike">
                <a:solidFill>
                  <a:srgbClr val="ff0000"/>
                </a:solidFill>
                <a:latin typeface="Tw Cen MT"/>
              </a:rPr>
              <a:t>piezein </a:t>
            </a: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means to press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42" name="CustomShape 3"/>
          <p:cNvSpPr/>
          <p:nvPr/>
        </p:nvSpPr>
        <p:spPr>
          <a:xfrm>
            <a:off x="4316040" y="4419720"/>
            <a:ext cx="4818600" cy="126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R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0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resistance when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F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0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F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applied force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A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0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cross-section when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F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0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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piezoresistive coefficient of material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43" name="Picture 2" descr=""/>
          <p:cNvPicPr/>
          <p:nvPr/>
        </p:nvPicPr>
        <p:blipFill>
          <a:blip r:embed="rId1"/>
          <a:stretch/>
        </p:blipFill>
        <p:spPr>
          <a:xfrm>
            <a:off x="367920" y="2362320"/>
            <a:ext cx="3912120" cy="3487320"/>
          </a:xfrm>
          <a:prstGeom prst="rect">
            <a:avLst/>
          </a:prstGeom>
          <a:ln w="9360">
            <a:noFill/>
          </a:ln>
        </p:spPr>
      </p:pic>
      <p:pic>
        <p:nvPicPr>
          <p:cNvPr id="244" name="Picture 3" descr=""/>
          <p:cNvPicPr/>
          <p:nvPr/>
        </p:nvPicPr>
        <p:blipFill>
          <a:blip r:embed="rId2"/>
          <a:stretch/>
        </p:blipFill>
        <p:spPr>
          <a:xfrm>
            <a:off x="5029200" y="3352680"/>
            <a:ext cx="2209320" cy="7185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Piezoresistors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46" name="Picture 2" descr=""/>
          <p:cNvPicPr/>
          <p:nvPr/>
        </p:nvPicPr>
        <p:blipFill>
          <a:blip r:embed="rId1"/>
          <a:stretch/>
        </p:blipFill>
        <p:spPr>
          <a:xfrm>
            <a:off x="34920" y="1676520"/>
            <a:ext cx="4308120" cy="2589480"/>
          </a:xfrm>
          <a:prstGeom prst="rect">
            <a:avLst/>
          </a:prstGeom>
          <a:ln w="9360">
            <a:noFill/>
          </a:ln>
        </p:spPr>
      </p:pic>
      <p:pic>
        <p:nvPicPr>
          <p:cNvPr id="247" name="Picture 3" descr=""/>
          <p:cNvPicPr/>
          <p:nvPr/>
        </p:nvPicPr>
        <p:blipFill>
          <a:blip r:embed="rId2"/>
          <a:stretch/>
        </p:blipFill>
        <p:spPr>
          <a:xfrm>
            <a:off x="4442760" y="2743200"/>
            <a:ext cx="4700880" cy="40381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Wheatstone Bridge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49" name="CustomShape 2"/>
          <p:cNvSpPr/>
          <p:nvPr/>
        </p:nvSpPr>
        <p:spPr>
          <a:xfrm>
            <a:off x="4572000" y="2819520"/>
            <a:ext cx="4571640" cy="1796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ff0000"/>
                </a:solidFill>
                <a:latin typeface="Tw Cen MT"/>
              </a:rPr>
              <a:t>Wheatstone bridge is a high sensitivity circuit for measuring small changes in resistance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250" name="Picture 2" descr=""/>
          <p:cNvPicPr/>
          <p:nvPr/>
        </p:nvPicPr>
        <p:blipFill>
          <a:blip r:embed="rId1"/>
          <a:stretch/>
        </p:blipFill>
        <p:spPr>
          <a:xfrm>
            <a:off x="104400" y="1752480"/>
            <a:ext cx="4518000" cy="42876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Dielectric Materials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52" name="Picture 2" descr=""/>
          <p:cNvPicPr/>
          <p:nvPr/>
        </p:nvPicPr>
        <p:blipFill>
          <a:blip r:embed="rId1"/>
          <a:stretch/>
        </p:blipFill>
        <p:spPr>
          <a:xfrm>
            <a:off x="76320" y="1687680"/>
            <a:ext cx="4195800" cy="4789080"/>
          </a:xfrm>
          <a:prstGeom prst="rect">
            <a:avLst/>
          </a:prstGeom>
          <a:ln w="9360">
            <a:noFill/>
          </a:ln>
        </p:spPr>
      </p:pic>
      <p:pic>
        <p:nvPicPr>
          <p:cNvPr id="253" name="Picture 3" descr=""/>
          <p:cNvPicPr/>
          <p:nvPr/>
        </p:nvPicPr>
        <p:blipFill>
          <a:blip r:embed="rId2"/>
          <a:stretch/>
        </p:blipFill>
        <p:spPr>
          <a:xfrm>
            <a:off x="4724280" y="1828800"/>
            <a:ext cx="4382280" cy="44197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Polarization Field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324000" y="2419200"/>
            <a:ext cx="498780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2000" spc="-1" strike="noStrike">
                <a:solidFill>
                  <a:srgbClr val="ff0000"/>
                </a:solidFill>
                <a:latin typeface="Tw Cen MT"/>
              </a:rPr>
              <a:t>P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= electric flux density induced by </a:t>
            </a:r>
            <a:r>
              <a:rPr b="1" lang="en-US" sz="2000" spc="-1" strike="noStrike">
                <a:solidFill>
                  <a:srgbClr val="ff0000"/>
                </a:solidFill>
                <a:latin typeface="Tw Cen MT"/>
              </a:rPr>
              <a:t>E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256" name="Picture 2" descr=""/>
          <p:cNvPicPr/>
          <p:nvPr/>
        </p:nvPicPr>
        <p:blipFill>
          <a:blip r:embed="rId1"/>
          <a:stretch/>
        </p:blipFill>
        <p:spPr>
          <a:xfrm>
            <a:off x="1143000" y="1783800"/>
            <a:ext cx="1523520" cy="291240"/>
          </a:xfrm>
          <a:prstGeom prst="rect">
            <a:avLst/>
          </a:prstGeom>
          <a:ln w="9360">
            <a:noFill/>
          </a:ln>
        </p:spPr>
      </p:pic>
      <p:pic>
        <p:nvPicPr>
          <p:cNvPr id="257" name="Picture 3" descr=""/>
          <p:cNvPicPr/>
          <p:nvPr/>
        </p:nvPicPr>
        <p:blipFill>
          <a:blip r:embed="rId2"/>
          <a:stretch/>
        </p:blipFill>
        <p:spPr>
          <a:xfrm>
            <a:off x="762120" y="2971800"/>
            <a:ext cx="5866920" cy="20271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Electric Breakdown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9" name="CustomShape 2"/>
          <p:cNvSpPr/>
          <p:nvPr/>
        </p:nvSpPr>
        <p:spPr>
          <a:xfrm>
            <a:off x="-37800" y="2133720"/>
            <a:ext cx="26028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60" name="CustomShape 3"/>
          <p:cNvSpPr/>
          <p:nvPr/>
        </p:nvSpPr>
        <p:spPr>
          <a:xfrm>
            <a:off x="4081320" y="3124080"/>
            <a:ext cx="262584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3366ff"/>
                </a:solidFill>
                <a:latin typeface="Tw Cen MT"/>
              </a:rPr>
              <a:t>Electric Breakdown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261" name="Picture 2" descr=""/>
          <p:cNvPicPr/>
          <p:nvPr/>
        </p:nvPicPr>
        <p:blipFill>
          <a:blip r:embed="rId1"/>
          <a:stretch/>
        </p:blipFill>
        <p:spPr>
          <a:xfrm>
            <a:off x="533520" y="2133720"/>
            <a:ext cx="6339600" cy="547200"/>
          </a:xfrm>
          <a:prstGeom prst="rect">
            <a:avLst/>
          </a:prstGeom>
          <a:ln w="9360">
            <a:noFill/>
          </a:ln>
        </p:spPr>
      </p:pic>
      <p:pic>
        <p:nvPicPr>
          <p:cNvPr id="262" name="Picture 3" descr=""/>
          <p:cNvPicPr/>
          <p:nvPr/>
        </p:nvPicPr>
        <p:blipFill>
          <a:blip r:embed="rId2"/>
          <a:stretch/>
        </p:blipFill>
        <p:spPr>
          <a:xfrm>
            <a:off x="666720" y="3048120"/>
            <a:ext cx="7810200" cy="29566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Boundary Conditions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64" name="Picture 2" descr=""/>
          <p:cNvPicPr/>
          <p:nvPr/>
        </p:nvPicPr>
        <p:blipFill>
          <a:blip r:embed="rId1"/>
          <a:stretch/>
        </p:blipFill>
        <p:spPr>
          <a:xfrm>
            <a:off x="533520" y="1143720"/>
            <a:ext cx="8152920" cy="3426840"/>
          </a:xfrm>
          <a:prstGeom prst="rect">
            <a:avLst/>
          </a:prstGeom>
          <a:ln w="9360">
            <a:noFill/>
          </a:ln>
        </p:spPr>
      </p:pic>
      <p:pic>
        <p:nvPicPr>
          <p:cNvPr id="265" name="Picture 3" descr=""/>
          <p:cNvPicPr/>
          <p:nvPr/>
        </p:nvPicPr>
        <p:blipFill>
          <a:blip r:embed="rId2"/>
          <a:stretch/>
        </p:blipFill>
        <p:spPr>
          <a:xfrm>
            <a:off x="380880" y="4800600"/>
            <a:ext cx="3047760" cy="456840"/>
          </a:xfrm>
          <a:prstGeom prst="rect">
            <a:avLst/>
          </a:prstGeom>
          <a:ln w="9360">
            <a:noFill/>
          </a:ln>
        </p:spPr>
      </p:pic>
      <p:pic>
        <p:nvPicPr>
          <p:cNvPr id="266" name="Picture 4" descr=""/>
          <p:cNvPicPr/>
          <p:nvPr/>
        </p:nvPicPr>
        <p:blipFill>
          <a:blip r:embed="rId3"/>
          <a:stretch/>
        </p:blipFill>
        <p:spPr>
          <a:xfrm>
            <a:off x="457200" y="5562720"/>
            <a:ext cx="2361960" cy="770040"/>
          </a:xfrm>
          <a:prstGeom prst="rect">
            <a:avLst/>
          </a:prstGeom>
          <a:ln w="9360">
            <a:noFill/>
          </a:ln>
        </p:spPr>
      </p:pic>
      <p:pic>
        <p:nvPicPr>
          <p:cNvPr id="267" name="Picture 5" descr=""/>
          <p:cNvPicPr/>
          <p:nvPr/>
        </p:nvPicPr>
        <p:blipFill>
          <a:blip r:embed="rId4"/>
          <a:stretch/>
        </p:blipFill>
        <p:spPr>
          <a:xfrm>
            <a:off x="4800600" y="4812480"/>
            <a:ext cx="2971440" cy="359640"/>
          </a:xfrm>
          <a:prstGeom prst="rect">
            <a:avLst/>
          </a:prstGeom>
          <a:ln w="9360">
            <a:noFill/>
          </a:ln>
        </p:spPr>
      </p:pic>
      <p:pic>
        <p:nvPicPr>
          <p:cNvPr id="268" name="Picture 6" descr=""/>
          <p:cNvPicPr/>
          <p:nvPr/>
        </p:nvPicPr>
        <p:blipFill>
          <a:blip r:embed="rId5"/>
          <a:stretch/>
        </p:blipFill>
        <p:spPr>
          <a:xfrm>
            <a:off x="3886200" y="5257800"/>
            <a:ext cx="5232600" cy="15235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Summary of Boundary Conditions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0" name="CustomShape 2"/>
          <p:cNvSpPr/>
          <p:nvPr/>
        </p:nvSpPr>
        <p:spPr>
          <a:xfrm>
            <a:off x="4555080" y="6095880"/>
            <a:ext cx="49957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Remember </a:t>
            </a:r>
            <a:r>
              <a:rPr b="1" lang="en-US" sz="2000" spc="-1" strike="noStrike">
                <a:solidFill>
                  <a:srgbClr val="ff0000"/>
                </a:solidFill>
                <a:latin typeface="Tw Cen MT"/>
              </a:rPr>
              <a:t>E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= 0 in a good conductor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271" name="Picture 2" descr=""/>
          <p:cNvPicPr/>
          <p:nvPr/>
        </p:nvPicPr>
        <p:blipFill>
          <a:blip r:embed="rId1"/>
          <a:stretch/>
        </p:blipFill>
        <p:spPr>
          <a:xfrm>
            <a:off x="612720" y="2028960"/>
            <a:ext cx="8429400" cy="37900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Charge Distributions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04" name="CustomShape 2"/>
          <p:cNvSpPr/>
          <p:nvPr/>
        </p:nvSpPr>
        <p:spPr>
          <a:xfrm>
            <a:off x="98280" y="1752480"/>
            <a:ext cx="37566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Volume charge density: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05" name="CustomShape 3"/>
          <p:cNvSpPr/>
          <p:nvPr/>
        </p:nvSpPr>
        <p:spPr>
          <a:xfrm>
            <a:off x="106200" y="3048120"/>
            <a:ext cx="39772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Total Charge in a Volume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06" name="CustomShape 4"/>
          <p:cNvSpPr/>
          <p:nvPr/>
        </p:nvSpPr>
        <p:spPr>
          <a:xfrm>
            <a:off x="-156600" y="4572000"/>
            <a:ext cx="54464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Surface and Line Charge Densities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107" name="Picture 2" descr=""/>
          <p:cNvPicPr/>
          <p:nvPr/>
        </p:nvPicPr>
        <p:blipFill>
          <a:blip r:embed="rId1"/>
          <a:stretch/>
        </p:blipFill>
        <p:spPr>
          <a:xfrm>
            <a:off x="457200" y="2226240"/>
            <a:ext cx="3279240" cy="555480"/>
          </a:xfrm>
          <a:prstGeom prst="rect">
            <a:avLst/>
          </a:prstGeom>
          <a:ln w="9360">
            <a:noFill/>
          </a:ln>
        </p:spPr>
      </p:pic>
      <p:pic>
        <p:nvPicPr>
          <p:cNvPr id="108" name="Picture 3" descr=""/>
          <p:cNvPicPr/>
          <p:nvPr/>
        </p:nvPicPr>
        <p:blipFill>
          <a:blip r:embed="rId2"/>
          <a:stretch/>
        </p:blipFill>
        <p:spPr>
          <a:xfrm>
            <a:off x="609480" y="3581280"/>
            <a:ext cx="2328480" cy="902880"/>
          </a:xfrm>
          <a:prstGeom prst="rect">
            <a:avLst/>
          </a:prstGeom>
          <a:ln w="9360">
            <a:noFill/>
          </a:ln>
        </p:spPr>
      </p:pic>
      <p:pic>
        <p:nvPicPr>
          <p:cNvPr id="109" name="Picture 4" descr=""/>
          <p:cNvPicPr/>
          <p:nvPr/>
        </p:nvPicPr>
        <p:blipFill>
          <a:blip r:embed="rId3"/>
          <a:stretch/>
        </p:blipFill>
        <p:spPr>
          <a:xfrm>
            <a:off x="533520" y="5105520"/>
            <a:ext cx="3151800" cy="609120"/>
          </a:xfrm>
          <a:prstGeom prst="rect">
            <a:avLst/>
          </a:prstGeom>
          <a:ln w="9360">
            <a:noFill/>
          </a:ln>
        </p:spPr>
      </p:pic>
      <p:pic>
        <p:nvPicPr>
          <p:cNvPr id="110" name="Picture 5" descr=""/>
          <p:cNvPicPr/>
          <p:nvPr/>
        </p:nvPicPr>
        <p:blipFill>
          <a:blip r:embed="rId4"/>
          <a:stretch/>
        </p:blipFill>
        <p:spPr>
          <a:xfrm>
            <a:off x="533520" y="5937840"/>
            <a:ext cx="3047760" cy="549360"/>
          </a:xfrm>
          <a:prstGeom prst="rect">
            <a:avLst/>
          </a:prstGeom>
          <a:ln w="9360">
            <a:noFill/>
          </a:ln>
        </p:spPr>
      </p:pic>
      <p:pic>
        <p:nvPicPr>
          <p:cNvPr id="111" name="Picture 6" descr=""/>
          <p:cNvPicPr/>
          <p:nvPr/>
        </p:nvPicPr>
        <p:blipFill>
          <a:blip r:embed="rId5"/>
          <a:stretch/>
        </p:blipFill>
        <p:spPr>
          <a:xfrm>
            <a:off x="5029200" y="1523880"/>
            <a:ext cx="3657240" cy="52704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73" name="Content Placeholder 3" descr=""/>
          <p:cNvPicPr/>
          <p:nvPr/>
        </p:nvPicPr>
        <p:blipFill>
          <a:blip r:embed="rId1"/>
          <a:srcRect l="-189045" t="0" r="-189045" b="0"/>
          <a:stretch/>
        </p:blipFill>
        <p:spPr>
          <a:xfrm>
            <a:off x="-228600" y="914400"/>
            <a:ext cx="9534960" cy="5257440"/>
          </a:xfrm>
          <a:prstGeom prst="rect">
            <a:avLst/>
          </a:prstGeom>
          <a:ln>
            <a:noFill/>
          </a:ln>
        </p:spPr>
      </p:pic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Conductors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5" name="CustomShape 2"/>
          <p:cNvSpPr/>
          <p:nvPr/>
        </p:nvSpPr>
        <p:spPr>
          <a:xfrm>
            <a:off x="687960" y="1905120"/>
            <a:ext cx="7767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ff0000"/>
                </a:solidFill>
                <a:latin typeface="Tw Cen MT"/>
              </a:rPr>
              <a:t>Net electric field inside a conductor is zero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276" name="Picture 2" descr=""/>
          <p:cNvPicPr/>
          <p:nvPr/>
        </p:nvPicPr>
        <p:blipFill>
          <a:blip r:embed="rId1"/>
          <a:stretch/>
        </p:blipFill>
        <p:spPr>
          <a:xfrm>
            <a:off x="100080" y="2743200"/>
            <a:ext cx="8943480" cy="32000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Field Lines at Conductor Boundary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8" name="CustomShape 2"/>
          <p:cNvSpPr/>
          <p:nvPr/>
        </p:nvSpPr>
        <p:spPr>
          <a:xfrm>
            <a:off x="2438280" y="6095880"/>
            <a:ext cx="6629040" cy="70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At conductor boundary,</a:t>
            </a:r>
            <a:r>
              <a:rPr b="1" lang="en-US" sz="2000" spc="-1" strike="noStrike">
                <a:solidFill>
                  <a:srgbClr val="ff0000"/>
                </a:solidFill>
                <a:latin typeface="Tw Cen MT"/>
              </a:rPr>
              <a:t> E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field direction is always perpendicular to conductor surface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279" name="Picture 2" descr=""/>
          <p:cNvPicPr/>
          <p:nvPr/>
        </p:nvPicPr>
        <p:blipFill>
          <a:blip r:embed="rId1"/>
          <a:stretch/>
        </p:blipFill>
        <p:spPr>
          <a:xfrm>
            <a:off x="1476000" y="1752480"/>
            <a:ext cx="6192000" cy="41144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Content Placeholder 2" descr=""/>
          <p:cNvPicPr/>
          <p:nvPr/>
        </p:nvPicPr>
        <p:blipFill>
          <a:blip r:embed="rId1"/>
          <a:srcRect l="-187184" t="0" r="-187184" b="0"/>
          <a:stretch/>
        </p:blipFill>
        <p:spPr>
          <a:xfrm>
            <a:off x="-304920" y="762120"/>
            <a:ext cx="9600840" cy="5293800"/>
          </a:xfrm>
          <a:prstGeom prst="rect">
            <a:avLst/>
          </a:prstGeom>
          <a:ln>
            <a:noFill/>
          </a:ln>
        </p:spPr>
      </p:pic>
    </p:spTree>
  </p:cSld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Content Placeholder 2" descr=""/>
          <p:cNvPicPr/>
          <p:nvPr/>
        </p:nvPicPr>
        <p:blipFill>
          <a:blip r:embed="rId1"/>
          <a:srcRect l="-190178" t="0" r="-190178" b="0"/>
          <a:stretch/>
        </p:blipFill>
        <p:spPr>
          <a:xfrm>
            <a:off x="-152280" y="838080"/>
            <a:ext cx="9396720" cy="5181120"/>
          </a:xfrm>
          <a:prstGeom prst="rect">
            <a:avLst/>
          </a:prstGeom>
          <a:ln>
            <a:noFill/>
          </a:ln>
        </p:spPr>
      </p:pic>
    </p:spTree>
  </p:cSld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Capacitance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83" name="Picture 2" descr=""/>
          <p:cNvPicPr/>
          <p:nvPr/>
        </p:nvPicPr>
        <p:blipFill>
          <a:blip r:embed="rId1"/>
          <a:stretch/>
        </p:blipFill>
        <p:spPr>
          <a:xfrm>
            <a:off x="16560" y="2128680"/>
            <a:ext cx="4859640" cy="1147320"/>
          </a:xfrm>
          <a:prstGeom prst="rect">
            <a:avLst/>
          </a:prstGeom>
          <a:ln w="9360">
            <a:noFill/>
          </a:ln>
        </p:spPr>
      </p:pic>
      <p:pic>
        <p:nvPicPr>
          <p:cNvPr id="284" name="Picture 3" descr=""/>
          <p:cNvPicPr/>
          <p:nvPr/>
        </p:nvPicPr>
        <p:blipFill>
          <a:blip r:embed="rId2"/>
          <a:stretch/>
        </p:blipFill>
        <p:spPr>
          <a:xfrm>
            <a:off x="76320" y="4038480"/>
            <a:ext cx="4723920" cy="775440"/>
          </a:xfrm>
          <a:prstGeom prst="rect">
            <a:avLst/>
          </a:prstGeom>
          <a:ln w="9360">
            <a:noFill/>
          </a:ln>
        </p:spPr>
      </p:pic>
      <p:pic>
        <p:nvPicPr>
          <p:cNvPr id="285" name="Picture 4" descr=""/>
          <p:cNvPicPr/>
          <p:nvPr/>
        </p:nvPicPr>
        <p:blipFill>
          <a:blip r:embed="rId3"/>
          <a:stretch/>
        </p:blipFill>
        <p:spPr>
          <a:xfrm>
            <a:off x="4952880" y="1828800"/>
            <a:ext cx="4115880" cy="3428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Capacitance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87" name="CustomShape 2"/>
          <p:cNvSpPr/>
          <p:nvPr/>
        </p:nvSpPr>
        <p:spPr>
          <a:xfrm>
            <a:off x="-143280" y="1600200"/>
            <a:ext cx="44254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For any two-conductor configuration: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88" name="CustomShape 3"/>
          <p:cNvSpPr/>
          <p:nvPr/>
        </p:nvSpPr>
        <p:spPr>
          <a:xfrm>
            <a:off x="109440" y="3276720"/>
            <a:ext cx="20329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For any resistor: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89" name="Picture 2" descr=""/>
          <p:cNvPicPr/>
          <p:nvPr/>
        </p:nvPicPr>
        <p:blipFill>
          <a:blip r:embed="rId1"/>
          <a:stretch/>
        </p:blipFill>
        <p:spPr>
          <a:xfrm>
            <a:off x="762120" y="1981080"/>
            <a:ext cx="2361960" cy="1234800"/>
          </a:xfrm>
          <a:prstGeom prst="rect">
            <a:avLst/>
          </a:prstGeom>
          <a:ln w="9360">
            <a:noFill/>
          </a:ln>
        </p:spPr>
      </p:pic>
      <p:pic>
        <p:nvPicPr>
          <p:cNvPr id="290" name="Picture 3" descr=""/>
          <p:cNvPicPr/>
          <p:nvPr/>
        </p:nvPicPr>
        <p:blipFill>
          <a:blip r:embed="rId2"/>
          <a:stretch/>
        </p:blipFill>
        <p:spPr>
          <a:xfrm>
            <a:off x="76320" y="3695760"/>
            <a:ext cx="4561560" cy="2933280"/>
          </a:xfrm>
          <a:prstGeom prst="rect">
            <a:avLst/>
          </a:prstGeom>
          <a:ln w="9360">
            <a:noFill/>
          </a:ln>
        </p:spPr>
      </p:pic>
      <p:pic>
        <p:nvPicPr>
          <p:cNvPr id="291" name="Picture 4" descr=""/>
          <p:cNvPicPr/>
          <p:nvPr/>
        </p:nvPicPr>
        <p:blipFill>
          <a:blip r:embed="rId3"/>
          <a:stretch/>
        </p:blipFill>
        <p:spPr>
          <a:xfrm>
            <a:off x="4952880" y="1828800"/>
            <a:ext cx="4115880" cy="3428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Picture 2" descr=""/>
          <p:cNvPicPr/>
          <p:nvPr/>
        </p:nvPicPr>
        <p:blipFill>
          <a:blip r:embed="rId1"/>
          <a:stretch/>
        </p:blipFill>
        <p:spPr>
          <a:xfrm>
            <a:off x="0" y="76320"/>
            <a:ext cx="5257440" cy="695520"/>
          </a:xfrm>
          <a:prstGeom prst="rect">
            <a:avLst/>
          </a:prstGeom>
          <a:ln w="9360">
            <a:noFill/>
          </a:ln>
        </p:spPr>
      </p:pic>
      <p:pic>
        <p:nvPicPr>
          <p:cNvPr id="293" name="Picture 4" descr=""/>
          <p:cNvPicPr/>
          <p:nvPr/>
        </p:nvPicPr>
        <p:blipFill>
          <a:blip r:embed="rId2"/>
          <a:stretch/>
        </p:blipFill>
        <p:spPr>
          <a:xfrm>
            <a:off x="304920" y="3376080"/>
            <a:ext cx="4983120" cy="3481560"/>
          </a:xfrm>
          <a:prstGeom prst="rect">
            <a:avLst/>
          </a:prstGeom>
          <a:ln w="9360">
            <a:noFill/>
          </a:ln>
        </p:spPr>
      </p:pic>
      <p:pic>
        <p:nvPicPr>
          <p:cNvPr id="294" name="Picture 5" descr=""/>
          <p:cNvPicPr/>
          <p:nvPr/>
        </p:nvPicPr>
        <p:blipFill>
          <a:blip r:embed="rId3"/>
          <a:stretch/>
        </p:blipFill>
        <p:spPr>
          <a:xfrm>
            <a:off x="2373480" y="762120"/>
            <a:ext cx="6008040" cy="2615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Picture 2" descr=""/>
          <p:cNvPicPr/>
          <p:nvPr/>
        </p:nvPicPr>
        <p:blipFill>
          <a:blip r:embed="rId1"/>
          <a:stretch/>
        </p:blipFill>
        <p:spPr>
          <a:xfrm>
            <a:off x="0" y="152280"/>
            <a:ext cx="5333760" cy="735120"/>
          </a:xfrm>
          <a:prstGeom prst="rect">
            <a:avLst/>
          </a:prstGeom>
          <a:ln w="9360">
            <a:noFill/>
          </a:ln>
        </p:spPr>
      </p:pic>
      <p:pic>
        <p:nvPicPr>
          <p:cNvPr id="296" name="Picture 3" descr=""/>
          <p:cNvPicPr/>
          <p:nvPr/>
        </p:nvPicPr>
        <p:blipFill>
          <a:blip r:embed="rId2"/>
          <a:stretch/>
        </p:blipFill>
        <p:spPr>
          <a:xfrm>
            <a:off x="0" y="2438280"/>
            <a:ext cx="4425840" cy="4309920"/>
          </a:xfrm>
          <a:prstGeom prst="rect">
            <a:avLst/>
          </a:prstGeom>
          <a:ln w="9360">
            <a:noFill/>
          </a:ln>
        </p:spPr>
      </p:pic>
      <p:pic>
        <p:nvPicPr>
          <p:cNvPr id="297" name="Picture 4" descr=""/>
          <p:cNvPicPr/>
          <p:nvPr/>
        </p:nvPicPr>
        <p:blipFill>
          <a:blip r:embed="rId3"/>
          <a:stretch/>
        </p:blipFill>
        <p:spPr>
          <a:xfrm>
            <a:off x="3048120" y="914400"/>
            <a:ext cx="6095520" cy="1965600"/>
          </a:xfrm>
          <a:prstGeom prst="rect">
            <a:avLst/>
          </a:prstGeom>
          <a:ln w="9360">
            <a:noFill/>
          </a:ln>
        </p:spPr>
      </p:pic>
      <p:sp>
        <p:nvSpPr>
          <p:cNvPr id="298" name="CustomShape 1"/>
          <p:cNvSpPr/>
          <p:nvPr/>
        </p:nvSpPr>
        <p:spPr>
          <a:xfrm>
            <a:off x="-209880" y="1981080"/>
            <a:ext cx="39362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Application of Gauss’s law gives: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99" name="CustomShape 2"/>
          <p:cNvSpPr/>
          <p:nvPr/>
        </p:nvSpPr>
        <p:spPr>
          <a:xfrm>
            <a:off x="4572000" y="3886200"/>
            <a:ext cx="419076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Q is total charge on inside of outer cylinder, and –Q is on outside surface of inner cylinder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8: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Supercapacitors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1" name="CustomShape 2"/>
          <p:cNvSpPr/>
          <p:nvPr/>
        </p:nvSpPr>
        <p:spPr>
          <a:xfrm>
            <a:off x="0" y="1523880"/>
            <a:ext cx="4876560" cy="2102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For a traditional parallel-plate capacitor, what is the maximum attainable energy density?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302" name="CustomShape 3"/>
          <p:cNvSpPr/>
          <p:nvPr/>
        </p:nvSpPr>
        <p:spPr>
          <a:xfrm>
            <a:off x="-48960" y="5429160"/>
            <a:ext cx="445896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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permittivity of insulation material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V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applied voltage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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density of insulation material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d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separation between plates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03" name="CustomShape 4"/>
          <p:cNvSpPr/>
          <p:nvPr/>
        </p:nvSpPr>
        <p:spPr>
          <a:xfrm>
            <a:off x="4724280" y="1905120"/>
            <a:ext cx="4419360" cy="533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Mica has one of the highest dielectric strengths ~2 x 10**8 V/m.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If we select a voltage rating of 1 V and a breakdown voltage of 2 V (50% safety), this will require that d be no smaller than 10 nm.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For mica, </a:t>
            </a: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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6</a:t>
            </a: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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0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and </a:t>
            </a:r>
            <a:r>
              <a:rPr b="0" i="1" lang="en-US" sz="1800" spc="-1" strike="noStrike">
                <a:solidFill>
                  <a:srgbClr val="000000"/>
                </a:solidFill>
                <a:latin typeface="Symbol"/>
              </a:rPr>
              <a:t>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3 x 10**3 kg/m</a:t>
            </a:r>
            <a:r>
              <a:rPr b="0" lang="en-US" sz="1800" spc="-1" strike="noStrike" baseline="30000">
                <a:solidFill>
                  <a:srgbClr val="000000"/>
                </a:solidFill>
                <a:latin typeface="Tw Cen MT"/>
              </a:rPr>
              <a:t>3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.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Hence: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W</a:t>
            </a:r>
            <a:r>
              <a:rPr b="0" lang="en-US" sz="1800" spc="-1" strike="noStrike">
                <a:solidFill>
                  <a:srgbClr val="000000"/>
                </a:solidFill>
                <a:latin typeface="Symbol"/>
              </a:rPr>
              <a:t>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90 J/kg = 2.5  x10**</a:t>
            </a:r>
            <a:r>
              <a:rPr b="0" lang="en-US" sz="1800" spc="-1" strike="noStrike">
                <a:solidFill>
                  <a:srgbClr val="000000"/>
                </a:solidFill>
                <a:latin typeface="Times New Roman"/>
              </a:rPr>
              <a:t>‒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2 Wh/kg.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1f497d"/>
                </a:solidFill>
                <a:latin typeface="Tw Cen MT"/>
              </a:rPr>
              <a:t>By comparison, a lithium-ion battery has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1f497d"/>
                </a:solidFill>
                <a:latin typeface="Tw Cen MT"/>
              </a:rPr>
              <a:t>W</a:t>
            </a:r>
            <a:r>
              <a:rPr b="0" lang="en-US" sz="1800" spc="-1" strike="noStrike">
                <a:solidFill>
                  <a:srgbClr val="1f497d"/>
                </a:solidFill>
                <a:latin typeface="Symbol"/>
              </a:rPr>
              <a:t></a:t>
            </a:r>
            <a:r>
              <a:rPr b="0" lang="en-US" sz="1800" spc="-1" strike="noStrike">
                <a:solidFill>
                  <a:srgbClr val="1f497d"/>
                </a:solidFill>
                <a:latin typeface="Tw Cen MT"/>
              </a:rPr>
              <a:t> = 1.5 x 10**2 Wh/kg, 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almost 4 orders of magnitude greater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04" name="Picture 3" descr=""/>
          <p:cNvPicPr/>
          <p:nvPr/>
        </p:nvPicPr>
        <p:blipFill>
          <a:blip r:embed="rId1"/>
          <a:stretch/>
        </p:blipFill>
        <p:spPr>
          <a:xfrm>
            <a:off x="175320" y="2514600"/>
            <a:ext cx="4396320" cy="1676160"/>
          </a:xfrm>
          <a:prstGeom prst="rect">
            <a:avLst/>
          </a:prstGeom>
          <a:ln w="9360">
            <a:noFill/>
          </a:ln>
        </p:spPr>
      </p:pic>
      <p:pic>
        <p:nvPicPr>
          <p:cNvPr id="305" name="Picture 4" descr=""/>
          <p:cNvPicPr/>
          <p:nvPr/>
        </p:nvPicPr>
        <p:blipFill>
          <a:blip r:embed="rId2"/>
          <a:stretch/>
        </p:blipFill>
        <p:spPr>
          <a:xfrm>
            <a:off x="533520" y="4788000"/>
            <a:ext cx="2044440" cy="618840"/>
          </a:xfrm>
          <a:prstGeom prst="rect">
            <a:avLst/>
          </a:prstGeom>
          <a:ln w="9360">
            <a:noFill/>
          </a:ln>
        </p:spPr>
      </p:pic>
      <p:sp>
        <p:nvSpPr>
          <p:cNvPr id="306" name="CustomShape 5"/>
          <p:cNvSpPr/>
          <p:nvPr/>
        </p:nvSpPr>
        <p:spPr>
          <a:xfrm>
            <a:off x="-173880" y="4267080"/>
            <a:ext cx="33372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Energy density 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is given by: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Current Density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-446760" y="2971800"/>
            <a:ext cx="456120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For a surface with any orientation: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14" name="CustomShape 3"/>
          <p:cNvSpPr/>
          <p:nvPr/>
        </p:nvSpPr>
        <p:spPr>
          <a:xfrm>
            <a:off x="143640" y="5638680"/>
            <a:ext cx="390420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2000" spc="-1" strike="noStrike">
                <a:solidFill>
                  <a:srgbClr val="ff0000"/>
                </a:solidFill>
                <a:latin typeface="Tw Cen MT"/>
              </a:rPr>
              <a:t>J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is called the current density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15" name="Picture 2" descr=""/>
          <p:cNvPicPr/>
          <p:nvPr/>
        </p:nvPicPr>
        <p:blipFill>
          <a:blip r:embed="rId1"/>
          <a:stretch/>
        </p:blipFill>
        <p:spPr>
          <a:xfrm>
            <a:off x="0" y="1662480"/>
            <a:ext cx="4560480" cy="865440"/>
          </a:xfrm>
          <a:prstGeom prst="rect">
            <a:avLst/>
          </a:prstGeom>
          <a:ln w="9360">
            <a:noFill/>
          </a:ln>
        </p:spPr>
      </p:pic>
      <p:pic>
        <p:nvPicPr>
          <p:cNvPr id="116" name="Picture 3" descr=""/>
          <p:cNvPicPr/>
          <p:nvPr/>
        </p:nvPicPr>
        <p:blipFill>
          <a:blip r:embed="rId2"/>
          <a:stretch/>
        </p:blipFill>
        <p:spPr>
          <a:xfrm>
            <a:off x="0" y="3352680"/>
            <a:ext cx="4571640" cy="2130120"/>
          </a:xfrm>
          <a:prstGeom prst="rect">
            <a:avLst/>
          </a:prstGeom>
          <a:ln w="9360">
            <a:noFill/>
          </a:ln>
        </p:spPr>
      </p:pic>
      <p:pic>
        <p:nvPicPr>
          <p:cNvPr id="117" name="Picture 4" descr=""/>
          <p:cNvPicPr/>
          <p:nvPr/>
        </p:nvPicPr>
        <p:blipFill>
          <a:blip r:embed="rId3"/>
          <a:stretch/>
        </p:blipFill>
        <p:spPr>
          <a:xfrm>
            <a:off x="5064120" y="609480"/>
            <a:ext cx="4079520" cy="3847680"/>
          </a:xfrm>
          <a:prstGeom prst="rect">
            <a:avLst/>
          </a:prstGeom>
          <a:ln w="9360">
            <a:noFill/>
          </a:ln>
        </p:spPr>
      </p:pic>
      <p:pic>
        <p:nvPicPr>
          <p:cNvPr id="118" name="Picture 5" descr=""/>
          <p:cNvPicPr/>
          <p:nvPr/>
        </p:nvPicPr>
        <p:blipFill>
          <a:blip r:embed="rId4"/>
          <a:stretch/>
        </p:blipFill>
        <p:spPr>
          <a:xfrm>
            <a:off x="4572000" y="4918680"/>
            <a:ext cx="4506480" cy="16340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TextShape 1"/>
          <p:cNvSpPr txBox="1"/>
          <p:nvPr/>
        </p:nvSpPr>
        <p:spPr>
          <a:xfrm>
            <a:off x="152280" y="228600"/>
            <a:ext cx="88387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A supercapacitor is a “hybrid” battery/capacitor</a:t>
            </a:r>
            <a:endParaRPr b="0" lang="en-US" sz="32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08" name="Picture 2" descr=""/>
          <p:cNvPicPr/>
          <p:nvPr/>
        </p:nvPicPr>
        <p:blipFill>
          <a:blip r:embed="rId1"/>
          <a:stretch/>
        </p:blipFill>
        <p:spPr>
          <a:xfrm>
            <a:off x="1180440" y="1600200"/>
            <a:ext cx="6782760" cy="48002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Users of Supercapacitors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10" name="Picture 2" descr=""/>
          <p:cNvPicPr/>
          <p:nvPr/>
        </p:nvPicPr>
        <p:blipFill>
          <a:blip r:embed="rId1"/>
          <a:stretch/>
        </p:blipFill>
        <p:spPr>
          <a:xfrm>
            <a:off x="1863720" y="1523880"/>
            <a:ext cx="5416200" cy="51811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612720" y="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Energy Comparison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12" name="Picture 2" descr=""/>
          <p:cNvPicPr/>
          <p:nvPr/>
        </p:nvPicPr>
        <p:blipFill>
          <a:blip r:embed="rId1"/>
          <a:stretch/>
        </p:blipFill>
        <p:spPr>
          <a:xfrm>
            <a:off x="1868040" y="915480"/>
            <a:ext cx="6132600" cy="57898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Electrostatic Potential Energy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4" name="CustomShape 2"/>
          <p:cNvSpPr/>
          <p:nvPr/>
        </p:nvSpPr>
        <p:spPr>
          <a:xfrm>
            <a:off x="-561600" y="1676520"/>
            <a:ext cx="701028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Electrostatic potential energy density (Joules/volume)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15" name="CustomShape 3"/>
          <p:cNvSpPr/>
          <p:nvPr/>
        </p:nvSpPr>
        <p:spPr>
          <a:xfrm>
            <a:off x="-208080" y="4419720"/>
            <a:ext cx="585504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Total electrostatic energy stored in a volume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16" name="CustomShape 4"/>
          <p:cNvSpPr/>
          <p:nvPr/>
        </p:nvSpPr>
        <p:spPr>
          <a:xfrm>
            <a:off x="5522400" y="2438280"/>
            <a:ext cx="377028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Energy stored in a capacitor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317" name="Picture 2" descr=""/>
          <p:cNvPicPr/>
          <p:nvPr/>
        </p:nvPicPr>
        <p:blipFill>
          <a:blip r:embed="rId1"/>
          <a:stretch/>
        </p:blipFill>
        <p:spPr>
          <a:xfrm>
            <a:off x="685800" y="2421000"/>
            <a:ext cx="3584160" cy="709560"/>
          </a:xfrm>
          <a:prstGeom prst="rect">
            <a:avLst/>
          </a:prstGeom>
          <a:ln w="9360">
            <a:noFill/>
          </a:ln>
        </p:spPr>
      </p:pic>
      <p:pic>
        <p:nvPicPr>
          <p:cNvPr id="318" name="Picture 3" descr=""/>
          <p:cNvPicPr/>
          <p:nvPr/>
        </p:nvPicPr>
        <p:blipFill>
          <a:blip r:embed="rId2"/>
          <a:stretch/>
        </p:blipFill>
        <p:spPr>
          <a:xfrm>
            <a:off x="1066680" y="4876920"/>
            <a:ext cx="3184200" cy="914040"/>
          </a:xfrm>
          <a:prstGeom prst="rect">
            <a:avLst/>
          </a:prstGeom>
          <a:ln w="9360">
            <a:noFill/>
          </a:ln>
        </p:spPr>
      </p:pic>
      <p:pic>
        <p:nvPicPr>
          <p:cNvPr id="319" name="Picture 5" descr=""/>
          <p:cNvPicPr/>
          <p:nvPr/>
        </p:nvPicPr>
        <p:blipFill>
          <a:blip r:embed="rId3"/>
          <a:stretch/>
        </p:blipFill>
        <p:spPr>
          <a:xfrm>
            <a:off x="5715000" y="2971800"/>
            <a:ext cx="3271320" cy="6541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Image Method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21" name="CustomShape 2"/>
          <p:cNvSpPr/>
          <p:nvPr/>
        </p:nvSpPr>
        <p:spPr>
          <a:xfrm>
            <a:off x="380880" y="4572000"/>
            <a:ext cx="4952520" cy="228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Image method simplifies calculation for </a:t>
            </a:r>
            <a:r>
              <a:rPr b="1" lang="en-US" sz="1800" spc="-1" strike="noStrike">
                <a:solidFill>
                  <a:srgbClr val="ff0000"/>
                </a:solidFill>
                <a:latin typeface="Tw Cen MT"/>
              </a:rPr>
              <a:t>E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and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V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due to charges near conducting planes.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For each charge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Q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, add an image charge –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Q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Remove conducting plane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Calculate field due to all charges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22" name="Picture 2" descr=""/>
          <p:cNvPicPr/>
          <p:nvPr/>
        </p:nvPicPr>
        <p:blipFill>
          <a:blip r:embed="rId1"/>
          <a:stretch/>
        </p:blipFill>
        <p:spPr>
          <a:xfrm>
            <a:off x="38880" y="1676520"/>
            <a:ext cx="9065880" cy="26665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Picture 2" descr=""/>
          <p:cNvPicPr/>
          <p:nvPr/>
        </p:nvPicPr>
        <p:blipFill>
          <a:blip r:embed="rId1"/>
          <a:stretch/>
        </p:blipFill>
        <p:spPr>
          <a:xfrm>
            <a:off x="0" y="76320"/>
            <a:ext cx="5279400" cy="5105160"/>
          </a:xfrm>
          <a:prstGeom prst="rect">
            <a:avLst/>
          </a:prstGeom>
          <a:ln w="9360">
            <a:noFill/>
          </a:ln>
        </p:spPr>
      </p:pic>
      <p:pic>
        <p:nvPicPr>
          <p:cNvPr id="324" name="Picture 3" descr=""/>
          <p:cNvPicPr/>
          <p:nvPr/>
        </p:nvPicPr>
        <p:blipFill>
          <a:blip r:embed="rId2"/>
          <a:stretch/>
        </p:blipFill>
        <p:spPr>
          <a:xfrm>
            <a:off x="3992040" y="3652920"/>
            <a:ext cx="5151600" cy="32047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Picture 3" descr=""/>
          <p:cNvPicPr/>
          <p:nvPr/>
        </p:nvPicPr>
        <p:blipFill>
          <a:blip r:embed="rId1"/>
          <a:stretch/>
        </p:blipFill>
        <p:spPr>
          <a:xfrm>
            <a:off x="2819520" y="-152280"/>
            <a:ext cx="6324120" cy="4045680"/>
          </a:xfrm>
          <a:prstGeom prst="rect">
            <a:avLst/>
          </a:prstGeom>
          <a:ln w="9360">
            <a:noFill/>
          </a:ln>
        </p:spPr>
      </p:pic>
      <p:sp>
        <p:nvSpPr>
          <p:cNvPr id="326" name="TextShape 1"/>
          <p:cNvSpPr txBox="1"/>
          <p:nvPr/>
        </p:nvSpPr>
        <p:spPr>
          <a:xfrm>
            <a:off x="152280" y="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1f497d"/>
                </a:solidFill>
                <a:latin typeface="Tw Cen MT"/>
              </a:rPr>
              <a:t>Tech Brief 9: </a:t>
            </a:r>
            <a:br/>
            <a:r>
              <a:rPr b="0" lang="en-US" sz="3600" spc="-1" strike="noStrike">
                <a:solidFill>
                  <a:srgbClr val="ff0000"/>
                </a:solidFill>
                <a:latin typeface="Tw Cen MT"/>
              </a:rPr>
              <a:t>Capacitive Sensors</a:t>
            </a:r>
            <a:endParaRPr b="0" lang="en-US" sz="36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27" name="Picture 2" descr=""/>
          <p:cNvPicPr/>
          <p:nvPr/>
        </p:nvPicPr>
        <p:blipFill>
          <a:blip r:embed="rId2"/>
          <a:stretch/>
        </p:blipFill>
        <p:spPr>
          <a:xfrm>
            <a:off x="0" y="3962520"/>
            <a:ext cx="9143640" cy="25599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Humidity Sensor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29" name="Picture 2" descr=""/>
          <p:cNvPicPr/>
          <p:nvPr/>
        </p:nvPicPr>
        <p:blipFill>
          <a:blip r:embed="rId1"/>
          <a:stretch/>
        </p:blipFill>
        <p:spPr>
          <a:xfrm>
            <a:off x="1564200" y="1600200"/>
            <a:ext cx="6015240" cy="4495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extShape 1"/>
          <p:cNvSpPr txBox="1"/>
          <p:nvPr/>
        </p:nvSpPr>
        <p:spPr>
          <a:xfrm>
            <a:off x="228600" y="15228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Pressure Sensor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31" name="Picture 2" descr=""/>
          <p:cNvPicPr/>
          <p:nvPr/>
        </p:nvPicPr>
        <p:blipFill>
          <a:blip r:embed="rId1"/>
          <a:stretch/>
        </p:blipFill>
        <p:spPr>
          <a:xfrm>
            <a:off x="152280" y="1676520"/>
            <a:ext cx="3694320" cy="4038120"/>
          </a:xfrm>
          <a:prstGeom prst="rect">
            <a:avLst/>
          </a:prstGeom>
          <a:ln w="9360">
            <a:noFill/>
          </a:ln>
        </p:spPr>
      </p:pic>
      <p:pic>
        <p:nvPicPr>
          <p:cNvPr id="332" name="Picture 3" descr=""/>
          <p:cNvPicPr/>
          <p:nvPr/>
        </p:nvPicPr>
        <p:blipFill>
          <a:blip r:embed="rId2"/>
          <a:stretch/>
        </p:blipFill>
        <p:spPr>
          <a:xfrm>
            <a:off x="4038480" y="2052720"/>
            <a:ext cx="4952520" cy="3661920"/>
          </a:xfrm>
          <a:prstGeom prst="rect">
            <a:avLst/>
          </a:prstGeom>
          <a:ln w="9360">
            <a:noFill/>
          </a:ln>
        </p:spPr>
      </p:pic>
      <p:pic>
        <p:nvPicPr>
          <p:cNvPr id="333" name="Picture 4" descr=""/>
          <p:cNvPicPr/>
          <p:nvPr/>
        </p:nvPicPr>
        <p:blipFill>
          <a:blip r:embed="rId3"/>
          <a:stretch/>
        </p:blipFill>
        <p:spPr>
          <a:xfrm>
            <a:off x="1214280" y="6019920"/>
            <a:ext cx="6714720" cy="2948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Planar capacitors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35" name="Picture 2" descr=""/>
          <p:cNvPicPr/>
          <p:nvPr/>
        </p:nvPicPr>
        <p:blipFill>
          <a:blip r:embed="rId1"/>
          <a:stretch/>
        </p:blipFill>
        <p:spPr>
          <a:xfrm>
            <a:off x="92160" y="2690640"/>
            <a:ext cx="4327200" cy="3099960"/>
          </a:xfrm>
          <a:prstGeom prst="rect">
            <a:avLst/>
          </a:prstGeom>
          <a:ln w="9360">
            <a:noFill/>
          </a:ln>
        </p:spPr>
      </p:pic>
      <p:pic>
        <p:nvPicPr>
          <p:cNvPr id="336" name="Picture 3" descr=""/>
          <p:cNvPicPr/>
          <p:nvPr/>
        </p:nvPicPr>
        <p:blipFill>
          <a:blip r:embed="rId2"/>
          <a:stretch/>
        </p:blipFill>
        <p:spPr>
          <a:xfrm>
            <a:off x="4572000" y="2209680"/>
            <a:ext cx="4495320" cy="38145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"/>
          <p:cNvPicPr/>
          <p:nvPr/>
        </p:nvPicPr>
        <p:blipFill>
          <a:blip r:embed="rId1"/>
          <a:stretch/>
        </p:blipFill>
        <p:spPr>
          <a:xfrm>
            <a:off x="228600" y="1643040"/>
            <a:ext cx="6476400" cy="894960"/>
          </a:xfrm>
          <a:prstGeom prst="rect">
            <a:avLst/>
          </a:prstGeom>
          <a:ln w="9360">
            <a:noFill/>
          </a:ln>
        </p:spPr>
      </p:pic>
      <p:sp>
        <p:nvSpPr>
          <p:cNvPr id="12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Convection vs. Conduction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21" name="Picture 7" descr=""/>
          <p:cNvPicPr/>
          <p:nvPr/>
        </p:nvPicPr>
        <p:blipFill>
          <a:blip r:embed="rId2"/>
          <a:stretch/>
        </p:blipFill>
        <p:spPr>
          <a:xfrm>
            <a:off x="1143000" y="2286000"/>
            <a:ext cx="5562360" cy="533160"/>
          </a:xfrm>
          <a:prstGeom prst="rect">
            <a:avLst/>
          </a:prstGeom>
          <a:ln>
            <a:noFill/>
          </a:ln>
        </p:spPr>
      </p:pic>
      <p:pic>
        <p:nvPicPr>
          <p:cNvPr id="122" name="Picture 4" descr=""/>
          <p:cNvPicPr/>
          <p:nvPr/>
        </p:nvPicPr>
        <p:blipFill>
          <a:blip r:embed="rId3"/>
          <a:stretch/>
        </p:blipFill>
        <p:spPr>
          <a:xfrm>
            <a:off x="152280" y="3505320"/>
            <a:ext cx="4715640" cy="1790280"/>
          </a:xfrm>
          <a:prstGeom prst="rect">
            <a:avLst/>
          </a:prstGeom>
          <a:ln w="9360">
            <a:noFill/>
          </a:ln>
        </p:spPr>
      </p:pic>
      <p:pic>
        <p:nvPicPr>
          <p:cNvPr id="123" name="Picture 5" descr=""/>
          <p:cNvPicPr/>
          <p:nvPr/>
        </p:nvPicPr>
        <p:blipFill>
          <a:blip r:embed="rId4"/>
          <a:stretch/>
        </p:blipFill>
        <p:spPr>
          <a:xfrm>
            <a:off x="5037480" y="3276720"/>
            <a:ext cx="4106160" cy="35809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TextShape 1"/>
          <p:cNvSpPr txBox="1"/>
          <p:nvPr/>
        </p:nvSpPr>
        <p:spPr>
          <a:xfrm>
            <a:off x="612720" y="-15228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Fingerprint Imager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38" name="Picture 2" descr=""/>
          <p:cNvPicPr/>
          <p:nvPr/>
        </p:nvPicPr>
        <p:blipFill>
          <a:blip r:embed="rId1"/>
          <a:stretch/>
        </p:blipFill>
        <p:spPr>
          <a:xfrm>
            <a:off x="0" y="2209680"/>
            <a:ext cx="5535720" cy="3809520"/>
          </a:xfrm>
          <a:prstGeom prst="rect">
            <a:avLst/>
          </a:prstGeom>
          <a:ln w="9360">
            <a:noFill/>
          </a:ln>
        </p:spPr>
      </p:pic>
      <p:pic>
        <p:nvPicPr>
          <p:cNvPr id="339" name="Picture 3" descr=""/>
          <p:cNvPicPr/>
          <p:nvPr/>
        </p:nvPicPr>
        <p:blipFill>
          <a:blip r:embed="rId2"/>
          <a:stretch/>
        </p:blipFill>
        <p:spPr>
          <a:xfrm>
            <a:off x="5562720" y="3505320"/>
            <a:ext cx="3511440" cy="26665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Picture 2" descr=""/>
          <p:cNvPicPr/>
          <p:nvPr/>
        </p:nvPicPr>
        <p:blipFill>
          <a:blip r:embed="rId1"/>
          <a:stretch/>
        </p:blipFill>
        <p:spPr>
          <a:xfrm>
            <a:off x="2247840" y="76320"/>
            <a:ext cx="4647960" cy="2008080"/>
          </a:xfrm>
          <a:prstGeom prst="rect">
            <a:avLst/>
          </a:prstGeom>
          <a:ln w="9360">
            <a:noFill/>
          </a:ln>
        </p:spPr>
      </p:pic>
      <p:pic>
        <p:nvPicPr>
          <p:cNvPr id="341" name="Picture 3" descr=""/>
          <p:cNvPicPr/>
          <p:nvPr/>
        </p:nvPicPr>
        <p:blipFill>
          <a:blip r:embed="rId2"/>
          <a:stretch/>
        </p:blipFill>
        <p:spPr>
          <a:xfrm>
            <a:off x="525960" y="2049840"/>
            <a:ext cx="8091720" cy="48078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4" descr=""/>
          <p:cNvPicPr/>
          <p:nvPr/>
        </p:nvPicPr>
        <p:blipFill>
          <a:blip r:embed="rId1"/>
          <a:stretch/>
        </p:blipFill>
        <p:spPr>
          <a:xfrm>
            <a:off x="371520" y="4800600"/>
            <a:ext cx="4200120" cy="1761840"/>
          </a:xfrm>
          <a:prstGeom prst="rect">
            <a:avLst/>
          </a:prstGeom>
          <a:ln w="9360">
            <a:noFill/>
          </a:ln>
        </p:spPr>
      </p:pic>
      <p:sp>
        <p:nvSpPr>
          <p:cNvPr id="12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Coulomb’s Law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6" name="CustomShape 2"/>
          <p:cNvSpPr/>
          <p:nvPr/>
        </p:nvSpPr>
        <p:spPr>
          <a:xfrm>
            <a:off x="-337320" y="1752480"/>
            <a:ext cx="51768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Electric field at point P due to single charge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27" name="CustomShape 3"/>
          <p:cNvSpPr/>
          <p:nvPr/>
        </p:nvSpPr>
        <p:spPr>
          <a:xfrm>
            <a:off x="-293400" y="3200400"/>
            <a:ext cx="49618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Electric force on a test charge placed at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P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28" name="CustomShape 4"/>
          <p:cNvSpPr/>
          <p:nvPr/>
        </p:nvSpPr>
        <p:spPr>
          <a:xfrm>
            <a:off x="45000" y="4419720"/>
            <a:ext cx="26989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Electric flux density </a:t>
            </a:r>
            <a:r>
              <a:rPr b="1" lang="en-US" sz="1800" spc="-1" strike="noStrike">
                <a:solidFill>
                  <a:srgbClr val="ff0000"/>
                </a:solidFill>
                <a:latin typeface="Tw Cen MT"/>
              </a:rPr>
              <a:t>D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29" name="Picture 2" descr=""/>
          <p:cNvPicPr/>
          <p:nvPr/>
        </p:nvPicPr>
        <p:blipFill>
          <a:blip r:embed="rId2"/>
          <a:stretch/>
        </p:blipFill>
        <p:spPr>
          <a:xfrm>
            <a:off x="304920" y="2133720"/>
            <a:ext cx="2742840" cy="601200"/>
          </a:xfrm>
          <a:prstGeom prst="rect">
            <a:avLst/>
          </a:prstGeom>
          <a:ln w="9360">
            <a:noFill/>
          </a:ln>
        </p:spPr>
      </p:pic>
      <p:pic>
        <p:nvPicPr>
          <p:cNvPr id="130" name="Picture 3" descr=""/>
          <p:cNvPicPr/>
          <p:nvPr/>
        </p:nvPicPr>
        <p:blipFill>
          <a:blip r:embed="rId3"/>
          <a:stretch/>
        </p:blipFill>
        <p:spPr>
          <a:xfrm>
            <a:off x="380880" y="3657600"/>
            <a:ext cx="1752120" cy="390960"/>
          </a:xfrm>
          <a:prstGeom prst="rect">
            <a:avLst/>
          </a:prstGeom>
          <a:ln w="9360">
            <a:noFill/>
          </a:ln>
        </p:spPr>
      </p:pic>
      <p:pic>
        <p:nvPicPr>
          <p:cNvPr id="131" name="Picture 5" descr=""/>
          <p:cNvPicPr/>
          <p:nvPr/>
        </p:nvPicPr>
        <p:blipFill>
          <a:blip r:embed="rId4"/>
          <a:stretch/>
        </p:blipFill>
        <p:spPr>
          <a:xfrm>
            <a:off x="4038480" y="4755240"/>
            <a:ext cx="4495320" cy="912600"/>
          </a:xfrm>
          <a:prstGeom prst="rect">
            <a:avLst/>
          </a:prstGeom>
          <a:ln w="9360">
            <a:noFill/>
          </a:ln>
        </p:spPr>
      </p:pic>
      <p:pic>
        <p:nvPicPr>
          <p:cNvPr id="132" name="Picture 6" descr=""/>
          <p:cNvPicPr/>
          <p:nvPr/>
        </p:nvPicPr>
        <p:blipFill>
          <a:blip r:embed="rId5"/>
          <a:stretch/>
        </p:blipFill>
        <p:spPr>
          <a:xfrm>
            <a:off x="5491440" y="1600200"/>
            <a:ext cx="3269160" cy="2647440"/>
          </a:xfrm>
          <a:prstGeom prst="rect">
            <a:avLst/>
          </a:prstGeom>
          <a:ln w="9360">
            <a:noFill/>
          </a:ln>
        </p:spPr>
      </p:pic>
      <p:sp>
        <p:nvSpPr>
          <p:cNvPr id="133" name="CustomShape 5"/>
          <p:cNvSpPr/>
          <p:nvPr/>
        </p:nvSpPr>
        <p:spPr>
          <a:xfrm>
            <a:off x="3886200" y="4648320"/>
            <a:ext cx="4723920" cy="1142640"/>
          </a:xfrm>
          <a:prstGeom prst="rect">
            <a:avLst/>
          </a:prstGeom>
          <a:noFill/>
          <a:ln w="22680"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Electric Field Due to 2 Charges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35" name="Picture 2" descr=""/>
          <p:cNvPicPr/>
          <p:nvPr/>
        </p:nvPicPr>
        <p:blipFill>
          <a:blip r:embed="rId1"/>
          <a:stretch/>
        </p:blipFill>
        <p:spPr>
          <a:xfrm>
            <a:off x="19800" y="1676520"/>
            <a:ext cx="4635360" cy="3733560"/>
          </a:xfrm>
          <a:prstGeom prst="rect">
            <a:avLst/>
          </a:prstGeom>
          <a:ln w="9360">
            <a:noFill/>
          </a:ln>
        </p:spPr>
      </p:pic>
      <p:pic>
        <p:nvPicPr>
          <p:cNvPr id="136" name="Picture 3" descr=""/>
          <p:cNvPicPr/>
          <p:nvPr/>
        </p:nvPicPr>
        <p:blipFill>
          <a:blip r:embed="rId2"/>
          <a:stretch/>
        </p:blipFill>
        <p:spPr>
          <a:xfrm>
            <a:off x="4985280" y="1821240"/>
            <a:ext cx="4082040" cy="35125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76320" y="380880"/>
            <a:ext cx="31237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3110" spc="-1" strike="noStrike">
                <a:solidFill>
                  <a:srgbClr val="ff0000"/>
                </a:solidFill>
                <a:latin typeface="Tw Cen MT"/>
              </a:rPr>
              <a:t>Electric Field due to Multiple Charges</a:t>
            </a:r>
            <a:br/>
            <a:endParaRPr b="0" lang="en-US" sz="311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38" name="CustomShape 2"/>
          <p:cNvSpPr/>
          <p:nvPr/>
        </p:nvSpPr>
        <p:spPr>
          <a:xfrm>
            <a:off x="105840" y="1676520"/>
            <a:ext cx="2772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139" name="Picture 2" descr=""/>
          <p:cNvPicPr/>
          <p:nvPr/>
        </p:nvPicPr>
        <p:blipFill>
          <a:blip r:embed="rId1"/>
          <a:stretch/>
        </p:blipFill>
        <p:spPr>
          <a:xfrm>
            <a:off x="4267080" y="137520"/>
            <a:ext cx="4339800" cy="1051920"/>
          </a:xfrm>
          <a:prstGeom prst="rect">
            <a:avLst/>
          </a:prstGeom>
          <a:ln w="9360">
            <a:noFill/>
          </a:ln>
        </p:spPr>
      </p:pic>
      <p:pic>
        <p:nvPicPr>
          <p:cNvPr id="140" name="Picture 3" descr=""/>
          <p:cNvPicPr/>
          <p:nvPr/>
        </p:nvPicPr>
        <p:blipFill>
          <a:blip r:embed="rId2"/>
          <a:stretch/>
        </p:blipFill>
        <p:spPr>
          <a:xfrm>
            <a:off x="0" y="1523880"/>
            <a:ext cx="4813200" cy="4343040"/>
          </a:xfrm>
          <a:prstGeom prst="rect">
            <a:avLst/>
          </a:prstGeom>
          <a:ln w="9360">
            <a:noFill/>
          </a:ln>
        </p:spPr>
      </p:pic>
      <p:pic>
        <p:nvPicPr>
          <p:cNvPr id="141" name="Picture 4" descr=""/>
          <p:cNvPicPr/>
          <p:nvPr/>
        </p:nvPicPr>
        <p:blipFill>
          <a:blip r:embed="rId3"/>
          <a:stretch/>
        </p:blipFill>
        <p:spPr>
          <a:xfrm>
            <a:off x="5015880" y="3733920"/>
            <a:ext cx="4127760" cy="3066840"/>
          </a:xfrm>
          <a:prstGeom prst="rect">
            <a:avLst/>
          </a:prstGeom>
          <a:ln w="9360"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7025</TotalTime>
  <Application>LibreOffice/6.0.7.3$Linux_X86_64 LibreOffice_project/00m0$Build-3</Application>
  <Words>830</Words>
  <Paragraphs>133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2010-03-25T20:22:05Z</dcterms:created>
  <dc:creator>jphilli</dc:creator>
  <dc:description/>
  <dc:language>en-US</dc:language>
  <cp:lastModifiedBy/>
  <cp:lastPrinted>2009-09-17T21:51:49Z</cp:lastPrinted>
  <dcterms:modified xsi:type="dcterms:W3CDTF">2019-04-01T13:53:32Z</dcterms:modified>
  <cp:revision>118</cp:revision>
  <dc:subject/>
  <dc:title>EECS 215: Introduction to Circuits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On-screen Show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61</vt:i4>
  </property>
</Properties>
</file>