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12.xml.rels" ContentType="application/vnd.openxmlformats-package.relationships+xml"/>
  <Override PartName="/ppt/notesSlides/notesSlide12.xml" ContentType="application/vnd.openxmlformats-officedocument.presentationml.notesSlide+xml"/>
  <Override PartName="/ppt/media/image92.png" ContentType="image/png"/>
  <Override PartName="/ppt/media/image89.tif" ContentType="image/tiff"/>
  <Override PartName="/ppt/media/image88.tif" ContentType="image/tiff"/>
  <Override PartName="/ppt/media/image83.png" ContentType="image/png"/>
  <Override PartName="/ppt/media/image79.png" ContentType="image/png"/>
  <Override PartName="/ppt/media/image35.tif" ContentType="image/tiff"/>
  <Override PartName="/ppt/media/image29.tif" ContentType="image/tiff"/>
  <Override PartName="/ppt/media/image31.tif" ContentType="image/tiff"/>
  <Override PartName="/ppt/media/image57.png" ContentType="image/png"/>
  <Override PartName="/ppt/media/image87.png" ContentType="image/png"/>
  <Override PartName="/ppt/media/image6.png" ContentType="image/png"/>
  <Override PartName="/ppt/media/image61.png" ContentType="image/png"/>
  <Override PartName="/ppt/media/image86.png" ContentType="image/png"/>
  <Override PartName="/ppt/media/image5.png" ContentType="image/png"/>
  <Override PartName="/ppt/media/image60.png" ContentType="image/png"/>
  <Override PartName="/ppt/media/image85.png" ContentType="image/png"/>
  <Override PartName="/ppt/media/image4.png" ContentType="image/png"/>
  <Override PartName="/ppt/media/image84.png" ContentType="image/png"/>
  <Override PartName="/ppt/media/image3.png" ContentType="image/png"/>
  <Override PartName="/ppt/media/image1.png" ContentType="image/png"/>
  <Override PartName="/ppt/media/image7.png" ContentType="image/png"/>
  <Override PartName="/ppt/media/image62.png" ContentType="image/png"/>
  <Override PartName="/ppt/media/image8.png" ContentType="image/png"/>
  <Override PartName="/ppt/media/image63.png" ContentType="image/png"/>
  <Override PartName="/ppt/media/image9.png" ContentType="image/png"/>
  <Override PartName="/ppt/media/image64.png" ContentType="image/png"/>
  <Override PartName="/ppt/media/image36.png" ContentType="image/png"/>
  <Override PartName="/ppt/media/image11.png" ContentType="image/png"/>
  <Override PartName="/ppt/media/image34.png" ContentType="image/png"/>
  <Override PartName="/ppt/media/image59.png" ContentType="image/png"/>
  <Override PartName="/ppt/media/image33.png" ContentType="image/png"/>
  <Override PartName="/ppt/media/image32.tif" ContentType="image/tiff"/>
  <Override PartName="/ppt/media/image58.png" ContentType="image/png"/>
  <Override PartName="/ppt/media/image30.png" ContentType="image/png"/>
  <Override PartName="/ppt/media/image55.png" ContentType="image/png"/>
  <Override PartName="/ppt/media/image28.png" ContentType="image/png"/>
  <Override PartName="/ppt/media/image27.png" ContentType="image/png"/>
  <Override PartName="/ppt/media/image77.tif" ContentType="image/tiff"/>
  <Override PartName="/ppt/media/image91.tif" ContentType="image/tiff"/>
  <Override PartName="/ppt/media/image26.png" ContentType="image/png"/>
  <Override PartName="/ppt/media/image90.tif" ContentType="image/tiff"/>
  <Override PartName="/ppt/media/image25.png" ContentType="image/png"/>
  <Override PartName="/ppt/media/image24.png" ContentType="image/png"/>
  <Override PartName="/ppt/media/image49.png" ContentType="image/png"/>
  <Override PartName="/ppt/media/image23.png" ContentType="image/png"/>
  <Override PartName="/ppt/media/image48.png" ContentType="image/png"/>
  <Override PartName="/ppt/media/image22.png" ContentType="image/png"/>
  <Override PartName="/ppt/media/image21.tif" ContentType="image/tiff"/>
  <Override PartName="/ppt/media/image47.png" ContentType="image/png"/>
  <Override PartName="/ppt/media/image19.png" ContentType="image/png"/>
  <Override PartName="/ppt/media/image2.tif" ContentType="image/tiff"/>
  <Override PartName="/ppt/media/image18.png" ContentType="image/png"/>
  <Override PartName="/ppt/media/image82.tif" ContentType="image/tiff"/>
  <Override PartName="/ppt/media/image17.png" ContentType="image/png"/>
  <Override PartName="/ppt/media/image80.tif" ContentType="image/tiff"/>
  <Override PartName="/ppt/media/image15.png" ContentType="image/png"/>
  <Override PartName="/ppt/media/image10.png" ContentType="image/png"/>
  <Override PartName="/ppt/media/image12.png" ContentType="image/png"/>
  <Override PartName="/ppt/media/image37.png" ContentType="image/png"/>
  <Override PartName="/ppt/media/image13.png" ContentType="image/png"/>
  <Override PartName="/ppt/media/image38.png" ContentType="image/png"/>
  <Override PartName="/ppt/media/image14.png" ContentType="image/png"/>
  <Override PartName="/ppt/media/image81.tif" ContentType="image/tiff"/>
  <Override PartName="/ppt/media/image16.png" ContentType="image/png"/>
  <Override PartName="/ppt/media/image39.tif" ContentType="image/tiff"/>
  <Override PartName="/ppt/media/image40.png" ContentType="image/png"/>
  <Override PartName="/ppt/media/image65.png" ContentType="image/png"/>
  <Override PartName="/ppt/media/image41.png" ContentType="image/png"/>
  <Override PartName="/ppt/media/image66.png" ContentType="image/png"/>
  <Override PartName="/ppt/media/image42.png" ContentType="image/png"/>
  <Override PartName="/ppt/media/image67.png" ContentType="image/png"/>
  <Override PartName="/ppt/media/image43.png" ContentType="image/png"/>
  <Override PartName="/ppt/media/image68.png" ContentType="image/png"/>
  <Override PartName="/ppt/media/image44.png" ContentType="image/png"/>
  <Override PartName="/ppt/media/image69.png" ContentType="image/png"/>
  <Override PartName="/ppt/media/image45.png" ContentType="image/png"/>
  <Override PartName="/ppt/media/image20.tif" ContentType="image/tiff"/>
  <Override PartName="/ppt/media/image46.png" ContentType="image/png"/>
  <Override PartName="/ppt/media/image50.png" ContentType="image/png"/>
  <Override PartName="/ppt/media/image75.png" ContentType="image/png"/>
  <Override PartName="/ppt/media/image51.png" ContentType="image/png"/>
  <Override PartName="/ppt/media/image76.png" ContentType="image/png"/>
  <Override PartName="/ppt/media/image53.png" ContentType="image/png"/>
  <Override PartName="/ppt/media/image52.tif" ContentType="image/tiff"/>
  <Override PartName="/ppt/media/image78.png" ContentType="image/png"/>
  <Override PartName="/ppt/media/image54.png" ContentType="image/png"/>
  <Override PartName="/ppt/media/image56.png" ContentType="image/png"/>
  <Override PartName="/ppt/media/image70.png" ContentType="image/png"/>
  <Override PartName="/ppt/media/image71.png" ContentType="image/png"/>
  <Override PartName="/ppt/media/image72.png" ContentType="image/png"/>
  <Override PartName="/ppt/media/image73.png" ContentType="image/png"/>
  <Override PartName="/ppt/media/image74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38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10.xml" ContentType="application/vnd.openxmlformats-officedocument.presentationml.slide+xml"/>
  <Override PartName="/ppt/slides/slide35.xml" ContentType="application/vnd.openxmlformats-officedocument.presentationml.slide+xml"/>
  <Override PartName="/ppt/slides/slide11.xml" ContentType="application/vnd.openxmlformats-officedocument.presentationml.slide+xml"/>
  <Override PartName="/ppt/slides/slide3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_rels/slide38.xml.rels" ContentType="application/vnd.openxmlformats-package.relationships+xml"/>
  <Override PartName="/ppt/slides/_rels/slide3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34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3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35.xml.rels" ContentType="application/vnd.openxmlformats-package.relationships+xml"/>
  <Override PartName="/ppt/slides/_rels/slide5.xml.rels" ContentType="application/vnd.openxmlformats-package.relationships+xml"/>
  <Override PartName="/ppt/slides/_rels/slide36.xml.rels" ContentType="application/vnd.openxmlformats-package.relationships+xml"/>
  <Override PartName="/ppt/slides/_rels/slide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30.xml.rels" ContentType="application/vnd.openxmlformats-package.relationships+xml"/>
  <Override PartName="/ppt/slides/_rels/slide25.xml.rels" ContentType="application/vnd.openxmlformats-package.relationships+xml"/>
  <Override PartName="/ppt/slides/_rels/slide31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32.xml.rels" ContentType="application/vnd.openxmlformats-package.relationships+xml"/>
  <Override PartName="/ppt/slides/_rels/slide28.xml.rels" ContentType="application/vnd.openxmlformats-package.relationships+xml"/>
  <Override PartName="/ppt/slides/_rels/slide10.xml.rels" ContentType="application/vnd.openxmlformats-package.relationships+xml"/>
  <Override PartName="/ppt/slides/_rels/slide29.xml.rels" ContentType="application/vnd.openxmlformats-package.relationships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solidFill>
                  <a:srgbClr val="ffffff"/>
                </a:solidFill>
                <a:latin typeface="Tw Cen MT"/>
              </a:rPr>
              <a:t>Click to move the slide</a:t>
            </a:r>
            <a:endParaRPr b="0" lang="en-US" sz="1800" spc="-1" strike="noStrike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9AA0C325-8F8F-4665-96CD-9FA39301CDE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7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79D79BBF-8C6B-42B1-82D1-088110CE082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336960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126120" y="160020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127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336960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6126120" y="3948480"/>
            <a:ext cx="26251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12720" y="228600"/>
            <a:ext cx="815292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44953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790520" y="394848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127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790520" y="1600200"/>
            <a:ext cx="397836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12720" y="3948480"/>
            <a:ext cx="8152920" cy="2144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f497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0" y="5970960"/>
            <a:ext cx="9143640" cy="886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-9000" y="6053400"/>
            <a:ext cx="2248920" cy="7128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2359080" y="6044040"/>
            <a:ext cx="6784560" cy="7128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362320" y="4038480"/>
            <a:ext cx="6476760" cy="18284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en-US" sz="4400" spc="-1" strike="noStrike" cap="all">
                <a:solidFill>
                  <a:srgbClr val="eeece1"/>
                </a:solidFill>
                <a:latin typeface="Tw Cen MT"/>
              </a:rPr>
              <a:t>Click to edit Master title style</a:t>
            </a:r>
            <a:endParaRPr b="0" lang="en-US" sz="4400" spc="-1" strike="noStrike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76320" y="6068520"/>
            <a:ext cx="2057040" cy="6854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C9428D64-0A26-4BEB-AA7B-6E9BED95D333}" type="datetime">
              <a:rPr b="0" lang="en-US" sz="2000" spc="-1" strike="noStrike">
                <a:solidFill>
                  <a:srgbClr val="ffffff"/>
                </a:solidFill>
                <a:latin typeface="Tw Cen MT"/>
              </a:rPr>
              <a:t>4/1/19</a:t>
            </a:fld>
            <a:endParaRPr b="0" lang="en-US" sz="20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2085480" y="236520"/>
            <a:ext cx="586692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8001000" y="228600"/>
            <a:ext cx="837720" cy="38052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D80A907A-A7B6-468D-BF12-3329915CB59D}" type="slidenum">
              <a:rPr b="1" lang="en-US" sz="1400" spc="-1" strike="noStrike">
                <a:solidFill>
                  <a:srgbClr val="eeece1"/>
                </a:solidFill>
                <a:latin typeface="Tw Cen MT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900" spc="-1" strike="noStrike">
                <a:solidFill>
                  <a:srgbClr val="ffffff"/>
                </a:solidFill>
                <a:latin typeface="Tw Cen MT"/>
              </a:rPr>
              <a:t>Click to edit the outline text format</a:t>
            </a:r>
            <a:endParaRPr b="0" lang="en-US" sz="2900" spc="-1" strike="noStrike">
              <a:solidFill>
                <a:srgbClr val="ffffff"/>
              </a:solidFill>
              <a:latin typeface="Tw Cen M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ffffff"/>
                </a:solidFill>
                <a:latin typeface="Tw Cen MT"/>
              </a:rPr>
              <a:t>Second Outline Level</a:t>
            </a:r>
            <a:endParaRPr b="0" lang="en-US" sz="2300" spc="-1" strike="noStrike">
              <a:solidFill>
                <a:srgbClr val="ffffff"/>
              </a:solidFill>
              <a:latin typeface="Tw Cen M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w Cen MT"/>
              </a:rPr>
              <a:t>Third Outline Level</a:t>
            </a:r>
            <a:endParaRPr b="0" lang="en-US" sz="2000" spc="-1" strike="noStrike">
              <a:solidFill>
                <a:srgbClr val="ffffff"/>
              </a:solidFill>
              <a:latin typeface="Tw Cen M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latin typeface="Tw Cen MT"/>
              </a:rPr>
              <a:t>Fourth Outline Level</a:t>
            </a:r>
            <a:endParaRPr b="0" lang="en-US" sz="2000" spc="-1" strike="noStrike">
              <a:solidFill>
                <a:srgbClr val="ffffff"/>
              </a:solidFill>
              <a:latin typeface="Tw Cen M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w Cen MT"/>
              </a:rPr>
              <a:t>Fifth Outline Level</a:t>
            </a:r>
            <a:endParaRPr b="0" lang="en-US" sz="2000" spc="-1" strike="noStrike">
              <a:solidFill>
                <a:srgbClr val="ffffff"/>
              </a:solidFill>
              <a:latin typeface="Tw Cen M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w Cen MT"/>
              </a:rPr>
              <a:t>Sixth Outline Level</a:t>
            </a:r>
            <a:endParaRPr b="0" lang="en-US" sz="2000" spc="-1" strike="noStrike">
              <a:solidFill>
                <a:srgbClr val="ffffff"/>
              </a:solidFill>
              <a:latin typeface="Tw Cen M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w Cen MT"/>
              </a:rPr>
              <a:t>Seventh Outline Level</a:t>
            </a:r>
            <a:endParaRPr b="0" lang="en-US" sz="2000" spc="-1" strike="noStrike">
              <a:solidFill>
                <a:srgbClr val="ffffff"/>
              </a:solid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1234440"/>
            <a:ext cx="9143640" cy="319680"/>
          </a:xfrm>
          <a:prstGeom prst="rect">
            <a:avLst/>
          </a:prstGeom>
          <a:solidFill>
            <a:srgbClr val="ffffff"/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CustomShape 2"/>
          <p:cNvSpPr/>
          <p:nvPr/>
        </p:nvSpPr>
        <p:spPr>
          <a:xfrm>
            <a:off x="0" y="1280160"/>
            <a:ext cx="533160" cy="2282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590400" y="1280160"/>
            <a:ext cx="8553240" cy="2282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760">
            <a:noFill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12720" y="228600"/>
            <a:ext cx="8152920" cy="9903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6095880" y="6248520"/>
            <a:ext cx="2666520" cy="36468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815E2FA4-D970-4B81-BD6C-118612D2EC94}" type="datetime">
              <a:rPr b="0" lang="en-US" sz="1400" spc="-1" strike="noStrike">
                <a:solidFill>
                  <a:srgbClr val="1f497d"/>
                </a:solidFill>
                <a:latin typeface="Tw Cen MT"/>
              </a:rPr>
              <a:t>4/1/19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609480" y="6248160"/>
            <a:ext cx="542088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sldNum"/>
          </p:nvPr>
        </p:nvSpPr>
        <p:spPr>
          <a:xfrm>
            <a:off x="0" y="1272240"/>
            <a:ext cx="533160" cy="24408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fld id="{8841F3ED-5A11-4AFF-B055-FF26E3693A95}" type="slidenum">
              <a:rPr b="1" lang="en-US" sz="1400" spc="-1" strike="noStrike">
                <a:solidFill>
                  <a:srgbClr val="ffffff"/>
                </a:solidFill>
                <a:latin typeface="Tw Cen MT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body"/>
          </p:nvPr>
        </p:nvSpPr>
        <p:spPr>
          <a:xfrm>
            <a:off x="612720" y="1600200"/>
            <a:ext cx="8152920" cy="4495320"/>
          </a:xfrm>
          <a:prstGeom prst="rect">
            <a:avLst/>
          </a:prstGeom>
        </p:spPr>
        <p:txBody>
          <a:bodyPr lIns="90000" rIns="90000" tIns="45000" bIns="45000"/>
          <a:p>
            <a:pPr marL="320040" indent="-319680">
              <a:lnSpc>
                <a:spcPct val="100000"/>
              </a:lnSpc>
              <a:spcBef>
                <a:spcPts val="700"/>
              </a:spcBef>
              <a:buClr>
                <a:srgbClr val="c0504d"/>
              </a:buClr>
              <a:buSzPct val="60000"/>
              <a:buFont typeface="Wingdings" charset="2"/>
              <a:buChar char=""/>
            </a:pPr>
            <a:r>
              <a:rPr b="0" lang="en-US" sz="2900" spc="-1" strike="noStrike">
                <a:solidFill>
                  <a:srgbClr val="000000"/>
                </a:solidFill>
                <a:latin typeface="Tw Cen MT"/>
              </a:rPr>
              <a:t>Click to edit Master text styles</a:t>
            </a:r>
            <a:endParaRPr b="0" lang="en-US" sz="2900" spc="-1" strike="noStrike">
              <a:solidFill>
                <a:srgbClr val="000000"/>
              </a:solidFill>
              <a:latin typeface="Tw Cen MT"/>
            </a:endParaRPr>
          </a:p>
          <a:p>
            <a:pPr lvl="1" marL="640080" indent="-273960">
              <a:lnSpc>
                <a:spcPct val="100000"/>
              </a:lnSpc>
              <a:spcBef>
                <a:spcPts val="550"/>
              </a:spcBef>
              <a:buClr>
                <a:srgbClr val="4f81bd"/>
              </a:buClr>
              <a:buSzPct val="70000"/>
              <a:buFont typeface="Wingdings 2" charset="2"/>
              <a:buChar char=""/>
            </a:pPr>
            <a:r>
              <a:rPr b="0" lang="en-US" sz="2600" spc="-1" strike="noStrike">
                <a:solidFill>
                  <a:srgbClr val="000000"/>
                </a:solidFill>
                <a:latin typeface="Tw Cen MT"/>
              </a:rPr>
              <a:t>Second level</a:t>
            </a:r>
            <a:endParaRPr b="0" lang="en-US" sz="2600" spc="-1" strike="noStrike">
              <a:solidFill>
                <a:srgbClr val="000000"/>
              </a:solidFill>
              <a:latin typeface="Tw Cen MT"/>
            </a:endParaRPr>
          </a:p>
          <a:p>
            <a:pPr lvl="2" marL="914400" indent="-228240">
              <a:lnSpc>
                <a:spcPct val="100000"/>
              </a:lnSpc>
              <a:spcBef>
                <a:spcPts val="499"/>
              </a:spcBef>
              <a:buClr>
                <a:srgbClr val="c0504d"/>
              </a:buClr>
              <a:buSzPct val="75000"/>
              <a:buFont typeface="Wingdings" charset="2"/>
              <a:buChar char=""/>
            </a:pPr>
            <a:r>
              <a:rPr b="0" lang="en-US" sz="2300" spc="-1" strike="noStrike">
                <a:solidFill>
                  <a:srgbClr val="000000"/>
                </a:solidFill>
                <a:latin typeface="Tw Cen MT"/>
              </a:rPr>
              <a:t>Third level</a:t>
            </a:r>
            <a:endParaRPr b="0" lang="en-US" sz="2300" spc="-1" strike="noStrike">
              <a:solidFill>
                <a:srgbClr val="000000"/>
              </a:solidFill>
              <a:latin typeface="Tw Cen MT"/>
            </a:endParaRPr>
          </a:p>
          <a:p>
            <a:pPr lvl="3" marL="1371600" indent="-228240">
              <a:lnSpc>
                <a:spcPct val="100000"/>
              </a:lnSpc>
              <a:spcBef>
                <a:spcPts val="400"/>
              </a:spcBef>
              <a:buClr>
                <a:srgbClr val="9bbb59"/>
              </a:buClr>
              <a:buSzPct val="7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Fourth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  <a:p>
            <a:pPr lvl="4" marL="1828800" indent="-228240">
              <a:lnSpc>
                <a:spcPct val="100000"/>
              </a:lnSpc>
              <a:spcBef>
                <a:spcPts val="400"/>
              </a:spcBef>
              <a:buClr>
                <a:srgbClr val="8064a2"/>
              </a:buClr>
              <a:buSzPct val="6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Fifth level</a:t>
            </a:r>
            <a:endParaRPr b="0" lang="en-US" sz="2000" spc="-1" strike="noStrike">
              <a:solidFill>
                <a:srgbClr val="000000"/>
              </a:solidFill>
              <a:latin typeface="Tw Cen M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tif"/><Relationship Id="rId2" Type="http://schemas.openxmlformats.org/officeDocument/2006/relationships/image" Target="../media/image21.tif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tif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tif"/><Relationship Id="rId3" Type="http://schemas.openxmlformats.org/officeDocument/2006/relationships/image" Target="../media/image32.tif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5.tif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tif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9.tif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52.tif"/><Relationship Id="rId4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image" Target="../media/image64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png"/><Relationship Id="rId3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image" Target="../media/image72.png"/><Relationship Id="rId3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73.png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tif"/><Relationship Id="rId6" Type="http://schemas.openxmlformats.org/officeDocument/2006/relationships/image" Target="../media/image78.png"/><Relationship Id="rId7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image" Target="../media/image80.tif"/><Relationship Id="rId3" Type="http://schemas.openxmlformats.org/officeDocument/2006/relationships/image" Target="../media/image81.tif"/><Relationship Id="rId4" Type="http://schemas.openxmlformats.org/officeDocument/2006/relationships/image" Target="../media/image82.tif"/><Relationship Id="rId5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83.png"/><Relationship Id="rId2" Type="http://schemas.openxmlformats.org/officeDocument/2006/relationships/image" Target="../media/image84.png"/><Relationship Id="rId3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86.png"/><Relationship Id="rId2" Type="http://schemas.openxmlformats.org/officeDocument/2006/relationships/image" Target="../media/image87.png"/><Relationship Id="rId3" Type="http://schemas.openxmlformats.org/officeDocument/2006/relationships/image" Target="../media/image88.tif"/><Relationship Id="rId4" Type="http://schemas.openxmlformats.org/officeDocument/2006/relationships/image" Target="../media/image89.tif"/><Relationship Id="rId5" Type="http://schemas.openxmlformats.org/officeDocument/2006/relationships/image" Target="../media/image90.tif"/><Relationship Id="rId6" Type="http://schemas.openxmlformats.org/officeDocument/2006/relationships/image" Target="../media/image91.tif"/><Relationship Id="rId7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9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1905120" y="5181480"/>
            <a:ext cx="6476760" cy="76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 cap="all">
                <a:solidFill>
                  <a:srgbClr val="eeece1"/>
                </a:solidFill>
                <a:latin typeface="Tw Cen MT"/>
              </a:rPr>
              <a:t>5.  Magnetostatics</a:t>
            </a:r>
            <a:endParaRPr b="0" lang="en-US" sz="4400" spc="-1" strike="noStrike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2362320" y="6050160"/>
            <a:ext cx="6705360" cy="68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  <a:spcBef>
                <a:spcPts val="700"/>
              </a:spcBef>
            </a:pPr>
            <a:r>
              <a:rPr b="0" lang="en-US" sz="2600" spc="-1" strike="noStrike">
                <a:solidFill>
                  <a:srgbClr val="ffffff"/>
                </a:solidFill>
                <a:latin typeface="Tw Cen MT"/>
              </a:rPr>
              <a:t> 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2065320" y="6172200"/>
            <a:ext cx="6684120" cy="79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Tw Cen MT"/>
              </a:rPr>
              <a:t>8e Applied EM by Ulaby and Ravaioli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1098000" y="152280"/>
            <a:ext cx="6947640" cy="49834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Field due to Current Densities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39" name="Content Placeholder 3" descr=""/>
          <p:cNvPicPr/>
          <p:nvPr/>
        </p:nvPicPr>
        <p:blipFill>
          <a:blip r:embed="rId1"/>
          <a:srcRect l="-70066" t="0" r="-70066" b="0"/>
          <a:stretch/>
        </p:blipFill>
        <p:spPr>
          <a:xfrm>
            <a:off x="2404800" y="1752480"/>
            <a:ext cx="8982360" cy="4952520"/>
          </a:xfrm>
          <a:prstGeom prst="rect">
            <a:avLst/>
          </a:prstGeom>
          <a:ln>
            <a:noFill/>
          </a:ln>
        </p:spPr>
      </p:pic>
      <p:pic>
        <p:nvPicPr>
          <p:cNvPr id="140" name="Picture 4" descr=""/>
          <p:cNvPicPr/>
          <p:nvPr/>
        </p:nvPicPr>
        <p:blipFill>
          <a:blip r:embed="rId2"/>
          <a:stretch/>
        </p:blipFill>
        <p:spPr>
          <a:xfrm>
            <a:off x="533520" y="3200400"/>
            <a:ext cx="4276080" cy="18284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152280" y="152280"/>
            <a:ext cx="899136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Example 5-2: </a:t>
            </a:r>
            <a:r>
              <a:rPr b="0" lang="en-US" sz="3559" spc="-1" strike="noStrike">
                <a:solidFill>
                  <a:srgbClr val="ff0000"/>
                </a:solidFill>
                <a:latin typeface="Tw Cen MT"/>
              </a:rPr>
              <a:t>Magnetic Field of Linear Conductor</a:t>
            </a:r>
            <a:endParaRPr b="0" lang="en-US" sz="3559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42" name="Picture 2" descr=""/>
          <p:cNvPicPr/>
          <p:nvPr/>
        </p:nvPicPr>
        <p:blipFill>
          <a:blip r:embed="rId1"/>
          <a:stretch/>
        </p:blipFill>
        <p:spPr>
          <a:xfrm>
            <a:off x="76320" y="1661760"/>
            <a:ext cx="5235120" cy="2224080"/>
          </a:xfrm>
          <a:prstGeom prst="rect">
            <a:avLst/>
          </a:prstGeom>
          <a:ln w="9360">
            <a:noFill/>
          </a:ln>
        </p:spPr>
      </p:pic>
      <p:pic>
        <p:nvPicPr>
          <p:cNvPr id="143" name="Picture 3" descr=""/>
          <p:cNvPicPr/>
          <p:nvPr/>
        </p:nvPicPr>
        <p:blipFill>
          <a:blip r:embed="rId2"/>
          <a:stretch/>
        </p:blipFill>
        <p:spPr>
          <a:xfrm>
            <a:off x="0" y="4114800"/>
            <a:ext cx="5238000" cy="2133360"/>
          </a:xfrm>
          <a:prstGeom prst="rect">
            <a:avLst/>
          </a:prstGeom>
          <a:ln w="9360">
            <a:noFill/>
          </a:ln>
        </p:spPr>
      </p:pic>
      <p:pic>
        <p:nvPicPr>
          <p:cNvPr id="144" name="Picture 4" descr=""/>
          <p:cNvPicPr/>
          <p:nvPr/>
        </p:nvPicPr>
        <p:blipFill>
          <a:blip r:embed="rId3"/>
          <a:stretch/>
        </p:blipFill>
        <p:spPr>
          <a:xfrm>
            <a:off x="5281920" y="914400"/>
            <a:ext cx="3733920" cy="5866920"/>
          </a:xfrm>
          <a:prstGeom prst="rect">
            <a:avLst/>
          </a:prstGeom>
          <a:ln w="9360">
            <a:noFill/>
          </a:ln>
        </p:spPr>
      </p:pic>
      <p:sp>
        <p:nvSpPr>
          <p:cNvPr id="145" name="CustomShape 2"/>
          <p:cNvSpPr/>
          <p:nvPr/>
        </p:nvSpPr>
        <p:spPr>
          <a:xfrm>
            <a:off x="8467560" y="655308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0" y="-76320"/>
            <a:ext cx="457164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1f497d"/>
                </a:solidFill>
                <a:latin typeface="Tw Cen MT"/>
              </a:rPr>
              <a:t>Example 5-2: </a:t>
            </a:r>
            <a:r>
              <a:rPr b="0" lang="en-US" sz="3200" spc="-1" strike="noStrike">
                <a:solidFill>
                  <a:srgbClr val="ff0000"/>
                </a:solidFill>
                <a:latin typeface="Tw Cen MT"/>
              </a:rPr>
              <a:t>Magnetic Field of Linear Conductor</a:t>
            </a:r>
            <a:endParaRPr b="0" lang="en-US" sz="32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47" name="Picture 2" descr=""/>
          <p:cNvPicPr/>
          <p:nvPr/>
        </p:nvPicPr>
        <p:blipFill>
          <a:blip r:embed="rId1"/>
          <a:stretch/>
        </p:blipFill>
        <p:spPr>
          <a:xfrm>
            <a:off x="0" y="49320"/>
            <a:ext cx="4101120" cy="6808680"/>
          </a:xfrm>
          <a:prstGeom prst="rect">
            <a:avLst/>
          </a:prstGeom>
          <a:ln w="9360">
            <a:noFill/>
          </a:ln>
        </p:spPr>
      </p:pic>
      <p:pic>
        <p:nvPicPr>
          <p:cNvPr id="148" name="Picture 4" descr=""/>
          <p:cNvPicPr/>
          <p:nvPr/>
        </p:nvPicPr>
        <p:blipFill>
          <a:blip r:embed="rId2"/>
          <a:stretch/>
        </p:blipFill>
        <p:spPr>
          <a:xfrm>
            <a:off x="5105520" y="991440"/>
            <a:ext cx="3733560" cy="58662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Field of Long Conductor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50" name="Picture 2" descr=""/>
          <p:cNvPicPr/>
          <p:nvPr/>
        </p:nvPicPr>
        <p:blipFill>
          <a:blip r:embed="rId1"/>
          <a:stretch/>
        </p:blipFill>
        <p:spPr>
          <a:xfrm>
            <a:off x="3809880" y="1647720"/>
            <a:ext cx="3543120" cy="3561840"/>
          </a:xfrm>
          <a:prstGeom prst="rect">
            <a:avLst/>
          </a:prstGeom>
          <a:ln w="9360">
            <a:noFill/>
          </a:ln>
        </p:spPr>
      </p:pic>
      <p:pic>
        <p:nvPicPr>
          <p:cNvPr id="151" name="Picture 3" descr=""/>
          <p:cNvPicPr/>
          <p:nvPr/>
        </p:nvPicPr>
        <p:blipFill>
          <a:blip r:embed="rId2"/>
          <a:stretch/>
        </p:blipFill>
        <p:spPr>
          <a:xfrm>
            <a:off x="304920" y="4267080"/>
            <a:ext cx="4638240" cy="761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Content Placeholder 2" descr=""/>
          <p:cNvPicPr/>
          <p:nvPr/>
        </p:nvPicPr>
        <p:blipFill>
          <a:blip r:embed="rId1"/>
          <a:srcRect l="-396583" t="0" r="-396583" b="0"/>
          <a:stretch/>
        </p:blipFill>
        <p:spPr>
          <a:xfrm>
            <a:off x="-685800" y="457200"/>
            <a:ext cx="10438920" cy="57560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152280" y="228600"/>
            <a:ext cx="861336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Example 5-3: </a:t>
            </a: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Magnetic Field of a Loop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54" name="Picture 3" descr=""/>
          <p:cNvPicPr/>
          <p:nvPr/>
        </p:nvPicPr>
        <p:blipFill>
          <a:blip r:embed="rId1"/>
          <a:stretch/>
        </p:blipFill>
        <p:spPr>
          <a:xfrm>
            <a:off x="5119920" y="1905120"/>
            <a:ext cx="4009320" cy="4495320"/>
          </a:xfrm>
          <a:prstGeom prst="rect">
            <a:avLst/>
          </a:prstGeom>
          <a:ln w="9360">
            <a:noFill/>
          </a:ln>
        </p:spPr>
      </p:pic>
      <p:sp>
        <p:nvSpPr>
          <p:cNvPr id="155" name="CustomShape 2"/>
          <p:cNvSpPr/>
          <p:nvPr/>
        </p:nvSpPr>
        <p:spPr>
          <a:xfrm>
            <a:off x="8467560" y="6477120"/>
            <a:ext cx="7876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152280" y="3048120"/>
            <a:ext cx="5333760" cy="310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d</a:t>
            </a:r>
            <a:r>
              <a:rPr b="1" lang="en-US" sz="2000" spc="-1" strike="noStrike">
                <a:solidFill>
                  <a:srgbClr val="000000"/>
                </a:solidFill>
                <a:latin typeface="Tw Cen MT"/>
              </a:rPr>
              <a:t>H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 is in the r–z plane  , and therefore it has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components dHr and dHz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z-components 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of the magnetic fields due to d</a:t>
            </a:r>
            <a:r>
              <a:rPr b="1" lang="en-US" sz="2000" spc="-1" strike="noStrike">
                <a:solidFill>
                  <a:srgbClr val="000000"/>
                </a:solidFill>
                <a:latin typeface="Tw Cen MT"/>
              </a:rPr>
              <a:t>l 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and dl’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add</a:t>
            </a: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 because they are in the same direction,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Tw Cen MT"/>
              </a:rPr>
              <a:t>but their </a:t>
            </a:r>
            <a:r>
              <a:rPr b="0" lang="en-US" sz="2000" spc="-1" strike="noStrike">
                <a:solidFill>
                  <a:srgbClr val="1f497d"/>
                </a:solidFill>
                <a:latin typeface="Tw Cen MT"/>
              </a:rPr>
              <a:t>r-components cancel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Hence for element dl: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57" name="Picture 6" descr=""/>
          <p:cNvPicPr/>
          <p:nvPr/>
        </p:nvPicPr>
        <p:blipFill>
          <a:blip r:embed="rId2"/>
          <a:stretch/>
        </p:blipFill>
        <p:spPr>
          <a:xfrm>
            <a:off x="304920" y="2133720"/>
            <a:ext cx="3962160" cy="890280"/>
          </a:xfrm>
          <a:prstGeom prst="rect">
            <a:avLst/>
          </a:prstGeom>
          <a:ln>
            <a:noFill/>
          </a:ln>
        </p:spPr>
      </p:pic>
      <p:sp>
        <p:nvSpPr>
          <p:cNvPr id="158" name="CustomShape 4"/>
          <p:cNvSpPr/>
          <p:nvPr/>
        </p:nvSpPr>
        <p:spPr>
          <a:xfrm>
            <a:off x="-86040" y="1676520"/>
            <a:ext cx="39744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Magnitude of field due to dl is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59" name="Picture 8" descr=""/>
          <p:cNvPicPr/>
          <p:nvPr/>
        </p:nvPicPr>
        <p:blipFill>
          <a:blip r:embed="rId3"/>
          <a:stretch/>
        </p:blipFill>
        <p:spPr>
          <a:xfrm>
            <a:off x="152280" y="5631840"/>
            <a:ext cx="4555800" cy="76860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0" y="228600"/>
            <a:ext cx="914364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Example 5-3:</a:t>
            </a:r>
            <a:r>
              <a:rPr b="0" lang="en-US" sz="4000" spc="-1" strike="noStrike">
                <a:solidFill>
                  <a:srgbClr val="ff0000"/>
                </a:solidFill>
                <a:latin typeface="Tw Cen MT"/>
              </a:rPr>
              <a:t>Magnetic Field of a Loop (cont.)</a:t>
            </a:r>
            <a:endParaRPr b="0" lang="en-US" sz="40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61" name="Picture 2" descr=""/>
          <p:cNvPicPr/>
          <p:nvPr/>
        </p:nvPicPr>
        <p:blipFill>
          <a:blip r:embed="rId1"/>
          <a:stretch/>
        </p:blipFill>
        <p:spPr>
          <a:xfrm>
            <a:off x="5119920" y="1905120"/>
            <a:ext cx="4009320" cy="4495320"/>
          </a:xfrm>
          <a:prstGeom prst="rect">
            <a:avLst/>
          </a:prstGeom>
          <a:ln w="9360">
            <a:noFill/>
          </a:ln>
        </p:spPr>
      </p:pic>
      <p:pic>
        <p:nvPicPr>
          <p:cNvPr id="162" name="Picture 4" descr=""/>
          <p:cNvPicPr/>
          <p:nvPr/>
        </p:nvPicPr>
        <p:blipFill>
          <a:blip r:embed="rId2"/>
          <a:stretch/>
        </p:blipFill>
        <p:spPr>
          <a:xfrm>
            <a:off x="0" y="2002680"/>
            <a:ext cx="5122800" cy="4397760"/>
          </a:xfrm>
          <a:prstGeom prst="rect">
            <a:avLst/>
          </a:prstGeom>
          <a:ln w="9360">
            <a:noFill/>
          </a:ln>
        </p:spPr>
      </p:pic>
      <p:sp>
        <p:nvSpPr>
          <p:cNvPr id="163" name="CustomShape 2"/>
          <p:cNvSpPr/>
          <p:nvPr/>
        </p:nvSpPr>
        <p:spPr>
          <a:xfrm>
            <a:off x="1371600" y="4419720"/>
            <a:ext cx="2285640" cy="609120"/>
          </a:xfrm>
          <a:prstGeom prst="rect">
            <a:avLst/>
          </a:prstGeom>
          <a:noFill/>
          <a:ln>
            <a:round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64" name="CustomShape 3"/>
          <p:cNvSpPr/>
          <p:nvPr/>
        </p:nvSpPr>
        <p:spPr>
          <a:xfrm>
            <a:off x="60840" y="1600200"/>
            <a:ext cx="26089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For the entire loop:</a:t>
            </a:r>
            <a:endParaRPr b="0" lang="en-US" sz="2000" spc="-1" strike="noStrike">
              <a:latin typeface="Arial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66" name="Content Placeholder 3" descr=""/>
          <p:cNvPicPr/>
          <p:nvPr/>
        </p:nvPicPr>
        <p:blipFill>
          <a:blip r:embed="rId1"/>
          <a:srcRect l="-382422" t="0" r="-382422" b="0"/>
          <a:stretch/>
        </p:blipFill>
        <p:spPr>
          <a:xfrm>
            <a:off x="-457200" y="609480"/>
            <a:ext cx="10055160" cy="55443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Dipole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228600" y="5791320"/>
            <a:ext cx="876276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Because a circular loop exhibits a </a:t>
            </a:r>
            <a:r>
              <a:rPr b="0" lang="en-US" sz="2400" spc="-1" strike="noStrike">
                <a:solidFill>
                  <a:srgbClr val="008000"/>
                </a:solidFill>
                <a:latin typeface="Tw Cen MT"/>
              </a:rPr>
              <a:t>magnetic field pattern </a:t>
            </a: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similar to the </a:t>
            </a:r>
            <a:r>
              <a:rPr b="0" lang="en-US" sz="2400" spc="-1" strike="noStrike">
                <a:solidFill>
                  <a:srgbClr val="1f497d"/>
                </a:solidFill>
                <a:latin typeface="Tw Cen MT"/>
              </a:rPr>
              <a:t>electric field </a:t>
            </a: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of an electric dipole, it is called a </a:t>
            </a:r>
            <a:r>
              <a:rPr b="0" i="1" lang="en-US" sz="2400" spc="-1" strike="noStrike">
                <a:solidFill>
                  <a:srgbClr val="008000"/>
                </a:solidFill>
                <a:latin typeface="Tw Cen MT"/>
              </a:rPr>
              <a:t>magnetic dipole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69" name="Picture 2" descr=""/>
          <p:cNvPicPr/>
          <p:nvPr/>
        </p:nvPicPr>
        <p:blipFill>
          <a:blip r:embed="rId1"/>
          <a:stretch/>
        </p:blipFill>
        <p:spPr>
          <a:xfrm>
            <a:off x="76320" y="1902240"/>
            <a:ext cx="8981640" cy="34344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3" descr=""/>
          <p:cNvPicPr/>
          <p:nvPr/>
        </p:nvPicPr>
        <p:blipFill>
          <a:blip r:embed="rId1"/>
          <a:stretch/>
        </p:blipFill>
        <p:spPr>
          <a:xfrm>
            <a:off x="5000760" y="1828800"/>
            <a:ext cx="4102560" cy="4038120"/>
          </a:xfrm>
          <a:prstGeom prst="rect">
            <a:avLst/>
          </a:prstGeom>
          <a:ln w="9360">
            <a:noFill/>
          </a:ln>
        </p:spPr>
      </p:pic>
      <p:sp>
        <p:nvSpPr>
          <p:cNvPr id="17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Forces on Parallel Conductors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152280" y="5943600"/>
            <a:ext cx="624816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Parallel wires attract if their currents are in the same direction, and repel if currents are in opposite directions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73" name="Picture 2" descr=""/>
          <p:cNvPicPr/>
          <p:nvPr/>
        </p:nvPicPr>
        <p:blipFill>
          <a:blip r:embed="rId2"/>
          <a:stretch/>
        </p:blipFill>
        <p:spPr>
          <a:xfrm>
            <a:off x="0" y="1523880"/>
            <a:ext cx="4961520" cy="43430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Chapter 5 Overview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2" name="Content Placeholder 3" descr=""/>
          <p:cNvPicPr/>
          <p:nvPr/>
        </p:nvPicPr>
        <p:blipFill>
          <a:blip r:embed="rId1"/>
          <a:srcRect l="0" t="-10546" r="0" b="-10546"/>
          <a:stretch/>
        </p:blipFill>
        <p:spPr>
          <a:xfrm>
            <a:off x="152280" y="1600200"/>
            <a:ext cx="8844120" cy="487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endParaRPr b="0" lang="en-US" sz="18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75" name="Content Placeholder 3" descr=""/>
          <p:cNvPicPr/>
          <p:nvPr/>
        </p:nvPicPr>
        <p:blipFill>
          <a:blip r:embed="rId1"/>
          <a:srcRect l="-373233" t="0" r="-373233" b="0"/>
          <a:stretch/>
        </p:blipFill>
        <p:spPr>
          <a:xfrm>
            <a:off x="-457200" y="533520"/>
            <a:ext cx="9949680" cy="548604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Tech Brief 10: </a:t>
            </a: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 Electromagnets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77" name="Picture 2" descr=""/>
          <p:cNvPicPr/>
          <p:nvPr/>
        </p:nvPicPr>
        <p:blipFill>
          <a:blip r:embed="rId1"/>
          <a:stretch/>
        </p:blipFill>
        <p:spPr>
          <a:xfrm>
            <a:off x="304920" y="1676520"/>
            <a:ext cx="8532000" cy="4800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Levitation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79" name="Picture 2" descr=""/>
          <p:cNvPicPr/>
          <p:nvPr/>
        </p:nvPicPr>
        <p:blipFill>
          <a:blip r:embed="rId1"/>
          <a:stretch/>
        </p:blipFill>
        <p:spPr>
          <a:xfrm>
            <a:off x="152280" y="2161440"/>
            <a:ext cx="8843760" cy="39067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"/>
          <p:cNvPicPr/>
          <p:nvPr/>
        </p:nvPicPr>
        <p:blipFill>
          <a:blip r:embed="rId1"/>
          <a:stretch/>
        </p:blipFill>
        <p:spPr>
          <a:xfrm>
            <a:off x="4700880" y="1600200"/>
            <a:ext cx="4317840" cy="5257440"/>
          </a:xfrm>
          <a:prstGeom prst="rect">
            <a:avLst/>
          </a:prstGeom>
          <a:ln w="9360">
            <a:noFill/>
          </a:ln>
        </p:spPr>
      </p:pic>
      <p:sp>
        <p:nvSpPr>
          <p:cNvPr id="18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Ampère’s Law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82" name="Picture 2" descr=""/>
          <p:cNvPicPr/>
          <p:nvPr/>
        </p:nvPicPr>
        <p:blipFill>
          <a:blip r:embed="rId2"/>
          <a:stretch/>
        </p:blipFill>
        <p:spPr>
          <a:xfrm>
            <a:off x="228600" y="2057400"/>
            <a:ext cx="3962160" cy="957960"/>
          </a:xfrm>
          <a:prstGeom prst="rect">
            <a:avLst/>
          </a:prstGeom>
          <a:ln w="9360">
            <a:noFill/>
          </a:ln>
        </p:spPr>
      </p:pic>
      <p:pic>
        <p:nvPicPr>
          <p:cNvPr id="183" name="Picture 3" descr=""/>
          <p:cNvPicPr/>
          <p:nvPr/>
        </p:nvPicPr>
        <p:blipFill>
          <a:blip r:embed="rId3"/>
          <a:stretch/>
        </p:blipFill>
        <p:spPr>
          <a:xfrm>
            <a:off x="76320" y="3488040"/>
            <a:ext cx="5486400" cy="16171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Internal</a:t>
            </a: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 Magnetic Field of Long Conductor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656640" y="1523880"/>
            <a:ext cx="15163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For </a:t>
            </a:r>
            <a:r>
              <a:rPr b="0" i="1" lang="en-US" sz="2400" spc="-1" strike="noStrike">
                <a:solidFill>
                  <a:srgbClr val="ff0000"/>
                </a:solidFill>
                <a:latin typeface="Tw Cen MT"/>
              </a:rPr>
              <a:t>r</a:t>
            </a: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 &lt; </a:t>
            </a:r>
            <a:r>
              <a:rPr b="0" i="1" lang="en-US" sz="2400" spc="-1" strike="noStrike">
                <a:solidFill>
                  <a:srgbClr val="ff0000"/>
                </a:solidFill>
                <a:latin typeface="Tw Cen MT"/>
              </a:rPr>
              <a:t>a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86" name="Picture 2" descr=""/>
          <p:cNvPicPr/>
          <p:nvPr/>
        </p:nvPicPr>
        <p:blipFill>
          <a:blip r:embed="rId1"/>
          <a:stretch/>
        </p:blipFill>
        <p:spPr>
          <a:xfrm>
            <a:off x="838080" y="2133720"/>
            <a:ext cx="1447560" cy="709920"/>
          </a:xfrm>
          <a:prstGeom prst="rect">
            <a:avLst/>
          </a:prstGeom>
          <a:ln w="9360">
            <a:noFill/>
          </a:ln>
        </p:spPr>
      </p:pic>
      <p:pic>
        <p:nvPicPr>
          <p:cNvPr id="187" name="Picture 4" descr=""/>
          <p:cNvPicPr/>
          <p:nvPr/>
        </p:nvPicPr>
        <p:blipFill>
          <a:blip r:embed="rId2"/>
          <a:stretch/>
        </p:blipFill>
        <p:spPr>
          <a:xfrm>
            <a:off x="118080" y="2644560"/>
            <a:ext cx="4987080" cy="4137120"/>
          </a:xfrm>
          <a:prstGeom prst="rect">
            <a:avLst/>
          </a:prstGeom>
          <a:ln w="9360">
            <a:noFill/>
          </a:ln>
        </p:spPr>
      </p:pic>
      <p:pic>
        <p:nvPicPr>
          <p:cNvPr id="188" name="Picture 5" descr=""/>
          <p:cNvPicPr/>
          <p:nvPr/>
        </p:nvPicPr>
        <p:blipFill>
          <a:blip r:embed="rId3"/>
          <a:stretch/>
        </p:blipFill>
        <p:spPr>
          <a:xfrm>
            <a:off x="4950360" y="1562040"/>
            <a:ext cx="3659760" cy="5295600"/>
          </a:xfrm>
          <a:prstGeom prst="rect">
            <a:avLst/>
          </a:prstGeom>
          <a:ln w="9360">
            <a:noFill/>
          </a:ln>
        </p:spPr>
      </p:pic>
      <p:sp>
        <p:nvSpPr>
          <p:cNvPr id="189" name="CustomShape 3"/>
          <p:cNvSpPr/>
          <p:nvPr/>
        </p:nvSpPr>
        <p:spPr>
          <a:xfrm>
            <a:off x="8391240" y="6477120"/>
            <a:ext cx="7876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Cont.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533520" y="6172200"/>
            <a:ext cx="3504960" cy="609120"/>
          </a:xfrm>
          <a:prstGeom prst="rect">
            <a:avLst/>
          </a:prstGeom>
          <a:noFill/>
          <a:ln>
            <a:round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2" descr=""/>
          <p:cNvPicPr/>
          <p:nvPr/>
        </p:nvPicPr>
        <p:blipFill>
          <a:blip r:embed="rId1"/>
          <a:stretch/>
        </p:blipFill>
        <p:spPr>
          <a:xfrm>
            <a:off x="0" y="3733920"/>
            <a:ext cx="5462280" cy="3123720"/>
          </a:xfrm>
          <a:prstGeom prst="rect">
            <a:avLst/>
          </a:prstGeom>
          <a:ln w="9360">
            <a:noFill/>
          </a:ln>
        </p:spPr>
      </p:pic>
      <p:sp>
        <p:nvSpPr>
          <p:cNvPr id="19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External</a:t>
            </a: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 Magnetic Field of Long Conductor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656640" y="2814840"/>
            <a:ext cx="15163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For </a:t>
            </a:r>
            <a:r>
              <a:rPr b="0" i="1" lang="en-US" sz="2400" spc="-1" strike="noStrike">
                <a:solidFill>
                  <a:srgbClr val="ff0000"/>
                </a:solidFill>
                <a:latin typeface="Tw Cen MT"/>
              </a:rPr>
              <a:t>r</a:t>
            </a: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 &gt; </a:t>
            </a:r>
            <a:r>
              <a:rPr b="0" i="1" lang="en-US" sz="2400" spc="-1" strike="noStrike">
                <a:solidFill>
                  <a:srgbClr val="ff0000"/>
                </a:solidFill>
                <a:latin typeface="Tw Cen MT"/>
              </a:rPr>
              <a:t>a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94" name="Picture 3" descr=""/>
          <p:cNvPicPr/>
          <p:nvPr/>
        </p:nvPicPr>
        <p:blipFill>
          <a:blip r:embed="rId2"/>
          <a:stretch/>
        </p:blipFill>
        <p:spPr>
          <a:xfrm>
            <a:off x="4147920" y="1523880"/>
            <a:ext cx="4995720" cy="2148120"/>
          </a:xfrm>
          <a:prstGeom prst="rect">
            <a:avLst/>
          </a:prstGeom>
          <a:ln w="9360">
            <a:noFill/>
          </a:ln>
        </p:spPr>
      </p:pic>
      <p:sp>
        <p:nvSpPr>
          <p:cNvPr id="195" name="CustomShape 3"/>
          <p:cNvSpPr/>
          <p:nvPr/>
        </p:nvSpPr>
        <p:spPr>
          <a:xfrm>
            <a:off x="533520" y="4495680"/>
            <a:ext cx="3123720" cy="761760"/>
          </a:xfrm>
          <a:prstGeom prst="rect">
            <a:avLst/>
          </a:prstGeom>
          <a:noFill/>
          <a:ln>
            <a:round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Field of Toroid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97" name="Picture 2" descr=""/>
          <p:cNvPicPr/>
          <p:nvPr/>
        </p:nvPicPr>
        <p:blipFill>
          <a:blip r:embed="rId1"/>
          <a:stretch/>
        </p:blipFill>
        <p:spPr>
          <a:xfrm>
            <a:off x="0" y="4114800"/>
            <a:ext cx="4754880" cy="1978200"/>
          </a:xfrm>
          <a:prstGeom prst="rect">
            <a:avLst/>
          </a:prstGeom>
          <a:ln w="9360">
            <a:noFill/>
          </a:ln>
        </p:spPr>
      </p:pic>
      <p:pic>
        <p:nvPicPr>
          <p:cNvPr id="198" name="Picture 3" descr=""/>
          <p:cNvPicPr/>
          <p:nvPr/>
        </p:nvPicPr>
        <p:blipFill>
          <a:blip r:embed="rId2"/>
          <a:stretch/>
        </p:blipFill>
        <p:spPr>
          <a:xfrm>
            <a:off x="4876920" y="1600200"/>
            <a:ext cx="4150800" cy="3962160"/>
          </a:xfrm>
          <a:prstGeom prst="rect">
            <a:avLst/>
          </a:prstGeom>
          <a:ln w="9360">
            <a:noFill/>
          </a:ln>
        </p:spPr>
      </p:pic>
      <p:sp>
        <p:nvSpPr>
          <p:cNvPr id="199" name="CustomShape 2"/>
          <p:cNvSpPr/>
          <p:nvPr/>
        </p:nvSpPr>
        <p:spPr>
          <a:xfrm>
            <a:off x="-255960" y="1523880"/>
            <a:ext cx="51494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Applying Ampere’s law over contour C: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0" name="CustomShape 3"/>
          <p:cNvSpPr/>
          <p:nvPr/>
        </p:nvSpPr>
        <p:spPr>
          <a:xfrm>
            <a:off x="228600" y="5983200"/>
            <a:ext cx="403812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1f497d"/>
                </a:solidFill>
                <a:latin typeface="Tw Cen MT"/>
              </a:rPr>
              <a:t>The magnetic field outside the toroid is zero.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Why?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01" name="Picture 6" descr=""/>
          <p:cNvPicPr/>
          <p:nvPr/>
        </p:nvPicPr>
        <p:blipFill>
          <a:blip r:embed="rId3"/>
          <a:stretch/>
        </p:blipFill>
        <p:spPr>
          <a:xfrm>
            <a:off x="685800" y="1905120"/>
            <a:ext cx="1523520" cy="948240"/>
          </a:xfrm>
          <a:prstGeom prst="rect">
            <a:avLst/>
          </a:prstGeom>
          <a:ln>
            <a:noFill/>
          </a:ln>
        </p:spPr>
      </p:pic>
      <p:sp>
        <p:nvSpPr>
          <p:cNvPr id="202" name="CustomShape 4"/>
          <p:cNvSpPr/>
          <p:nvPr/>
        </p:nvSpPr>
        <p:spPr>
          <a:xfrm>
            <a:off x="228600" y="2838240"/>
            <a:ext cx="4723920" cy="161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Ampere’s law states that the line integral of </a:t>
            </a: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H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around a closed contour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C is equal to the current traversing the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surface bounded by the contour.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3" name="CustomShape 5"/>
          <p:cNvSpPr/>
          <p:nvPr/>
        </p:nvSpPr>
        <p:spPr>
          <a:xfrm>
            <a:off x="228600" y="2895480"/>
            <a:ext cx="4647960" cy="1218960"/>
          </a:xfrm>
          <a:prstGeom prst="rect">
            <a:avLst/>
          </a:prstGeom>
          <a:noFill/>
          <a:ln w="25920">
            <a:round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Vector Potential </a:t>
            </a:r>
            <a:r>
              <a:rPr b="1" lang="en-US" sz="4400" spc="-1" strike="noStrike">
                <a:solidFill>
                  <a:srgbClr val="1f497d"/>
                </a:solidFill>
                <a:latin typeface="Tw Cen MT"/>
              </a:rPr>
              <a:t>A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1121040" y="1745640"/>
            <a:ext cx="172008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Electrostatics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5497920" y="1752840"/>
            <a:ext cx="201456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Magnetostatics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07" name="Picture 2" descr=""/>
          <p:cNvPicPr/>
          <p:nvPr/>
        </p:nvPicPr>
        <p:blipFill>
          <a:blip r:embed="rId1"/>
          <a:stretch/>
        </p:blipFill>
        <p:spPr>
          <a:xfrm>
            <a:off x="1181160" y="2528640"/>
            <a:ext cx="1599840" cy="360720"/>
          </a:xfrm>
          <a:prstGeom prst="rect">
            <a:avLst/>
          </a:prstGeom>
          <a:ln w="9360">
            <a:noFill/>
          </a:ln>
        </p:spPr>
      </p:pic>
      <p:pic>
        <p:nvPicPr>
          <p:cNvPr id="208" name="Picture 3" descr=""/>
          <p:cNvPicPr/>
          <p:nvPr/>
        </p:nvPicPr>
        <p:blipFill>
          <a:blip r:embed="rId2"/>
          <a:stretch/>
        </p:blipFill>
        <p:spPr>
          <a:xfrm>
            <a:off x="976320" y="3429000"/>
            <a:ext cx="2009520" cy="810000"/>
          </a:xfrm>
          <a:prstGeom prst="rect">
            <a:avLst/>
          </a:prstGeom>
          <a:ln w="9360">
            <a:noFill/>
          </a:ln>
        </p:spPr>
      </p:pic>
      <p:pic>
        <p:nvPicPr>
          <p:cNvPr id="209" name="Picture 4" descr=""/>
          <p:cNvPicPr/>
          <p:nvPr/>
        </p:nvPicPr>
        <p:blipFill>
          <a:blip r:embed="rId3"/>
          <a:stretch/>
        </p:blipFill>
        <p:spPr>
          <a:xfrm>
            <a:off x="457200" y="4800600"/>
            <a:ext cx="3047760" cy="1251360"/>
          </a:xfrm>
          <a:prstGeom prst="rect">
            <a:avLst/>
          </a:prstGeom>
          <a:ln w="9360">
            <a:noFill/>
          </a:ln>
        </p:spPr>
      </p:pic>
      <p:pic>
        <p:nvPicPr>
          <p:cNvPr id="210" name="Picture 5" descr=""/>
          <p:cNvPicPr/>
          <p:nvPr/>
        </p:nvPicPr>
        <p:blipFill>
          <a:blip r:embed="rId4"/>
          <a:stretch/>
        </p:blipFill>
        <p:spPr>
          <a:xfrm>
            <a:off x="4586400" y="2437200"/>
            <a:ext cx="3838320" cy="543600"/>
          </a:xfrm>
          <a:prstGeom prst="rect">
            <a:avLst/>
          </a:prstGeom>
          <a:ln w="9360">
            <a:noFill/>
          </a:ln>
        </p:spPr>
      </p:pic>
      <p:pic>
        <p:nvPicPr>
          <p:cNvPr id="211" name="Picture 6" descr=""/>
          <p:cNvPicPr/>
          <p:nvPr/>
        </p:nvPicPr>
        <p:blipFill>
          <a:blip r:embed="rId5"/>
          <a:stretch/>
        </p:blipFill>
        <p:spPr>
          <a:xfrm>
            <a:off x="5417280" y="3535920"/>
            <a:ext cx="2176200" cy="596160"/>
          </a:xfrm>
          <a:prstGeom prst="rect">
            <a:avLst/>
          </a:prstGeom>
          <a:ln w="9360">
            <a:noFill/>
          </a:ln>
        </p:spPr>
      </p:pic>
      <p:pic>
        <p:nvPicPr>
          <p:cNvPr id="212" name="Picture 7" descr=""/>
          <p:cNvPicPr/>
          <p:nvPr/>
        </p:nvPicPr>
        <p:blipFill>
          <a:blip r:embed="rId6"/>
          <a:stretch/>
        </p:blipFill>
        <p:spPr>
          <a:xfrm>
            <a:off x="4038480" y="4778640"/>
            <a:ext cx="4933440" cy="12952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Properties of Materials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14" name="Picture 2" descr=""/>
          <p:cNvPicPr/>
          <p:nvPr/>
        </p:nvPicPr>
        <p:blipFill>
          <a:blip r:embed="rId1"/>
          <a:stretch/>
        </p:blipFill>
        <p:spPr>
          <a:xfrm>
            <a:off x="1491840" y="1676520"/>
            <a:ext cx="6159960" cy="1836360"/>
          </a:xfrm>
          <a:prstGeom prst="rect">
            <a:avLst/>
          </a:prstGeom>
          <a:ln w="9360">
            <a:noFill/>
          </a:ln>
        </p:spPr>
      </p:pic>
      <p:pic>
        <p:nvPicPr>
          <p:cNvPr id="215" name="Picture 3" descr=""/>
          <p:cNvPicPr/>
          <p:nvPr/>
        </p:nvPicPr>
        <p:blipFill>
          <a:blip r:embed="rId2"/>
          <a:stretch/>
        </p:blipFill>
        <p:spPr>
          <a:xfrm>
            <a:off x="2705040" y="3865320"/>
            <a:ext cx="3733560" cy="308160"/>
          </a:xfrm>
          <a:prstGeom prst="rect">
            <a:avLst/>
          </a:prstGeom>
          <a:ln w="9360">
            <a:noFill/>
          </a:ln>
        </p:spPr>
      </p:pic>
      <p:pic>
        <p:nvPicPr>
          <p:cNvPr id="216" name="Picture 4" descr=""/>
          <p:cNvPicPr/>
          <p:nvPr/>
        </p:nvPicPr>
        <p:blipFill>
          <a:blip r:embed="rId3"/>
          <a:stretch/>
        </p:blipFill>
        <p:spPr>
          <a:xfrm>
            <a:off x="3924360" y="4636080"/>
            <a:ext cx="1294920" cy="316440"/>
          </a:xfrm>
          <a:prstGeom prst="rect">
            <a:avLst/>
          </a:prstGeom>
          <a:ln w="9360">
            <a:noFill/>
          </a:ln>
        </p:spPr>
      </p:pic>
      <p:pic>
        <p:nvPicPr>
          <p:cNvPr id="217" name="Picture 5" descr=""/>
          <p:cNvPicPr/>
          <p:nvPr/>
        </p:nvPicPr>
        <p:blipFill>
          <a:blip r:embed="rId4"/>
          <a:stretch/>
        </p:blipFill>
        <p:spPr>
          <a:xfrm>
            <a:off x="2400480" y="5472000"/>
            <a:ext cx="4343040" cy="12945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icture 2" descr=""/>
          <p:cNvPicPr/>
          <p:nvPr/>
        </p:nvPicPr>
        <p:blipFill>
          <a:blip r:embed="rId1"/>
          <a:stretch/>
        </p:blipFill>
        <p:spPr>
          <a:xfrm>
            <a:off x="219240" y="275400"/>
            <a:ext cx="8705520" cy="4143960"/>
          </a:xfrm>
          <a:prstGeom prst="rect">
            <a:avLst/>
          </a:prstGeom>
          <a:ln w="9360">
            <a:noFill/>
          </a:ln>
        </p:spPr>
      </p:pic>
      <p:pic>
        <p:nvPicPr>
          <p:cNvPr id="219" name="Picture 3" descr=""/>
          <p:cNvPicPr/>
          <p:nvPr/>
        </p:nvPicPr>
        <p:blipFill>
          <a:blip r:embed="rId2"/>
          <a:stretch/>
        </p:blipFill>
        <p:spPr>
          <a:xfrm>
            <a:off x="914400" y="4648320"/>
            <a:ext cx="7305480" cy="1390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Electric vs Magnetic Comparison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04" name="Picture 3" descr=""/>
          <p:cNvPicPr/>
          <p:nvPr/>
        </p:nvPicPr>
        <p:blipFill>
          <a:blip r:embed="rId1"/>
          <a:stretch/>
        </p:blipFill>
        <p:spPr>
          <a:xfrm>
            <a:off x="1912680" y="1219320"/>
            <a:ext cx="5318640" cy="5638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Hysteresis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21" name="Picture 2" descr=""/>
          <p:cNvPicPr/>
          <p:nvPr/>
        </p:nvPicPr>
        <p:blipFill>
          <a:blip r:embed="rId1"/>
          <a:stretch/>
        </p:blipFill>
        <p:spPr>
          <a:xfrm>
            <a:off x="228600" y="1701360"/>
            <a:ext cx="2895120" cy="4843440"/>
          </a:xfrm>
          <a:prstGeom prst="rect">
            <a:avLst/>
          </a:prstGeom>
          <a:ln w="9360">
            <a:noFill/>
          </a:ln>
        </p:spPr>
      </p:pic>
      <p:pic>
        <p:nvPicPr>
          <p:cNvPr id="222" name="Picture 3" descr=""/>
          <p:cNvPicPr/>
          <p:nvPr/>
        </p:nvPicPr>
        <p:blipFill>
          <a:blip r:embed="rId2"/>
          <a:stretch/>
        </p:blipFill>
        <p:spPr>
          <a:xfrm>
            <a:off x="3581280" y="2133720"/>
            <a:ext cx="5562360" cy="3883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Boundary Conditions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24" name="Picture 2" descr=""/>
          <p:cNvPicPr/>
          <p:nvPr/>
        </p:nvPicPr>
        <p:blipFill>
          <a:blip r:embed="rId1"/>
          <a:stretch/>
        </p:blipFill>
        <p:spPr>
          <a:xfrm>
            <a:off x="609480" y="1626480"/>
            <a:ext cx="8152920" cy="2156760"/>
          </a:xfrm>
          <a:prstGeom prst="rect">
            <a:avLst/>
          </a:prstGeom>
          <a:ln w="9360">
            <a:noFill/>
          </a:ln>
        </p:spPr>
      </p:pic>
      <p:pic>
        <p:nvPicPr>
          <p:cNvPr id="225" name="Picture 3" descr=""/>
          <p:cNvPicPr/>
          <p:nvPr/>
        </p:nvPicPr>
        <p:blipFill>
          <a:blip r:embed="rId2"/>
          <a:stretch/>
        </p:blipFill>
        <p:spPr>
          <a:xfrm>
            <a:off x="76320" y="4114080"/>
            <a:ext cx="4723920" cy="2667600"/>
          </a:xfrm>
          <a:prstGeom prst="rect">
            <a:avLst/>
          </a:prstGeom>
          <a:ln w="9360">
            <a:noFill/>
          </a:ln>
        </p:spPr>
      </p:pic>
      <p:pic>
        <p:nvPicPr>
          <p:cNvPr id="226" name="Picture 4" descr=""/>
          <p:cNvPicPr/>
          <p:nvPr/>
        </p:nvPicPr>
        <p:blipFill>
          <a:blip r:embed="rId3"/>
          <a:stretch/>
        </p:blipFill>
        <p:spPr>
          <a:xfrm>
            <a:off x="5410080" y="4284000"/>
            <a:ext cx="2514240" cy="395640"/>
          </a:xfrm>
          <a:prstGeom prst="rect">
            <a:avLst/>
          </a:prstGeom>
          <a:ln w="9360">
            <a:noFill/>
          </a:ln>
        </p:spPr>
      </p:pic>
      <p:pic>
        <p:nvPicPr>
          <p:cNvPr id="227" name="Picture 5" descr=""/>
          <p:cNvPicPr/>
          <p:nvPr/>
        </p:nvPicPr>
        <p:blipFill>
          <a:blip r:embed="rId4"/>
          <a:stretch/>
        </p:blipFill>
        <p:spPr>
          <a:xfrm>
            <a:off x="4724280" y="5128920"/>
            <a:ext cx="4419360" cy="11592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Solenoid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123840" y="4876920"/>
            <a:ext cx="31604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Inside the solenoid: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30" name="Picture 2" descr=""/>
          <p:cNvPicPr/>
          <p:nvPr/>
        </p:nvPicPr>
        <p:blipFill>
          <a:blip r:embed="rId1"/>
          <a:stretch/>
        </p:blipFill>
        <p:spPr>
          <a:xfrm>
            <a:off x="3331440" y="838080"/>
            <a:ext cx="5300280" cy="4495320"/>
          </a:xfrm>
          <a:prstGeom prst="rect">
            <a:avLst/>
          </a:prstGeom>
          <a:ln w="9360">
            <a:noFill/>
          </a:ln>
        </p:spPr>
      </p:pic>
      <p:pic>
        <p:nvPicPr>
          <p:cNvPr id="231" name="Picture 3" descr=""/>
          <p:cNvPicPr/>
          <p:nvPr/>
        </p:nvPicPr>
        <p:blipFill>
          <a:blip r:embed="rId2"/>
          <a:stretch/>
        </p:blipFill>
        <p:spPr>
          <a:xfrm>
            <a:off x="533520" y="5638680"/>
            <a:ext cx="6311880" cy="8377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Inductance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33" name="CustomShape 2"/>
          <p:cNvSpPr/>
          <p:nvPr/>
        </p:nvSpPr>
        <p:spPr>
          <a:xfrm>
            <a:off x="133200" y="1523880"/>
            <a:ext cx="195372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Magnetic Flux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4" name="CustomShape 3"/>
          <p:cNvSpPr/>
          <p:nvPr/>
        </p:nvSpPr>
        <p:spPr>
          <a:xfrm>
            <a:off x="216000" y="2971800"/>
            <a:ext cx="17798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Flux Linkage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5" name="CustomShape 4"/>
          <p:cNvSpPr/>
          <p:nvPr/>
        </p:nvSpPr>
        <p:spPr>
          <a:xfrm>
            <a:off x="212760" y="3962520"/>
            <a:ext cx="15922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Inductance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36" name="Picture 2" descr=""/>
          <p:cNvPicPr/>
          <p:nvPr/>
        </p:nvPicPr>
        <p:blipFill>
          <a:blip r:embed="rId1"/>
          <a:stretch/>
        </p:blipFill>
        <p:spPr>
          <a:xfrm>
            <a:off x="304920" y="1905120"/>
            <a:ext cx="2268000" cy="749520"/>
          </a:xfrm>
          <a:prstGeom prst="rect">
            <a:avLst/>
          </a:prstGeom>
          <a:ln w="9360">
            <a:noFill/>
          </a:ln>
        </p:spPr>
      </p:pic>
      <p:pic>
        <p:nvPicPr>
          <p:cNvPr id="237" name="Picture 3" descr=""/>
          <p:cNvPicPr/>
          <p:nvPr/>
        </p:nvPicPr>
        <p:blipFill>
          <a:blip r:embed="rId2"/>
          <a:stretch/>
        </p:blipFill>
        <p:spPr>
          <a:xfrm>
            <a:off x="380880" y="3276720"/>
            <a:ext cx="2971440" cy="552960"/>
          </a:xfrm>
          <a:prstGeom prst="rect">
            <a:avLst/>
          </a:prstGeom>
          <a:ln w="9360">
            <a:noFill/>
          </a:ln>
        </p:spPr>
      </p:pic>
      <p:pic>
        <p:nvPicPr>
          <p:cNvPr id="238" name="Picture 4" descr=""/>
          <p:cNvPicPr/>
          <p:nvPr/>
        </p:nvPicPr>
        <p:blipFill>
          <a:blip r:embed="rId3"/>
          <a:stretch/>
        </p:blipFill>
        <p:spPr>
          <a:xfrm>
            <a:off x="457200" y="4343400"/>
            <a:ext cx="1980720" cy="711000"/>
          </a:xfrm>
          <a:prstGeom prst="rect">
            <a:avLst/>
          </a:prstGeom>
          <a:ln w="9360">
            <a:noFill/>
          </a:ln>
        </p:spPr>
      </p:pic>
      <p:pic>
        <p:nvPicPr>
          <p:cNvPr id="239" name="Picture 5" descr=""/>
          <p:cNvPicPr/>
          <p:nvPr/>
        </p:nvPicPr>
        <p:blipFill>
          <a:blip r:embed="rId4"/>
          <a:stretch/>
        </p:blipFill>
        <p:spPr>
          <a:xfrm>
            <a:off x="3581280" y="-838080"/>
            <a:ext cx="4876560" cy="2472480"/>
          </a:xfrm>
          <a:prstGeom prst="rect">
            <a:avLst/>
          </a:prstGeom>
          <a:ln w="9360">
            <a:noFill/>
          </a:ln>
        </p:spPr>
      </p:pic>
      <p:pic>
        <p:nvPicPr>
          <p:cNvPr id="240" name="Picture 10" descr=""/>
          <p:cNvPicPr/>
          <p:nvPr/>
        </p:nvPicPr>
        <p:blipFill>
          <a:blip r:embed="rId5"/>
          <a:stretch/>
        </p:blipFill>
        <p:spPr>
          <a:xfrm>
            <a:off x="4191120" y="1613520"/>
            <a:ext cx="3962160" cy="5244120"/>
          </a:xfrm>
          <a:prstGeom prst="rect">
            <a:avLst/>
          </a:prstGeom>
          <a:ln>
            <a:noFill/>
          </a:ln>
        </p:spPr>
      </p:pic>
      <p:pic>
        <p:nvPicPr>
          <p:cNvPr id="241" name="Picture 5" descr=""/>
          <p:cNvPicPr/>
          <p:nvPr/>
        </p:nvPicPr>
        <p:blipFill>
          <a:blip r:embed="rId6"/>
          <a:stretch/>
        </p:blipFill>
        <p:spPr>
          <a:xfrm>
            <a:off x="-533520" y="5943600"/>
            <a:ext cx="4876560" cy="2472480"/>
          </a:xfrm>
          <a:prstGeom prst="rect">
            <a:avLst/>
          </a:prstGeom>
          <a:ln w="9360">
            <a:noFill/>
          </a:ln>
        </p:spPr>
      </p:pic>
      <p:sp>
        <p:nvSpPr>
          <p:cNvPr id="242" name="CustomShape 5"/>
          <p:cNvSpPr/>
          <p:nvPr/>
        </p:nvSpPr>
        <p:spPr>
          <a:xfrm>
            <a:off x="352800" y="5562720"/>
            <a:ext cx="12722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Solenoid</a:t>
            </a:r>
            <a:endParaRPr b="0" lang="en-US" sz="2000" spc="-1" strike="noStrike">
              <a:latin typeface="Arial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icture 3" descr=""/>
          <p:cNvPicPr/>
          <p:nvPr/>
        </p:nvPicPr>
        <p:blipFill>
          <a:blip r:embed="rId1"/>
          <a:stretch/>
        </p:blipFill>
        <p:spPr>
          <a:xfrm>
            <a:off x="4419720" y="1600200"/>
            <a:ext cx="4571640" cy="4284000"/>
          </a:xfrm>
          <a:prstGeom prst="rect">
            <a:avLst/>
          </a:prstGeom>
          <a:ln w="9360">
            <a:noFill/>
          </a:ln>
        </p:spPr>
      </p:pic>
      <p:sp>
        <p:nvSpPr>
          <p:cNvPr id="244" name="CustomShape 1"/>
          <p:cNvSpPr/>
          <p:nvPr/>
        </p:nvSpPr>
        <p:spPr>
          <a:xfrm>
            <a:off x="152280" y="1600200"/>
            <a:ext cx="480024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The magnetic field in the region S  between the two conductors is approximately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-455760" y="304920"/>
            <a:ext cx="98935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1f497d"/>
                </a:solidFill>
                <a:latin typeface="Tw Cen MT"/>
              </a:rPr>
              <a:t>Example 5-7: </a:t>
            </a:r>
            <a:r>
              <a:rPr b="0" lang="en-US" sz="3600" spc="-1" strike="noStrike">
                <a:solidFill>
                  <a:srgbClr val="ff0000"/>
                </a:solidFill>
                <a:latin typeface="Tw Cen MT"/>
              </a:rPr>
              <a:t>Inductance of Coaxial Cable 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246" name="Picture 6" descr=""/>
          <p:cNvPicPr/>
          <p:nvPr/>
        </p:nvPicPr>
        <p:blipFill>
          <a:blip r:embed="rId2"/>
          <a:stretch/>
        </p:blipFill>
        <p:spPr>
          <a:xfrm>
            <a:off x="990720" y="2590920"/>
            <a:ext cx="1371240" cy="668160"/>
          </a:xfrm>
          <a:prstGeom prst="rect">
            <a:avLst/>
          </a:prstGeom>
          <a:ln>
            <a:noFill/>
          </a:ln>
        </p:spPr>
      </p:pic>
      <p:pic>
        <p:nvPicPr>
          <p:cNvPr id="247" name="Content Placeholder 8" descr=""/>
          <p:cNvPicPr/>
          <p:nvPr/>
        </p:nvPicPr>
        <p:blipFill>
          <a:blip r:embed="rId3"/>
          <a:srcRect l="0" t="-65530" r="0" b="-65530"/>
          <a:stretch/>
        </p:blipFill>
        <p:spPr>
          <a:xfrm>
            <a:off x="152280" y="3276720"/>
            <a:ext cx="4215960" cy="2324520"/>
          </a:xfrm>
          <a:prstGeom prst="rect">
            <a:avLst/>
          </a:prstGeom>
          <a:ln>
            <a:noFill/>
          </a:ln>
        </p:spPr>
      </p:pic>
      <p:sp>
        <p:nvSpPr>
          <p:cNvPr id="248" name="CustomShape 3"/>
          <p:cNvSpPr/>
          <p:nvPr/>
        </p:nvSpPr>
        <p:spPr>
          <a:xfrm>
            <a:off x="51840" y="3581280"/>
            <a:ext cx="40078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Total magnetic flux through S: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49" name="Picture 10" descr=""/>
          <p:cNvPicPr/>
          <p:nvPr/>
        </p:nvPicPr>
        <p:blipFill>
          <a:blip r:embed="rId4"/>
          <a:stretch/>
        </p:blipFill>
        <p:spPr>
          <a:xfrm>
            <a:off x="76320" y="5562720"/>
            <a:ext cx="3885840" cy="937800"/>
          </a:xfrm>
          <a:prstGeom prst="rect">
            <a:avLst/>
          </a:prstGeom>
          <a:ln>
            <a:noFill/>
          </a:ln>
        </p:spPr>
      </p:pic>
      <p:sp>
        <p:nvSpPr>
          <p:cNvPr id="250" name="CustomShape 4"/>
          <p:cNvSpPr/>
          <p:nvPr/>
        </p:nvSpPr>
        <p:spPr>
          <a:xfrm>
            <a:off x="-17640" y="5105520"/>
            <a:ext cx="36468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Inductance per unit length:</a:t>
            </a:r>
            <a:endParaRPr b="0" lang="en-US" sz="2000" spc="-1" strike="noStrike">
              <a:latin typeface="Arial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Tech Brief 11:  </a:t>
            </a:r>
            <a:r>
              <a:rPr b="0" lang="en-US" sz="4400" spc="-1" strike="noStrike">
                <a:solidFill>
                  <a:srgbClr val="ff0000"/>
                </a:solidFill>
                <a:latin typeface="Tw Cen MT"/>
              </a:rPr>
              <a:t>Inductive Sensors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-818280" y="1905120"/>
            <a:ext cx="95889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LVDT can measure displacement with submillimeter precision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53" name="Picture 2" descr=""/>
          <p:cNvPicPr/>
          <p:nvPr/>
        </p:nvPicPr>
        <p:blipFill>
          <a:blip r:embed="rId1"/>
          <a:stretch/>
        </p:blipFill>
        <p:spPr>
          <a:xfrm>
            <a:off x="0" y="2362320"/>
            <a:ext cx="5409720" cy="3889800"/>
          </a:xfrm>
          <a:prstGeom prst="rect">
            <a:avLst/>
          </a:prstGeom>
          <a:ln w="9360">
            <a:noFill/>
          </a:ln>
        </p:spPr>
      </p:pic>
      <p:pic>
        <p:nvPicPr>
          <p:cNvPr id="254" name="Picture 3" descr=""/>
          <p:cNvPicPr/>
          <p:nvPr/>
        </p:nvPicPr>
        <p:blipFill>
          <a:blip r:embed="rId2"/>
          <a:stretch/>
        </p:blipFill>
        <p:spPr>
          <a:xfrm>
            <a:off x="5562720" y="3157200"/>
            <a:ext cx="3504960" cy="33958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Proximity Sensor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56" name="Picture 2" descr=""/>
          <p:cNvPicPr/>
          <p:nvPr/>
        </p:nvPicPr>
        <p:blipFill>
          <a:blip r:embed="rId1"/>
          <a:stretch/>
        </p:blipFill>
        <p:spPr>
          <a:xfrm>
            <a:off x="1417320" y="1600200"/>
            <a:ext cx="6507360" cy="51080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228600" y="228600"/>
            <a:ext cx="853704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0000"/>
                </a:solidFill>
                <a:latin typeface="Tw Cen MT"/>
              </a:rPr>
              <a:t>Magnetic Energy Density</a:t>
            </a:r>
            <a:endParaRPr b="0" lang="en-US" sz="32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58" name="Picture 2" descr=""/>
          <p:cNvPicPr/>
          <p:nvPr/>
        </p:nvPicPr>
        <p:blipFill>
          <a:blip r:embed="rId1"/>
          <a:stretch/>
        </p:blipFill>
        <p:spPr>
          <a:xfrm>
            <a:off x="4572000" y="457200"/>
            <a:ext cx="3730320" cy="729360"/>
          </a:xfrm>
          <a:prstGeom prst="rect">
            <a:avLst/>
          </a:prstGeom>
          <a:ln w="9360">
            <a:noFill/>
          </a:ln>
        </p:spPr>
      </p:pic>
      <p:pic>
        <p:nvPicPr>
          <p:cNvPr id="259" name="Picture 3" descr=""/>
          <p:cNvPicPr/>
          <p:nvPr/>
        </p:nvPicPr>
        <p:blipFill>
          <a:blip r:embed="rId2"/>
          <a:stretch/>
        </p:blipFill>
        <p:spPr>
          <a:xfrm>
            <a:off x="76320" y="1504440"/>
            <a:ext cx="5943240" cy="476280"/>
          </a:xfrm>
          <a:prstGeom prst="rect">
            <a:avLst/>
          </a:prstGeom>
          <a:ln w="9360">
            <a:noFill/>
          </a:ln>
        </p:spPr>
      </p:pic>
      <p:sp>
        <p:nvSpPr>
          <p:cNvPr id="260" name="CustomShape 2"/>
          <p:cNvSpPr/>
          <p:nvPr/>
        </p:nvSpPr>
        <p:spPr>
          <a:xfrm>
            <a:off x="-320040" y="1981080"/>
            <a:ext cx="55335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Magnetic field in the insulating material is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-321120" y="3581280"/>
            <a:ext cx="459324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The magnetic energy stored in the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coaxial cable is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62" name="Picture 9" descr=""/>
          <p:cNvPicPr/>
          <p:nvPr/>
        </p:nvPicPr>
        <p:blipFill>
          <a:blip r:embed="rId3"/>
          <a:stretch/>
        </p:blipFill>
        <p:spPr>
          <a:xfrm>
            <a:off x="1143000" y="2534760"/>
            <a:ext cx="1599840" cy="893880"/>
          </a:xfrm>
          <a:prstGeom prst="rect">
            <a:avLst/>
          </a:prstGeom>
          <a:ln>
            <a:noFill/>
          </a:ln>
        </p:spPr>
      </p:pic>
      <p:pic>
        <p:nvPicPr>
          <p:cNvPr id="263" name="Picture 10" descr=""/>
          <p:cNvPicPr/>
          <p:nvPr/>
        </p:nvPicPr>
        <p:blipFill>
          <a:blip r:embed="rId4"/>
          <a:stretch/>
        </p:blipFill>
        <p:spPr>
          <a:xfrm>
            <a:off x="152280" y="4343400"/>
            <a:ext cx="3619080" cy="1131840"/>
          </a:xfrm>
          <a:prstGeom prst="rect">
            <a:avLst/>
          </a:prstGeom>
          <a:ln>
            <a:noFill/>
          </a:ln>
        </p:spPr>
      </p:pic>
      <p:pic>
        <p:nvPicPr>
          <p:cNvPr id="264" name="Picture 11" descr=""/>
          <p:cNvPicPr/>
          <p:nvPr/>
        </p:nvPicPr>
        <p:blipFill>
          <a:blip r:embed="rId5"/>
          <a:stretch/>
        </p:blipFill>
        <p:spPr>
          <a:xfrm>
            <a:off x="5370480" y="1219320"/>
            <a:ext cx="3773160" cy="3021840"/>
          </a:xfrm>
          <a:prstGeom prst="rect">
            <a:avLst/>
          </a:prstGeom>
          <a:ln>
            <a:noFill/>
          </a:ln>
        </p:spPr>
      </p:pic>
      <p:pic>
        <p:nvPicPr>
          <p:cNvPr id="265" name="Picture 12" descr=""/>
          <p:cNvPicPr/>
          <p:nvPr/>
        </p:nvPicPr>
        <p:blipFill>
          <a:blip r:embed="rId6"/>
          <a:stretch/>
        </p:blipFill>
        <p:spPr>
          <a:xfrm>
            <a:off x="5486400" y="4267080"/>
            <a:ext cx="2908080" cy="259056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Summary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267" name="Picture 3" descr=""/>
          <p:cNvPicPr/>
          <p:nvPr/>
        </p:nvPicPr>
        <p:blipFill>
          <a:blip r:embed="rId1"/>
          <a:stretch/>
        </p:blipFill>
        <p:spPr>
          <a:xfrm>
            <a:off x="527040" y="1523880"/>
            <a:ext cx="8089920" cy="5333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Electric &amp; Magnetic Forces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152280" y="4191120"/>
            <a:ext cx="3504960" cy="82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Electromagnetic (Lorentz) force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>
            <a:off x="403920" y="1523880"/>
            <a:ext cx="244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0000"/>
                </a:solidFill>
                <a:latin typeface="Tw Cen MT"/>
              </a:rPr>
              <a:t>Magnetic force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08" name="Picture 2" descr=""/>
          <p:cNvPicPr/>
          <p:nvPr/>
        </p:nvPicPr>
        <p:blipFill>
          <a:blip r:embed="rId1"/>
          <a:stretch/>
        </p:blipFill>
        <p:spPr>
          <a:xfrm>
            <a:off x="457200" y="2048760"/>
            <a:ext cx="2361960" cy="29844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3" descr=""/>
          <p:cNvPicPr/>
          <p:nvPr/>
        </p:nvPicPr>
        <p:blipFill>
          <a:blip r:embed="rId2"/>
          <a:stretch/>
        </p:blipFill>
        <p:spPr>
          <a:xfrm>
            <a:off x="228600" y="5178960"/>
            <a:ext cx="4800240" cy="383400"/>
          </a:xfrm>
          <a:prstGeom prst="rect">
            <a:avLst/>
          </a:prstGeom>
          <a:ln w="9360">
            <a:noFill/>
          </a:ln>
        </p:spPr>
      </p:pic>
      <p:pic>
        <p:nvPicPr>
          <p:cNvPr id="110" name="Picture 4" descr=""/>
          <p:cNvPicPr/>
          <p:nvPr/>
        </p:nvPicPr>
        <p:blipFill>
          <a:blip r:embed="rId3"/>
          <a:stretch/>
        </p:blipFill>
        <p:spPr>
          <a:xfrm>
            <a:off x="5113080" y="1066680"/>
            <a:ext cx="4030560" cy="57808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12720" y="7632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Force on a Current Element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228600" y="2057400"/>
            <a:ext cx="4648680" cy="4800240"/>
          </a:xfrm>
          <a:prstGeom prst="rect">
            <a:avLst/>
          </a:prstGeom>
          <a:ln w="9360">
            <a:noFill/>
          </a:ln>
        </p:spPr>
      </p:pic>
      <p:pic>
        <p:nvPicPr>
          <p:cNvPr id="113" name="Picture 5" descr=""/>
          <p:cNvPicPr/>
          <p:nvPr/>
        </p:nvPicPr>
        <p:blipFill>
          <a:blip r:embed="rId2"/>
          <a:stretch/>
        </p:blipFill>
        <p:spPr>
          <a:xfrm>
            <a:off x="5106240" y="839520"/>
            <a:ext cx="4037400" cy="6018120"/>
          </a:xfrm>
          <a:prstGeom prst="rect">
            <a:avLst/>
          </a:prstGeom>
          <a:ln w="9360">
            <a:noFill/>
          </a:ln>
        </p:spPr>
      </p:pic>
      <p:sp>
        <p:nvSpPr>
          <p:cNvPr id="114" name="CustomShape 2"/>
          <p:cNvSpPr/>
          <p:nvPr/>
        </p:nvSpPr>
        <p:spPr>
          <a:xfrm>
            <a:off x="-235080" y="1523880"/>
            <a:ext cx="59464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Differential force dFm on a differential current I dl: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Torque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428400" y="3276720"/>
            <a:ext cx="240012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3366ff"/>
                </a:solidFill>
                <a:latin typeface="Tw Cen MT"/>
              </a:rPr>
              <a:t>d </a:t>
            </a:r>
            <a:r>
              <a:rPr b="0" lang="en-US" sz="2000" spc="-1" strike="noStrike">
                <a:solidFill>
                  <a:srgbClr val="3366ff"/>
                </a:solidFill>
                <a:latin typeface="Tw Cen MT"/>
              </a:rPr>
              <a:t>= moment arm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0000"/>
                </a:solidFill>
                <a:latin typeface="Tw Cen MT"/>
              </a:rPr>
              <a:t>F 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= force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00ff"/>
                </a:solidFill>
                <a:latin typeface="Tw Cen MT"/>
              </a:rPr>
              <a:t>T </a:t>
            </a:r>
            <a:r>
              <a:rPr b="0" lang="en-US" sz="2000" spc="-1" strike="noStrike">
                <a:solidFill>
                  <a:srgbClr val="ff00ff"/>
                </a:solidFill>
                <a:latin typeface="Tw Cen MT"/>
              </a:rPr>
              <a:t>= torque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457200" y="2057400"/>
            <a:ext cx="2795760" cy="380520"/>
          </a:xfrm>
          <a:prstGeom prst="rect">
            <a:avLst/>
          </a:prstGeom>
          <a:ln w="9360">
            <a:noFill/>
          </a:ln>
        </p:spPr>
      </p:pic>
      <p:pic>
        <p:nvPicPr>
          <p:cNvPr id="118" name="Picture 3" descr=""/>
          <p:cNvPicPr/>
          <p:nvPr/>
        </p:nvPicPr>
        <p:blipFill>
          <a:blip r:embed="rId2"/>
          <a:stretch/>
        </p:blipFill>
        <p:spPr>
          <a:xfrm>
            <a:off x="380880" y="5257800"/>
            <a:ext cx="5652720" cy="1092240"/>
          </a:xfrm>
          <a:prstGeom prst="rect">
            <a:avLst/>
          </a:prstGeom>
          <a:ln w="9360">
            <a:noFill/>
          </a:ln>
        </p:spPr>
      </p:pic>
      <p:pic>
        <p:nvPicPr>
          <p:cNvPr id="119" name="Picture 4" descr=""/>
          <p:cNvPicPr/>
          <p:nvPr/>
        </p:nvPicPr>
        <p:blipFill>
          <a:blip r:embed="rId3"/>
          <a:stretch/>
        </p:blipFill>
        <p:spPr>
          <a:xfrm>
            <a:off x="3958200" y="1523880"/>
            <a:ext cx="5036040" cy="35049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12720" y="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Magnetic Torque on Current Loop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533520" y="3200400"/>
            <a:ext cx="37335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Tw Cen MT"/>
              </a:rPr>
              <a:t>No forces on arms 2 and 4 ( because I and B are parallel, or anti-parallel)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367920" y="4267080"/>
            <a:ext cx="27766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3366ff"/>
                </a:solidFill>
                <a:latin typeface="Tw Cen MT"/>
              </a:rPr>
              <a:t>Magnetic torque: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23" name="Picture 2" descr=""/>
          <p:cNvPicPr/>
          <p:nvPr/>
        </p:nvPicPr>
        <p:blipFill>
          <a:blip r:embed="rId1"/>
          <a:stretch/>
        </p:blipFill>
        <p:spPr>
          <a:xfrm>
            <a:off x="681480" y="1959120"/>
            <a:ext cx="3204360" cy="1088280"/>
          </a:xfrm>
          <a:prstGeom prst="rect">
            <a:avLst/>
          </a:prstGeom>
          <a:ln w="9360">
            <a:noFill/>
          </a:ln>
        </p:spPr>
      </p:pic>
      <p:pic>
        <p:nvPicPr>
          <p:cNvPr id="124" name="Picture 3" descr=""/>
          <p:cNvPicPr/>
          <p:nvPr/>
        </p:nvPicPr>
        <p:blipFill>
          <a:blip r:embed="rId2"/>
          <a:stretch/>
        </p:blipFill>
        <p:spPr>
          <a:xfrm>
            <a:off x="228600" y="4800600"/>
            <a:ext cx="4419360" cy="1272960"/>
          </a:xfrm>
          <a:prstGeom prst="rect">
            <a:avLst/>
          </a:prstGeom>
          <a:ln w="9360">
            <a:noFill/>
          </a:ln>
        </p:spPr>
      </p:pic>
      <p:pic>
        <p:nvPicPr>
          <p:cNvPr id="125" name="Picture 4" descr=""/>
          <p:cNvPicPr/>
          <p:nvPr/>
        </p:nvPicPr>
        <p:blipFill>
          <a:blip r:embed="rId3"/>
          <a:stretch/>
        </p:blipFill>
        <p:spPr>
          <a:xfrm>
            <a:off x="5029200" y="828360"/>
            <a:ext cx="3607920" cy="6029280"/>
          </a:xfrm>
          <a:prstGeom prst="rect">
            <a:avLst/>
          </a:prstGeom>
          <a:ln w="9360">
            <a:noFill/>
          </a:ln>
        </p:spPr>
      </p:pic>
      <p:sp>
        <p:nvSpPr>
          <p:cNvPr id="126" name="CustomShape 4"/>
          <p:cNvSpPr/>
          <p:nvPr/>
        </p:nvSpPr>
        <p:spPr>
          <a:xfrm>
            <a:off x="1117080" y="6324480"/>
            <a:ext cx="16214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w Cen MT"/>
              </a:rPr>
              <a:t>Area of Loop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7" name="CustomShape 5"/>
          <p:cNvSpPr/>
          <p:nvPr/>
        </p:nvSpPr>
        <p:spPr>
          <a:xfrm flipH="1" flipV="1" rot="5400000">
            <a:off x="1903680" y="6095880"/>
            <a:ext cx="30456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38100" dir="5400000" dist="30000" rotWithShape="0">
              <a:srgbClr val="000000">
                <a:alpha val="45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1272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Inclined Loop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0" y="1905120"/>
            <a:ext cx="502884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For a loop with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N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turns and whose surface normal is at angle theta relative to </a:t>
            </a:r>
            <a:r>
              <a:rPr b="0" i="1" lang="en-US" sz="2000" spc="-1" strike="noStrike">
                <a:solidFill>
                  <a:srgbClr val="ff0000"/>
                </a:solidFill>
                <a:latin typeface="Tw Cen MT"/>
              </a:rPr>
              <a:t>B</a:t>
            </a: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 direction: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30" name="Picture 2" descr=""/>
          <p:cNvPicPr/>
          <p:nvPr/>
        </p:nvPicPr>
        <p:blipFill>
          <a:blip r:embed="rId1"/>
          <a:stretch/>
        </p:blipFill>
        <p:spPr>
          <a:xfrm>
            <a:off x="0" y="2708280"/>
            <a:ext cx="5105160" cy="3539880"/>
          </a:xfrm>
          <a:prstGeom prst="rect">
            <a:avLst/>
          </a:prstGeom>
          <a:ln w="9360">
            <a:noFill/>
          </a:ln>
        </p:spPr>
      </p:pic>
      <p:pic>
        <p:nvPicPr>
          <p:cNvPr id="131" name="Picture 3" descr=""/>
          <p:cNvPicPr/>
          <p:nvPr/>
        </p:nvPicPr>
        <p:blipFill>
          <a:blip r:embed="rId2"/>
          <a:stretch/>
        </p:blipFill>
        <p:spPr>
          <a:xfrm>
            <a:off x="5424480" y="173880"/>
            <a:ext cx="3337920" cy="6683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4" descr=""/>
          <p:cNvPicPr/>
          <p:nvPr/>
        </p:nvPicPr>
        <p:blipFill>
          <a:blip r:embed="rId1"/>
          <a:stretch/>
        </p:blipFill>
        <p:spPr>
          <a:xfrm>
            <a:off x="4191120" y="685800"/>
            <a:ext cx="4900680" cy="4213440"/>
          </a:xfrm>
          <a:prstGeom prst="rect">
            <a:avLst/>
          </a:prstGeom>
          <a:ln w="9360">
            <a:noFill/>
          </a:ln>
        </p:spPr>
      </p:pic>
      <p:sp>
        <p:nvSpPr>
          <p:cNvPr id="133" name="TextShape 1"/>
          <p:cNvSpPr txBox="1"/>
          <p:nvPr/>
        </p:nvSpPr>
        <p:spPr>
          <a:xfrm>
            <a:off x="457200" y="228600"/>
            <a:ext cx="8152920" cy="990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f497d"/>
                </a:solidFill>
                <a:latin typeface="Tw Cen MT"/>
              </a:rPr>
              <a:t>Biot-Savart Law</a:t>
            </a:r>
            <a:endParaRPr b="0" lang="en-US" sz="4400" spc="-1" strike="noStrike">
              <a:solidFill>
                <a:srgbClr val="000000"/>
              </a:solidFill>
              <a:latin typeface="Tw Cen MT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119520" y="1752480"/>
            <a:ext cx="3541680" cy="7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Magnetic field induced by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a differential current: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457200" y="4495680"/>
            <a:ext cx="228564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Tw Cen MT"/>
              </a:rPr>
              <a:t>For the entire length: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36" name="Picture 2" descr=""/>
          <p:cNvPicPr/>
          <p:nvPr/>
        </p:nvPicPr>
        <p:blipFill>
          <a:blip r:embed="rId2"/>
          <a:stretch/>
        </p:blipFill>
        <p:spPr>
          <a:xfrm>
            <a:off x="685800" y="2520360"/>
            <a:ext cx="2742840" cy="603360"/>
          </a:xfrm>
          <a:prstGeom prst="rect">
            <a:avLst/>
          </a:prstGeom>
          <a:ln w="9360">
            <a:noFill/>
          </a:ln>
        </p:spPr>
      </p:pic>
      <p:pic>
        <p:nvPicPr>
          <p:cNvPr id="137" name="Picture 3" descr=""/>
          <p:cNvPicPr/>
          <p:nvPr/>
        </p:nvPicPr>
        <p:blipFill>
          <a:blip r:embed="rId3"/>
          <a:stretch/>
        </p:blipFill>
        <p:spPr>
          <a:xfrm>
            <a:off x="152280" y="5029200"/>
            <a:ext cx="4266720" cy="1310760"/>
          </a:xfrm>
          <a:prstGeom prst="rect">
            <a:avLst/>
          </a:prstGeom>
          <a:ln w="9360"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15822</TotalTime>
  <Application>LibreOffice/6.0.7.3$Linux_X86_64 LibreOffice_project/00m0$Build-3</Application>
  <Words>472</Words>
  <Paragraphs>83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2010-03-26T13:07:06Z</dcterms:created>
  <dc:creator>jphilli</dc:creator>
  <dc:description/>
  <dc:language>en-US</dc:language>
  <cp:lastModifiedBy/>
  <dcterms:modified xsi:type="dcterms:W3CDTF">2019-04-01T13:53:48Z</dcterms:modified>
  <cp:revision>96</cp:revision>
  <dc:subject/>
  <dc:title>EECS 215: Introduction to Circuits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38</vt:i4>
  </property>
</Properties>
</file>