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media/image100.png" ContentType="image/png"/>
  <Override PartName="/ppt/media/image99.png" ContentType="image/png"/>
  <Override PartName="/ppt/media/image98.png" ContentType="image/png"/>
  <Override PartName="/ppt/media/image97.png" ContentType="image/png"/>
  <Override PartName="/ppt/media/image96.png" ContentType="image/png"/>
  <Override PartName="/ppt/media/image95.png" ContentType="image/png"/>
  <Override PartName="/ppt/media/image94.png" ContentType="image/png"/>
  <Override PartName="/ppt/media/image93.png" ContentType="image/png"/>
  <Override PartName="/ppt/media/image92.png" ContentType="image/png"/>
  <Override PartName="/ppt/media/image91.png" ContentType="image/png"/>
  <Override PartName="/ppt/media/image90.png" ContentType="image/png"/>
  <Override PartName="/ppt/media/image101.png" ContentType="image/png"/>
  <Override PartName="/ppt/media/image83.png" ContentType="image/png"/>
  <Override PartName="/ppt/media/image79.tif" ContentType="image/tiff"/>
  <Override PartName="/ppt/media/image35.tif" ContentType="image/tiff"/>
  <Override PartName="/ppt/media/image34.tif" ContentType="image/tiff"/>
  <Override PartName="/ppt/media/image31.png" ContentType="image/png"/>
  <Override PartName="/ppt/media/image56.png" ContentType="image/png"/>
  <Override PartName="/ppt/media/image32.png" ContentType="image/png"/>
  <Override PartName="/ppt/media/image57.png" ContentType="image/png"/>
  <Override PartName="/ppt/media/image87.png" ContentType="image/png"/>
  <Override PartName="/ppt/media/image6.png" ContentType="image/png"/>
  <Override PartName="/ppt/media/image61.png" ContentType="image/png"/>
  <Override PartName="/ppt/media/image86.png" ContentType="image/png"/>
  <Override PartName="/ppt/media/image5.png" ContentType="image/png"/>
  <Override PartName="/ppt/media/image60.png" ContentType="image/png"/>
  <Override PartName="/ppt/media/image103.png" ContentType="image/png"/>
  <Override PartName="/ppt/media/image85.png" ContentType="image/png"/>
  <Override PartName="/ppt/media/image4.png" ContentType="image/png"/>
  <Override PartName="/ppt/media/image102.png" ContentType="image/png"/>
  <Override PartName="/ppt/media/image84.png" ContentType="image/png"/>
  <Override PartName="/ppt/media/image3.png" ContentType="image/png"/>
  <Override PartName="/ppt/media/image88.png" ContentType="image/png"/>
  <Override PartName="/ppt/media/image7.png" ContentType="image/png"/>
  <Override PartName="/ppt/media/image62.png" ContentType="image/png"/>
  <Override PartName="/ppt/media/image89.png" ContentType="image/png"/>
  <Override PartName="/ppt/media/image8.png" ContentType="image/png"/>
  <Override PartName="/ppt/media/image63.png" ContentType="image/png"/>
  <Override PartName="/ppt/media/image9.png" ContentType="image/png"/>
  <Override PartName="/ppt/media/image64.png" ContentType="image/png"/>
  <Override PartName="/ppt/media/image36.png" ContentType="image/png"/>
  <Override PartName="/ppt/media/image11.png" ContentType="image/png"/>
  <Override PartName="/ppt/media/image30.png" ContentType="image/png"/>
  <Override PartName="/ppt/media/image55.png" ContentType="image/png"/>
  <Override PartName="/ppt/media/image29.png" ContentType="image/png"/>
  <Override PartName="/ppt/media/image28.png" ContentType="image/png"/>
  <Override PartName="/ppt/media/image53.tif" ContentType="image/tiff"/>
  <Override PartName="/ppt/media/image78.tif" ContentType="image/tiff"/>
  <Override PartName="/ppt/media/image27.png" ContentType="image/png"/>
  <Override PartName="/ppt/media/image52.tif" ContentType="image/tiff"/>
  <Override PartName="/ppt/media/image77.tif" ContentType="image/tiff"/>
  <Override PartName="/ppt/media/image26.png" ContentType="image/png"/>
  <Override PartName="/ppt/media/image51.tif" ContentType="image/tiff"/>
  <Override PartName="/ppt/media/image76.tif" ContentType="image/tiff"/>
  <Override PartName="/ppt/media/image25.png" ContentType="image/png"/>
  <Override PartName="/ppt/media/image50.tif" ContentType="image/tiff"/>
  <Override PartName="/ppt/media/image75.tif" ContentType="image/tiff"/>
  <Override PartName="/ppt/media/image24.png" ContentType="image/png"/>
  <Override PartName="/ppt/media/image23.png" ContentType="image/png"/>
  <Override PartName="/ppt/media/image22.png" ContentType="image/png"/>
  <Override PartName="/ppt/media/image21.png" ContentType="image/png"/>
  <Override PartName="/ppt/media/image20.tif" ContentType="image/tiff"/>
  <Override PartName="/ppt/media/image46.png" ContentType="image/png"/>
  <Override PartName="/ppt/media/image19.png" ContentType="image/png"/>
  <Override PartName="/ppt/media/image2.tif" ContentType="image/tiff"/>
  <Override PartName="/ppt/media/image18.png" ContentType="image/png"/>
  <Override PartName="/ppt/media/image82.tif" ContentType="image/tiff"/>
  <Override PartName="/ppt/media/image1.tif" ContentType="image/tiff"/>
  <Override PartName="/ppt/media/image17.png" ContentType="image/png"/>
  <Override PartName="/ppt/media/image10.png" ContentType="image/png"/>
  <Override PartName="/ppt/media/image12.png" ContentType="image/png"/>
  <Override PartName="/ppt/media/image37.png" ContentType="image/png"/>
  <Override PartName="/ppt/media/image13.png" ContentType="image/png"/>
  <Override PartName="/ppt/media/image14.png" ContentType="image/png"/>
  <Override PartName="/ppt/media/image80.tif" ContentType="image/tiff"/>
  <Override PartName="/ppt/media/image15.png" ContentType="image/png"/>
  <Override PartName="/ppt/media/image81.tif" ContentType="image/tiff"/>
  <Override PartName="/ppt/media/image16.png" ContentType="image/png"/>
  <Override PartName="/ppt/media/image38.tif" ContentType="image/tiff"/>
  <Override PartName="/ppt/media/image39.tif" ContentType="image/tiff"/>
  <Override PartName="/ppt/media/image40.png" ContentType="image/png"/>
  <Override PartName="/ppt/media/image65.png" ContentType="image/png"/>
  <Override PartName="/ppt/media/image44.png" ContentType="image/png"/>
  <Override PartName="/ppt/media/image43.tif" ContentType="image/tiff"/>
  <Override PartName="/ppt/media/image69.png" ContentType="image/png"/>
  <Override PartName="/ppt/media/image45.png" ContentType="image/png"/>
  <Override PartName="/ppt/media/image47.tif" ContentType="image/tiff"/>
  <Override PartName="/ppt/media/image48.tif" ContentType="image/tiff"/>
  <Override PartName="/ppt/media/image49.tif" ContentType="image/tiff"/>
  <Override PartName="/ppt/media/image54.png" ContentType="image/png"/>
  <Override PartName="/ppt/media/image58.png" ContentType="image/png"/>
  <Override PartName="/ppt/media/image33.tif" ContentType="image/tiff"/>
  <Override PartName="/ppt/media/image59.png" ContentType="image/png"/>
  <Override PartName="/ppt/media/image66.png" ContentType="image/png"/>
  <Override PartName="/ppt/media/image41.tif" ContentType="image/tiff"/>
  <Override PartName="/ppt/media/image67.png" ContentType="image/png"/>
  <Override PartName="/ppt/media/image42.tif" ContentType="image/tiff"/>
  <Override PartName="/ppt/media/image68.png" ContentType="image/png"/>
  <Override PartName="/ppt/media/image70.png" ContentType="image/png"/>
  <Override PartName="/ppt/media/image71.png" ContentType="image/png"/>
  <Override PartName="/ppt/media/image72.png" ContentType="image/png"/>
  <Override PartName="/ppt/media/image73.png" ContentType="image/png"/>
  <Override PartName="/ppt/media/image74.png" ContentType="image/pn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10.xml" ContentType="application/vnd.openxmlformats-officedocument.presentationml.slide+xml"/>
  <Override PartName="/ppt/slides/slide35.xml" ContentType="application/vnd.openxmlformats-officedocument.presentationml.slide+xml"/>
  <Override PartName="/ppt/slides/slide11.xml" ContentType="application/vnd.openxmlformats-officedocument.presentationml.slide+xml"/>
  <Override PartName="/ppt/slides/slide36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3.xml" ContentType="application/vnd.openxmlformats-officedocument.presentationml.slide+xml"/>
  <Override PartName="/ppt/slides/_rels/slide29.xml.rels" ContentType="application/vnd.openxmlformats-package.relationships+xml"/>
  <Override PartName="/ppt/slides/_rels/slide28.xml.rels" ContentType="application/vnd.openxmlformats-package.relationships+xml"/>
  <Override PartName="/ppt/slides/_rels/slide32.xml.rels" ContentType="application/vnd.openxmlformats-package.relationships+xml"/>
  <Override PartName="/ppt/slides/_rels/slide27.xml.rels" ContentType="application/vnd.openxmlformats-package.relationships+xml"/>
  <Override PartName="/ppt/slides/_rels/slide26.xml.rels" ContentType="application/vnd.openxmlformats-package.relationships+xml"/>
  <Override PartName="/ppt/slides/_rels/slide31.xml.rels" ContentType="application/vnd.openxmlformats-package.relationships+xml"/>
  <Override PartName="/ppt/slides/_rels/slide25.xml.rels" ContentType="application/vnd.openxmlformats-package.relationships+xml"/>
  <Override PartName="/ppt/slides/_rels/slide30.xml.rels" ContentType="application/vnd.openxmlformats-package.relationships+xml"/>
  <Override PartName="/ppt/slides/_rels/slide24.xml.rels" ContentType="application/vnd.openxmlformats-package.relationships+xml"/>
  <Override PartName="/ppt/slides/_rels/slide23.xml.rels" ContentType="application/vnd.openxmlformats-package.relationships+xml"/>
  <Override PartName="/ppt/slides/_rels/slide22.xml.rels" ContentType="application/vnd.openxmlformats-package.relationships+xml"/>
  <Override PartName="/ppt/slides/_rels/slide21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6.xml.rels" ContentType="application/vnd.openxmlformats-package.relationships+xml"/>
  <Override PartName="/ppt/slides/_rels/slide36.xml.rels" ContentType="application/vnd.openxmlformats-package.relationships+xml"/>
  <Override PartName="/ppt/slides/_rels/slide5.xml.rels" ContentType="application/vnd.openxmlformats-package.relationships+xml"/>
  <Override PartName="/ppt/slides/_rels/slide3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33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34.xml.rels" ContentType="application/vnd.openxmlformats-package.relationships+xml"/>
  <Override PartName="/ppt/slides/_rels/slide2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slide17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Click to move the slide</a:t>
            </a:r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5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6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73C6A169-446F-443E-AE34-A6D72D38B16C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29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299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44008D54-3D3A-4AAB-AD19-9EACFB5E3153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81529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12720" y="3948480"/>
            <a:ext cx="81529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790520" y="394848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3369600" y="160020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6126120" y="160020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12720" y="394848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3369600" y="394848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body"/>
          </p:nvPr>
        </p:nvSpPr>
        <p:spPr>
          <a:xfrm>
            <a:off x="6126120" y="394848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subTitle"/>
          </p:nvPr>
        </p:nvSpPr>
        <p:spPr>
          <a:xfrm>
            <a:off x="612720" y="228600"/>
            <a:ext cx="8152920" cy="459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790520" y="394848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81529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81529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12720" y="3948480"/>
            <a:ext cx="81529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4790520" y="394848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3369600" y="160020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6126120" y="160020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612720" y="394848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9" name="PlaceHolder 6"/>
          <p:cNvSpPr>
            <a:spLocks noGrp="1"/>
          </p:cNvSpPr>
          <p:nvPr>
            <p:ph type="body"/>
          </p:nvPr>
        </p:nvSpPr>
        <p:spPr>
          <a:xfrm>
            <a:off x="3369600" y="394848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90" name="PlaceHolder 7"/>
          <p:cNvSpPr>
            <a:spLocks noGrp="1"/>
          </p:cNvSpPr>
          <p:nvPr>
            <p:ph type="body"/>
          </p:nvPr>
        </p:nvSpPr>
        <p:spPr>
          <a:xfrm>
            <a:off x="6126120" y="394848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612720" y="228600"/>
            <a:ext cx="8152920" cy="459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790520" y="394848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81529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0" y="1234440"/>
            <a:ext cx="9143640" cy="319680"/>
          </a:xfrm>
          <a:prstGeom prst="rect">
            <a:avLst/>
          </a:prstGeom>
          <a:solidFill>
            <a:srgbClr val="ffffff"/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0" y="1280160"/>
            <a:ext cx="533160" cy="2282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590400" y="1280160"/>
            <a:ext cx="8553240" cy="2282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0" y="5970960"/>
            <a:ext cx="9143640" cy="886680"/>
          </a:xfrm>
          <a:prstGeom prst="rect">
            <a:avLst/>
          </a:prstGeom>
          <a:solidFill>
            <a:srgbClr val="ffffff"/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-9000" y="6053400"/>
            <a:ext cx="2248920" cy="7128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2359080" y="6044040"/>
            <a:ext cx="6784560" cy="7128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" name="PlaceHolder 7"/>
          <p:cNvSpPr>
            <a:spLocks noGrp="1"/>
          </p:cNvSpPr>
          <p:nvPr>
            <p:ph type="title"/>
          </p:nvPr>
        </p:nvSpPr>
        <p:spPr>
          <a:xfrm>
            <a:off x="2362320" y="4038480"/>
            <a:ext cx="6476760" cy="182844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0" lang="en-US" sz="4400" spc="-1" strike="noStrike" cap="all">
                <a:solidFill>
                  <a:srgbClr val="1f497d"/>
                </a:solidFill>
                <a:latin typeface="Tw Cen MT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dt"/>
          </p:nvPr>
        </p:nvSpPr>
        <p:spPr>
          <a:xfrm>
            <a:off x="76320" y="6068520"/>
            <a:ext cx="2057040" cy="68544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fld id="{298CC32B-A28E-4D5C-B4D9-C5C9DEC3E888}" type="datetime">
              <a:rPr b="0" lang="en-US" sz="2000" spc="-1" strike="noStrike">
                <a:solidFill>
                  <a:srgbClr val="ffffff"/>
                </a:solidFill>
                <a:latin typeface="Tw Cen MT"/>
              </a:rPr>
              <a:t>4/1/19</a:t>
            </a:fld>
            <a:endParaRPr b="0" lang="en-US" sz="2000" spc="-1" strike="noStrike">
              <a:latin typeface="Times New Roman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ftr"/>
          </p:nvPr>
        </p:nvSpPr>
        <p:spPr>
          <a:xfrm>
            <a:off x="2085480" y="236520"/>
            <a:ext cx="5866920" cy="364680"/>
          </a:xfrm>
          <a:prstGeom prst="rect">
            <a:avLst/>
          </a:prstGeom>
        </p:spPr>
        <p:txBody>
          <a:bodyPr lIns="90000" rIns="90000" tIns="45000" bIns="45000" anchor="ctr"/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9" name="PlaceHolder 10"/>
          <p:cNvSpPr>
            <a:spLocks noGrp="1"/>
          </p:cNvSpPr>
          <p:nvPr>
            <p:ph type="sldNum"/>
          </p:nvPr>
        </p:nvSpPr>
        <p:spPr>
          <a:xfrm>
            <a:off x="8001000" y="228600"/>
            <a:ext cx="837720" cy="38052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fld id="{D60000C1-AD76-4493-8D7A-AA382AB1C89B}" type="slidenum">
              <a:rPr b="1" lang="en-US" sz="1400" spc="-1" strike="noStrike">
                <a:solidFill>
                  <a:srgbClr val="1f497d"/>
                </a:solidFill>
                <a:latin typeface="Tw Cen MT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  <p:sp>
        <p:nvSpPr>
          <p:cNvPr id="10" name="PlaceHolder 11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>
                <a:solidFill>
                  <a:srgbClr val="000000"/>
                </a:solidFill>
                <a:latin typeface="Tw Cen MT"/>
              </a:rPr>
              <a:t>Click to edit the outline text format</a:t>
            </a:r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300" spc="-1" strike="noStrike">
                <a:solidFill>
                  <a:srgbClr val="000000"/>
                </a:solidFill>
                <a:latin typeface="Tw Cen MT"/>
              </a:rPr>
              <a:t>Second Outline Level</a:t>
            </a:r>
            <a:endParaRPr b="0" lang="en-US" sz="2300" spc="-1" strike="noStrike">
              <a:solidFill>
                <a:srgbClr val="000000"/>
              </a:solidFill>
              <a:latin typeface="Tw Cen MT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latin typeface="Tw Cen MT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Tw Cen MT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Tw Cen MT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Tw Cen MT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0" y="1234440"/>
            <a:ext cx="9143640" cy="319680"/>
          </a:xfrm>
          <a:prstGeom prst="rect">
            <a:avLst/>
          </a:prstGeom>
          <a:solidFill>
            <a:srgbClr val="ffffff"/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8" name="CustomShape 2"/>
          <p:cNvSpPr/>
          <p:nvPr/>
        </p:nvSpPr>
        <p:spPr>
          <a:xfrm>
            <a:off x="0" y="1280160"/>
            <a:ext cx="533160" cy="2282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9" name="CustomShape 3"/>
          <p:cNvSpPr/>
          <p:nvPr/>
        </p:nvSpPr>
        <p:spPr>
          <a:xfrm>
            <a:off x="590400" y="1280160"/>
            <a:ext cx="8553240" cy="2282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0" name="PlaceHolder 4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51" name="PlaceHolder 5"/>
          <p:cNvSpPr>
            <a:spLocks noGrp="1"/>
          </p:cNvSpPr>
          <p:nvPr>
            <p:ph type="dt"/>
          </p:nvPr>
        </p:nvSpPr>
        <p:spPr>
          <a:xfrm>
            <a:off x="6095880" y="6248520"/>
            <a:ext cx="2666520" cy="36468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E5872DA4-7A20-4C80-9B84-5E00D7797445}" type="datetime">
              <a:rPr b="0" lang="en-US" sz="1400" spc="-1" strike="noStrike">
                <a:solidFill>
                  <a:srgbClr val="1f497d"/>
                </a:solidFill>
                <a:latin typeface="Tw Cen MT"/>
              </a:rPr>
              <a:t>4/1/19</a:t>
            </a:fld>
            <a:endParaRPr b="0" lang="en-US" sz="1400" spc="-1" strike="noStrike">
              <a:latin typeface="Times New Roman"/>
            </a:endParaRPr>
          </a:p>
        </p:txBody>
      </p:sp>
      <p:sp>
        <p:nvSpPr>
          <p:cNvPr id="52" name="PlaceHolder 6"/>
          <p:cNvSpPr>
            <a:spLocks noGrp="1"/>
          </p:cNvSpPr>
          <p:nvPr>
            <p:ph type="ftr"/>
          </p:nvPr>
        </p:nvSpPr>
        <p:spPr>
          <a:xfrm>
            <a:off x="609480" y="6248160"/>
            <a:ext cx="5420880" cy="364680"/>
          </a:xfrm>
          <a:prstGeom prst="rect">
            <a:avLst/>
          </a:prstGeom>
        </p:spPr>
        <p:txBody>
          <a:bodyPr lIns="90000" rIns="90000" tIns="45000" bIns="45000" anchor="ctr"/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53" name="PlaceHolder 7"/>
          <p:cNvSpPr>
            <a:spLocks noGrp="1"/>
          </p:cNvSpPr>
          <p:nvPr>
            <p:ph type="sldNum"/>
          </p:nvPr>
        </p:nvSpPr>
        <p:spPr>
          <a:xfrm>
            <a:off x="0" y="1272240"/>
            <a:ext cx="533160" cy="24408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fld id="{0DB4523F-A56D-4EA2-933B-F6732DAB9DA6}" type="slidenum">
              <a:rPr b="1" lang="en-US" sz="1400" spc="-1" strike="noStrike">
                <a:solidFill>
                  <a:srgbClr val="ffffff"/>
                </a:solidFill>
                <a:latin typeface="Tw Cen MT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  <p:sp>
        <p:nvSpPr>
          <p:cNvPr id="54" name="PlaceHolder 8"/>
          <p:cNvSpPr>
            <a:spLocks noGrp="1"/>
          </p:cNvSpPr>
          <p:nvPr>
            <p:ph type="body"/>
          </p:nvPr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lIns="90000" rIns="90000" tIns="45000" bIns="45000"/>
          <a:p>
            <a:pPr marL="320040" indent="-319680">
              <a:lnSpc>
                <a:spcPct val="100000"/>
              </a:lnSpc>
              <a:spcBef>
                <a:spcPts val="700"/>
              </a:spcBef>
              <a:buClr>
                <a:srgbClr val="c0504d"/>
              </a:buClr>
              <a:buSzPct val="60000"/>
              <a:buFont typeface="Wingdings" charset="2"/>
              <a:buChar char=""/>
            </a:pPr>
            <a:r>
              <a:rPr b="0" lang="en-US" sz="2900" spc="-1" strike="noStrike">
                <a:solidFill>
                  <a:srgbClr val="000000"/>
                </a:solidFill>
                <a:latin typeface="Tw Cen MT"/>
              </a:rPr>
              <a:t>Click to edit Master text styles</a:t>
            </a:r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  <a:p>
            <a:pPr lvl="1" marL="640080" indent="-273960">
              <a:lnSpc>
                <a:spcPct val="100000"/>
              </a:lnSpc>
              <a:spcBef>
                <a:spcPts val="550"/>
              </a:spcBef>
              <a:buClr>
                <a:srgbClr val="4f81bd"/>
              </a:buClr>
              <a:buSzPct val="70000"/>
              <a:buFont typeface="Wingdings 2" charset="2"/>
              <a:buChar char=""/>
            </a:pPr>
            <a:r>
              <a:rPr b="0" lang="en-US" sz="2600" spc="-1" strike="noStrike">
                <a:solidFill>
                  <a:srgbClr val="000000"/>
                </a:solidFill>
                <a:latin typeface="Tw Cen MT"/>
              </a:rPr>
              <a:t>Second level</a:t>
            </a:r>
            <a:endParaRPr b="0" lang="en-US" sz="2600" spc="-1" strike="noStrike">
              <a:solidFill>
                <a:srgbClr val="000000"/>
              </a:solidFill>
              <a:latin typeface="Tw Cen MT"/>
            </a:endParaRPr>
          </a:p>
          <a:p>
            <a:pPr lvl="2" marL="914400" indent="-228240">
              <a:lnSpc>
                <a:spcPct val="100000"/>
              </a:lnSpc>
              <a:spcBef>
                <a:spcPts val="499"/>
              </a:spcBef>
              <a:buClr>
                <a:srgbClr val="c0504d"/>
              </a:buClr>
              <a:buSzPct val="75000"/>
              <a:buFont typeface="Wingdings" charset="2"/>
              <a:buChar char=""/>
            </a:pPr>
            <a:r>
              <a:rPr b="0" lang="en-US" sz="2300" spc="-1" strike="noStrike">
                <a:solidFill>
                  <a:srgbClr val="000000"/>
                </a:solidFill>
                <a:latin typeface="Tw Cen MT"/>
              </a:rPr>
              <a:t>Third level</a:t>
            </a:r>
            <a:endParaRPr b="0" lang="en-US" sz="2300" spc="-1" strike="noStrike">
              <a:solidFill>
                <a:srgbClr val="000000"/>
              </a:solidFill>
              <a:latin typeface="Tw Cen MT"/>
            </a:endParaRPr>
          </a:p>
          <a:p>
            <a:pPr lvl="3" marL="1371600" indent="-228240">
              <a:lnSpc>
                <a:spcPct val="100000"/>
              </a:lnSpc>
              <a:spcBef>
                <a:spcPts val="400"/>
              </a:spcBef>
              <a:buClr>
                <a:srgbClr val="9bbb59"/>
              </a:buClr>
              <a:buSzPct val="75000"/>
              <a:buFont typeface="Wingdings" charset="2"/>
              <a:buChar char=""/>
            </a:pP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Fourth level</a:t>
            </a:r>
            <a:endParaRPr b="0" lang="en-US" sz="2000" spc="-1" strike="noStrike">
              <a:solidFill>
                <a:srgbClr val="000000"/>
              </a:solidFill>
              <a:latin typeface="Tw Cen MT"/>
            </a:endParaRPr>
          </a:p>
          <a:p>
            <a:pPr lvl="4" marL="1828800" indent="-228240">
              <a:lnSpc>
                <a:spcPct val="100000"/>
              </a:lnSpc>
              <a:spcBef>
                <a:spcPts val="400"/>
              </a:spcBef>
              <a:buClr>
                <a:srgbClr val="8064a2"/>
              </a:buClr>
              <a:buSzPct val="65000"/>
              <a:buFont typeface="Wingdings" charset="2"/>
              <a:buChar char=""/>
            </a:pP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Fifth level</a:t>
            </a:r>
            <a:endParaRPr b="0" lang="en-US" sz="20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tif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tif"/><Relationship Id="rId5" Type="http://schemas.openxmlformats.org/officeDocument/2006/relationships/image" Target="../media/image34.tif"/><Relationship Id="rId6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5.tif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image" Target="../media/image37.png"/><Relationship Id="rId3" Type="http://schemas.openxmlformats.org/officeDocument/2006/relationships/image" Target="../media/image38.tif"/><Relationship Id="rId4" Type="http://schemas.openxmlformats.org/officeDocument/2006/relationships/image" Target="../media/image39.tif"/><Relationship Id="rId5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image" Target="../media/image41.tif"/><Relationship Id="rId3" Type="http://schemas.openxmlformats.org/officeDocument/2006/relationships/image" Target="../media/image42.tif"/><Relationship Id="rId4" Type="http://schemas.openxmlformats.org/officeDocument/2006/relationships/image" Target="../media/image43.tif"/><Relationship Id="rId5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image" Target="../media/image45.png"/><Relationship Id="rId3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46.png"/><Relationship Id="rId2" Type="http://schemas.openxmlformats.org/officeDocument/2006/relationships/image" Target="../media/image47.tif"/><Relationship Id="rId3" Type="http://schemas.openxmlformats.org/officeDocument/2006/relationships/image" Target="../media/image48.tif"/><Relationship Id="rId4" Type="http://schemas.openxmlformats.org/officeDocument/2006/relationships/image" Target="../media/image49.tif"/><Relationship Id="rId5" Type="http://schemas.openxmlformats.org/officeDocument/2006/relationships/image" Target="../media/image50.tif"/><Relationship Id="rId6" Type="http://schemas.openxmlformats.org/officeDocument/2006/relationships/image" Target="../media/image51.tif"/><Relationship Id="rId7" Type="http://schemas.openxmlformats.org/officeDocument/2006/relationships/image" Target="../media/image52.tif"/><Relationship Id="rId8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53.tif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54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tif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55.pn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56.pn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57.png"/><Relationship Id="rId2" Type="http://schemas.openxmlformats.org/officeDocument/2006/relationships/image" Target="../media/image58.png"/><Relationship Id="rId3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59.png"/><Relationship Id="rId2" Type="http://schemas.openxmlformats.org/officeDocument/2006/relationships/image" Target="../media/image60.png"/><Relationship Id="rId3" Type="http://schemas.openxmlformats.org/officeDocument/2006/relationships/image" Target="../media/image61.png"/><Relationship Id="rId4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62.png"/><Relationship Id="rId2" Type="http://schemas.openxmlformats.org/officeDocument/2006/relationships/image" Target="../media/image63.png"/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6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67.png"/><Relationship Id="rId2" Type="http://schemas.openxmlformats.org/officeDocument/2006/relationships/image" Target="../media/image68.png"/><Relationship Id="rId3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69.pn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70.png"/><Relationship Id="rId2" Type="http://schemas.openxmlformats.org/officeDocument/2006/relationships/image" Target="../media/image71.png"/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6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75.tif"/><Relationship Id="rId2" Type="http://schemas.openxmlformats.org/officeDocument/2006/relationships/image" Target="../media/image76.tif"/><Relationship Id="rId3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77.tif"/><Relationship Id="rId2" Type="http://schemas.openxmlformats.org/officeDocument/2006/relationships/image" Target="../media/image78.tif"/><Relationship Id="rId3" Type="http://schemas.openxmlformats.org/officeDocument/2006/relationships/image" Target="../media/image79.tif"/><Relationship Id="rId4" Type="http://schemas.openxmlformats.org/officeDocument/2006/relationships/image" Target="../media/image80.tif"/><Relationship Id="rId5" Type="http://schemas.openxmlformats.org/officeDocument/2006/relationships/image" Target="../media/image81.tif"/><Relationship Id="rId6" Type="http://schemas.openxmlformats.org/officeDocument/2006/relationships/image" Target="../media/image82.tif"/><Relationship Id="rId7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83.png"/><Relationship Id="rId2" Type="http://schemas.openxmlformats.org/officeDocument/2006/relationships/image" Target="../media/image84.png"/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5" Type="http://schemas.openxmlformats.org/officeDocument/2006/relationships/image" Target="../media/image87.png"/><Relationship Id="rId6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88.png"/><Relationship Id="rId2" Type="http://schemas.openxmlformats.org/officeDocument/2006/relationships/image" Target="../media/image89.png"/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5" Type="http://schemas.openxmlformats.org/officeDocument/2006/relationships/image" Target="../media/image92.png"/><Relationship Id="rId6" Type="http://schemas.openxmlformats.org/officeDocument/2006/relationships/image" Target="../media/image93.png"/><Relationship Id="rId7" Type="http://schemas.openxmlformats.org/officeDocument/2006/relationships/image" Target="../media/image94.png"/><Relationship Id="rId8" Type="http://schemas.openxmlformats.org/officeDocument/2006/relationships/image" Target="../media/image95.png"/><Relationship Id="rId9" Type="http://schemas.openxmlformats.org/officeDocument/2006/relationships/image" Target="../media/image96.png"/><Relationship Id="rId10" Type="http://schemas.openxmlformats.org/officeDocument/2006/relationships/image" Target="../media/image97.png"/><Relationship Id="rId1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98.png"/><Relationship Id="rId2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99.png"/><Relationship Id="rId2" Type="http://schemas.openxmlformats.org/officeDocument/2006/relationships/image" Target="../media/image100.png"/><Relationship Id="rId3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101.png"/><Relationship Id="rId2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102.png"/><Relationship Id="rId2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103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0.tif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0" y="4038480"/>
            <a:ext cx="9143640" cy="1828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>
            <a:normAutofit/>
          </a:bodyPr>
          <a:p>
            <a:pPr>
              <a:lnSpc>
                <a:spcPct val="100000"/>
              </a:lnSpc>
            </a:pPr>
            <a:r>
              <a:rPr b="0" lang="en-US" sz="3200" spc="-1" strike="noStrike" cap="all">
                <a:solidFill>
                  <a:srgbClr val="1f497d"/>
                </a:solidFill>
                <a:latin typeface="Tw Cen MT"/>
              </a:rPr>
              <a:t>6. Maxwell’s Equations In Time-Varying Fields</a:t>
            </a:r>
            <a:endParaRPr b="0" lang="en-US" sz="32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2362320" y="6050160"/>
            <a:ext cx="6705360" cy="685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  <a:spcBef>
                <a:spcPts val="700"/>
              </a:spcBef>
            </a:pPr>
            <a:r>
              <a:rPr b="0" lang="en-US" sz="2600" spc="-1" strike="noStrike">
                <a:solidFill>
                  <a:srgbClr val="ffffff"/>
                </a:solidFill>
                <a:latin typeface="Tw Cen MT"/>
              </a:rPr>
              <a:t>  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99" name="CustomShape 3"/>
          <p:cNvSpPr/>
          <p:nvPr/>
        </p:nvSpPr>
        <p:spPr>
          <a:xfrm>
            <a:off x="2514600" y="6095880"/>
            <a:ext cx="6629040" cy="94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ffffff"/>
                </a:solidFill>
                <a:latin typeface="Tw Cen MT"/>
              </a:rPr>
              <a:t>8e Applied EM by Ulaby and Ravaioli</a:t>
            </a:r>
            <a:endParaRPr b="0" lang="en-US" sz="2800" spc="-1" strike="noStrike">
              <a:latin typeface="Arial"/>
            </a:endParaRPr>
          </a:p>
        </p:txBody>
      </p:sp>
      <p:pic>
        <p:nvPicPr>
          <p:cNvPr id="100" name="Picture 5" descr=""/>
          <p:cNvPicPr/>
          <p:nvPr/>
        </p:nvPicPr>
        <p:blipFill>
          <a:blip r:embed="rId1"/>
          <a:stretch/>
        </p:blipFill>
        <p:spPr>
          <a:xfrm>
            <a:off x="1905120" y="457200"/>
            <a:ext cx="4884480" cy="47394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Picture 2" descr=""/>
          <p:cNvPicPr/>
          <p:nvPr/>
        </p:nvPicPr>
        <p:blipFill>
          <a:blip r:embed="rId1"/>
          <a:stretch/>
        </p:blipFill>
        <p:spPr>
          <a:xfrm>
            <a:off x="54720" y="0"/>
            <a:ext cx="5131080" cy="3962160"/>
          </a:xfrm>
          <a:prstGeom prst="rect">
            <a:avLst/>
          </a:prstGeom>
          <a:ln w="9360">
            <a:noFill/>
          </a:ln>
        </p:spPr>
      </p:pic>
      <p:pic>
        <p:nvPicPr>
          <p:cNvPr id="130" name="Picture 3" descr=""/>
          <p:cNvPicPr/>
          <p:nvPr/>
        </p:nvPicPr>
        <p:blipFill>
          <a:blip r:embed="rId2"/>
          <a:stretch/>
        </p:blipFill>
        <p:spPr>
          <a:xfrm>
            <a:off x="3872160" y="3581280"/>
            <a:ext cx="5271480" cy="3276360"/>
          </a:xfrm>
          <a:prstGeom prst="rect">
            <a:avLst/>
          </a:prstGeom>
          <a:ln w="9360">
            <a:noFill/>
          </a:ln>
        </p:spPr>
      </p:pic>
      <p:pic>
        <p:nvPicPr>
          <p:cNvPr id="131" name="Picture 4" descr=""/>
          <p:cNvPicPr/>
          <p:nvPr/>
        </p:nvPicPr>
        <p:blipFill>
          <a:blip r:embed="rId3"/>
          <a:stretch/>
        </p:blipFill>
        <p:spPr>
          <a:xfrm>
            <a:off x="5060880" y="0"/>
            <a:ext cx="4082760" cy="289512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Ideal Transformer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33" name="Picture 2" descr=""/>
          <p:cNvPicPr/>
          <p:nvPr/>
        </p:nvPicPr>
        <p:blipFill>
          <a:blip r:embed="rId1"/>
          <a:stretch/>
        </p:blipFill>
        <p:spPr>
          <a:xfrm>
            <a:off x="76320" y="1523880"/>
            <a:ext cx="4419360" cy="1650960"/>
          </a:xfrm>
          <a:prstGeom prst="rect">
            <a:avLst/>
          </a:prstGeom>
          <a:ln w="9360">
            <a:noFill/>
          </a:ln>
        </p:spPr>
      </p:pic>
      <p:pic>
        <p:nvPicPr>
          <p:cNvPr id="134" name="Picture 3" descr=""/>
          <p:cNvPicPr/>
          <p:nvPr/>
        </p:nvPicPr>
        <p:blipFill>
          <a:blip r:embed="rId2"/>
          <a:stretch/>
        </p:blipFill>
        <p:spPr>
          <a:xfrm>
            <a:off x="609480" y="3200400"/>
            <a:ext cx="1157760" cy="687960"/>
          </a:xfrm>
          <a:prstGeom prst="rect">
            <a:avLst/>
          </a:prstGeom>
          <a:ln w="9360">
            <a:noFill/>
          </a:ln>
        </p:spPr>
      </p:pic>
      <p:pic>
        <p:nvPicPr>
          <p:cNvPr id="135" name="Picture 4" descr=""/>
          <p:cNvPicPr/>
          <p:nvPr/>
        </p:nvPicPr>
        <p:blipFill>
          <a:blip r:embed="rId3"/>
          <a:stretch/>
        </p:blipFill>
        <p:spPr>
          <a:xfrm>
            <a:off x="2666880" y="3200400"/>
            <a:ext cx="1142640" cy="730440"/>
          </a:xfrm>
          <a:prstGeom prst="rect">
            <a:avLst/>
          </a:prstGeom>
          <a:ln w="9360">
            <a:noFill/>
          </a:ln>
        </p:spPr>
      </p:pic>
      <p:pic>
        <p:nvPicPr>
          <p:cNvPr id="136" name="Picture 5" descr=""/>
          <p:cNvPicPr/>
          <p:nvPr/>
        </p:nvPicPr>
        <p:blipFill>
          <a:blip r:embed="rId4"/>
          <a:stretch/>
        </p:blipFill>
        <p:spPr>
          <a:xfrm>
            <a:off x="1219320" y="4038480"/>
            <a:ext cx="761760" cy="478440"/>
          </a:xfrm>
          <a:prstGeom prst="rect">
            <a:avLst/>
          </a:prstGeom>
          <a:ln w="9360">
            <a:noFill/>
          </a:ln>
        </p:spPr>
      </p:pic>
      <p:pic>
        <p:nvPicPr>
          <p:cNvPr id="137" name="Picture 6" descr=""/>
          <p:cNvPicPr/>
          <p:nvPr/>
        </p:nvPicPr>
        <p:blipFill>
          <a:blip r:embed="rId5"/>
          <a:stretch/>
        </p:blipFill>
        <p:spPr>
          <a:xfrm>
            <a:off x="152280" y="4512600"/>
            <a:ext cx="4647960" cy="2269080"/>
          </a:xfrm>
          <a:prstGeom prst="rect">
            <a:avLst/>
          </a:prstGeom>
          <a:ln w="9360">
            <a:noFill/>
          </a:ln>
        </p:spPr>
      </p:pic>
      <p:pic>
        <p:nvPicPr>
          <p:cNvPr id="138" name="Picture 7" descr=""/>
          <p:cNvPicPr/>
          <p:nvPr/>
        </p:nvPicPr>
        <p:blipFill>
          <a:blip r:embed="rId6"/>
          <a:stretch/>
        </p:blipFill>
        <p:spPr>
          <a:xfrm>
            <a:off x="4876920" y="876240"/>
            <a:ext cx="4179240" cy="580932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Motional EMF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40" name="CustomShape 2"/>
          <p:cNvSpPr/>
          <p:nvPr/>
        </p:nvSpPr>
        <p:spPr>
          <a:xfrm>
            <a:off x="152280" y="1523880"/>
            <a:ext cx="4266720" cy="100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Magnetic force on charge </a:t>
            </a:r>
            <a:r>
              <a:rPr b="0" i="1" lang="en-US" sz="2000" spc="-1" strike="noStrike">
                <a:solidFill>
                  <a:srgbClr val="ff0000"/>
                </a:solidFill>
                <a:latin typeface="Tw Cen MT"/>
              </a:rPr>
              <a:t>q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 moving with velocity </a:t>
            </a:r>
            <a:r>
              <a:rPr b="1" lang="en-US" sz="2000" spc="-1" strike="noStrike">
                <a:solidFill>
                  <a:srgbClr val="ff0000"/>
                </a:solidFill>
                <a:latin typeface="Tw Cen MT"/>
              </a:rPr>
              <a:t>u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 in a magnetic field </a:t>
            </a:r>
            <a:r>
              <a:rPr b="1" lang="en-US" sz="2000" spc="-1" strike="noStrike">
                <a:solidFill>
                  <a:srgbClr val="ff0000"/>
                </a:solidFill>
                <a:latin typeface="Tw Cen MT"/>
              </a:rPr>
              <a:t>B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: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41" name="Picture 2" descr=""/>
          <p:cNvPicPr/>
          <p:nvPr/>
        </p:nvPicPr>
        <p:blipFill>
          <a:blip r:embed="rId1"/>
          <a:stretch/>
        </p:blipFill>
        <p:spPr>
          <a:xfrm>
            <a:off x="1371600" y="2237400"/>
            <a:ext cx="1543320" cy="276840"/>
          </a:xfrm>
          <a:prstGeom prst="rect">
            <a:avLst/>
          </a:prstGeom>
          <a:ln w="9360">
            <a:noFill/>
          </a:ln>
        </p:spPr>
      </p:pic>
      <p:pic>
        <p:nvPicPr>
          <p:cNvPr id="142" name="Picture 4" descr=""/>
          <p:cNvPicPr/>
          <p:nvPr/>
        </p:nvPicPr>
        <p:blipFill>
          <a:blip r:embed="rId2"/>
          <a:stretch/>
        </p:blipFill>
        <p:spPr>
          <a:xfrm>
            <a:off x="4419720" y="439200"/>
            <a:ext cx="4723920" cy="3522600"/>
          </a:xfrm>
          <a:prstGeom prst="rect">
            <a:avLst/>
          </a:prstGeom>
          <a:ln w="9360">
            <a:noFill/>
          </a:ln>
        </p:spPr>
      </p:pic>
      <p:pic>
        <p:nvPicPr>
          <p:cNvPr id="143" name="Picture 5" descr=""/>
          <p:cNvPicPr/>
          <p:nvPr/>
        </p:nvPicPr>
        <p:blipFill>
          <a:blip r:embed="rId3"/>
          <a:stretch/>
        </p:blipFill>
        <p:spPr>
          <a:xfrm>
            <a:off x="3886200" y="4254120"/>
            <a:ext cx="5257440" cy="1231920"/>
          </a:xfrm>
          <a:prstGeom prst="rect">
            <a:avLst/>
          </a:prstGeom>
          <a:ln w="9360">
            <a:noFill/>
          </a:ln>
        </p:spPr>
      </p:pic>
      <p:sp>
        <p:nvSpPr>
          <p:cNvPr id="144" name="Line 3"/>
          <p:cNvSpPr/>
          <p:nvPr/>
        </p:nvSpPr>
        <p:spPr>
          <a:xfrm>
            <a:off x="5486400" y="4038480"/>
            <a:ext cx="2361960" cy="1440"/>
          </a:xfrm>
          <a:prstGeom prst="line">
            <a:avLst/>
          </a:prstGeom>
          <a:ln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45" name="CustomShape 4"/>
          <p:cNvSpPr/>
          <p:nvPr/>
        </p:nvSpPr>
        <p:spPr>
          <a:xfrm>
            <a:off x="0" y="2590920"/>
            <a:ext cx="4571640" cy="1310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This magnetic force is equivalent to the electrical force that would be exerted on the particle by the electric field Em given by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46" name="CustomShape 5"/>
          <p:cNvSpPr/>
          <p:nvPr/>
        </p:nvSpPr>
        <p:spPr>
          <a:xfrm>
            <a:off x="76320" y="4343400"/>
            <a:ext cx="3733560" cy="222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This, in turn, induces a voltage difference between ends 1 and 2, with end 2 being at the higher potential. The induced voltage is called a </a:t>
            </a:r>
            <a:r>
              <a:rPr b="1" i="1" lang="en-US" sz="2000" spc="-1" strike="noStrike">
                <a:solidFill>
                  <a:srgbClr val="ff0000"/>
                </a:solidFill>
                <a:latin typeface="Tw Cen MT"/>
              </a:rPr>
              <a:t>motional emf  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47" name="Picture 12" descr=""/>
          <p:cNvPicPr/>
          <p:nvPr/>
        </p:nvPicPr>
        <p:blipFill>
          <a:blip r:embed="rId4"/>
          <a:stretch/>
        </p:blipFill>
        <p:spPr>
          <a:xfrm>
            <a:off x="838080" y="3581280"/>
            <a:ext cx="2209320" cy="871200"/>
          </a:xfrm>
          <a:prstGeom prst="rect">
            <a:avLst/>
          </a:prstGeom>
          <a:ln>
            <a:noFill/>
          </a:ln>
        </p:spPr>
      </p:pic>
      <p:pic>
        <p:nvPicPr>
          <p:cNvPr id="148" name="Picture 13" descr=""/>
          <p:cNvPicPr/>
          <p:nvPr/>
        </p:nvPicPr>
        <p:blipFill>
          <a:blip r:embed="rId5"/>
          <a:stretch/>
        </p:blipFill>
        <p:spPr>
          <a:xfrm>
            <a:off x="0" y="5655960"/>
            <a:ext cx="4495320" cy="120168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Motional EMF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50" name="Content Placeholder 3" descr=""/>
          <p:cNvPicPr/>
          <p:nvPr/>
        </p:nvPicPr>
        <p:blipFill>
          <a:blip r:embed="rId1"/>
          <a:srcRect l="-250" t="0" r="-250" b="0"/>
          <a:stretch/>
        </p:blipFill>
        <p:spPr>
          <a:xfrm>
            <a:off x="612720" y="1600200"/>
            <a:ext cx="8152920" cy="4495320"/>
          </a:xfrm>
          <a:prstGeom prst="rect">
            <a:avLst/>
          </a:prstGeom>
          <a:ln>
            <a:noFill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4" descr=""/>
          <p:cNvPicPr/>
          <p:nvPr/>
        </p:nvPicPr>
        <p:blipFill>
          <a:blip r:embed="rId1"/>
          <a:stretch/>
        </p:blipFill>
        <p:spPr>
          <a:xfrm>
            <a:off x="3407040" y="3505320"/>
            <a:ext cx="5736600" cy="2745720"/>
          </a:xfrm>
          <a:prstGeom prst="rect">
            <a:avLst/>
          </a:prstGeom>
          <a:ln w="9360">
            <a:noFill/>
          </a:ln>
        </p:spPr>
      </p:pic>
      <p:sp>
        <p:nvSpPr>
          <p:cNvPr id="152" name="TextShape 1"/>
          <p:cNvSpPr txBox="1"/>
          <p:nvPr/>
        </p:nvSpPr>
        <p:spPr>
          <a:xfrm>
            <a:off x="0" y="0"/>
            <a:ext cx="480024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1f497d"/>
                </a:solidFill>
                <a:latin typeface="Tw Cen MT"/>
              </a:rPr>
              <a:t>Example 6-3: </a:t>
            </a:r>
            <a:r>
              <a:rPr b="0" lang="en-US" sz="3600" spc="-1" strike="noStrike">
                <a:solidFill>
                  <a:srgbClr val="ff0000"/>
                </a:solidFill>
                <a:latin typeface="Tw Cen MT"/>
              </a:rPr>
              <a:t>Sliding Bar</a:t>
            </a:r>
            <a:endParaRPr b="0" lang="en-US" sz="36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53" name="Picture 5" descr=""/>
          <p:cNvPicPr/>
          <p:nvPr/>
        </p:nvPicPr>
        <p:blipFill>
          <a:blip r:embed="rId2"/>
          <a:stretch/>
        </p:blipFill>
        <p:spPr>
          <a:xfrm>
            <a:off x="6858000" y="3186720"/>
            <a:ext cx="1009440" cy="241920"/>
          </a:xfrm>
          <a:prstGeom prst="rect">
            <a:avLst/>
          </a:prstGeom>
          <a:ln w="9360">
            <a:noFill/>
          </a:ln>
        </p:spPr>
      </p:pic>
      <p:pic>
        <p:nvPicPr>
          <p:cNvPr id="154" name="Picture 7" descr=""/>
          <p:cNvPicPr/>
          <p:nvPr/>
        </p:nvPicPr>
        <p:blipFill>
          <a:blip r:embed="rId3"/>
          <a:stretch/>
        </p:blipFill>
        <p:spPr>
          <a:xfrm>
            <a:off x="0" y="1523880"/>
            <a:ext cx="4955400" cy="2081880"/>
          </a:xfrm>
          <a:prstGeom prst="rect">
            <a:avLst/>
          </a:prstGeom>
          <a:ln>
            <a:noFill/>
          </a:ln>
        </p:spPr>
      </p:pic>
      <p:sp>
        <p:nvSpPr>
          <p:cNvPr id="155" name="CustomShape 2"/>
          <p:cNvSpPr/>
          <p:nvPr/>
        </p:nvSpPr>
        <p:spPr>
          <a:xfrm>
            <a:off x="304920" y="3733920"/>
            <a:ext cx="3352320" cy="100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The length of the loop is related to </a:t>
            </a:r>
            <a:r>
              <a:rPr b="0" i="1" lang="en-US" sz="2000" spc="-1" strike="noStrike">
                <a:solidFill>
                  <a:srgbClr val="ff0000"/>
                </a:solidFill>
                <a:latin typeface="Tw Cen MT"/>
              </a:rPr>
              <a:t>u by x</a:t>
            </a:r>
            <a:r>
              <a:rPr b="0" i="1" lang="en-US" sz="1400" spc="-1" strike="noStrike">
                <a:solidFill>
                  <a:srgbClr val="ff0000"/>
                </a:solidFill>
                <a:latin typeface="Tw Cen MT"/>
              </a:rPr>
              <a:t>0</a:t>
            </a:r>
            <a:r>
              <a:rPr b="0" i="1" lang="en-US" sz="2000" spc="-1" strike="noStrike">
                <a:solidFill>
                  <a:srgbClr val="ff0000"/>
                </a:solidFill>
                <a:latin typeface="Tw Cen MT"/>
              </a:rPr>
              <a:t> = ut. Hence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56" name="Picture 9" descr=""/>
          <p:cNvPicPr/>
          <p:nvPr/>
        </p:nvPicPr>
        <p:blipFill>
          <a:blip r:embed="rId4"/>
          <a:stretch/>
        </p:blipFill>
        <p:spPr>
          <a:xfrm>
            <a:off x="304920" y="4952880"/>
            <a:ext cx="3200040" cy="1073880"/>
          </a:xfrm>
          <a:prstGeom prst="rect">
            <a:avLst/>
          </a:prstGeom>
          <a:ln>
            <a:noFill/>
          </a:ln>
        </p:spPr>
      </p:pic>
      <p:sp>
        <p:nvSpPr>
          <p:cNvPr id="157" name="CustomShape 3"/>
          <p:cNvSpPr/>
          <p:nvPr/>
        </p:nvSpPr>
        <p:spPr>
          <a:xfrm>
            <a:off x="5412960" y="2495520"/>
            <a:ext cx="377172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Note that B increases with x</a:t>
            </a:r>
            <a:endParaRPr b="0" lang="en-US" sz="2000" spc="-1" strike="noStrike">
              <a:latin typeface="Arial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Picture 4" descr=""/>
          <p:cNvPicPr/>
          <p:nvPr/>
        </p:nvPicPr>
        <p:blipFill>
          <a:blip r:embed="rId1"/>
          <a:stretch/>
        </p:blipFill>
        <p:spPr>
          <a:xfrm>
            <a:off x="213480" y="3886200"/>
            <a:ext cx="4358160" cy="2971440"/>
          </a:xfrm>
          <a:prstGeom prst="rect">
            <a:avLst/>
          </a:prstGeom>
          <a:ln w="9360">
            <a:noFill/>
          </a:ln>
        </p:spPr>
      </p:pic>
      <p:pic>
        <p:nvPicPr>
          <p:cNvPr id="159" name="Picture 4" descr=""/>
          <p:cNvPicPr/>
          <p:nvPr/>
        </p:nvPicPr>
        <p:blipFill>
          <a:blip r:embed="rId2"/>
          <a:stretch/>
        </p:blipFill>
        <p:spPr>
          <a:xfrm>
            <a:off x="0" y="0"/>
            <a:ext cx="9143640" cy="2342880"/>
          </a:xfrm>
          <a:prstGeom prst="rect">
            <a:avLst/>
          </a:prstGeom>
          <a:ln>
            <a:noFill/>
          </a:ln>
        </p:spPr>
      </p:pic>
      <p:pic>
        <p:nvPicPr>
          <p:cNvPr id="160" name="Picture 5" descr=""/>
          <p:cNvPicPr/>
          <p:nvPr/>
        </p:nvPicPr>
        <p:blipFill>
          <a:blip r:embed="rId3"/>
          <a:stretch/>
        </p:blipFill>
        <p:spPr>
          <a:xfrm>
            <a:off x="609480" y="2753640"/>
            <a:ext cx="1523520" cy="900360"/>
          </a:xfrm>
          <a:prstGeom prst="rect">
            <a:avLst/>
          </a:prstGeom>
          <a:ln>
            <a:noFill/>
          </a:ln>
        </p:spPr>
      </p:pic>
      <p:pic>
        <p:nvPicPr>
          <p:cNvPr id="161" name="Picture 6" descr=""/>
          <p:cNvPicPr/>
          <p:nvPr/>
        </p:nvPicPr>
        <p:blipFill>
          <a:blip r:embed="rId4"/>
          <a:stretch/>
        </p:blipFill>
        <p:spPr>
          <a:xfrm>
            <a:off x="4527000" y="1981080"/>
            <a:ext cx="4616640" cy="487656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  </a:t>
            </a: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EM Motor/ Generator Reciprocity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63" name="CustomShape 2"/>
          <p:cNvSpPr/>
          <p:nvPr/>
        </p:nvSpPr>
        <p:spPr>
          <a:xfrm>
            <a:off x="685800" y="5638680"/>
            <a:ext cx="342864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Motor:  </a:t>
            </a: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Electrical to mechanical energy conversion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64" name="CustomShape 3"/>
          <p:cNvSpPr/>
          <p:nvPr/>
        </p:nvSpPr>
        <p:spPr>
          <a:xfrm>
            <a:off x="5715000" y="5638680"/>
            <a:ext cx="327636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Generator</a:t>
            </a: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:  Mechanical to electrical energy conversion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65" name="Picture 2" descr=""/>
          <p:cNvPicPr/>
          <p:nvPr/>
        </p:nvPicPr>
        <p:blipFill>
          <a:blip r:embed="rId1"/>
          <a:stretch/>
        </p:blipFill>
        <p:spPr>
          <a:xfrm>
            <a:off x="281520" y="1685880"/>
            <a:ext cx="4061520" cy="3485880"/>
          </a:xfrm>
          <a:prstGeom prst="rect">
            <a:avLst/>
          </a:prstGeom>
          <a:ln w="9360">
            <a:noFill/>
          </a:ln>
        </p:spPr>
      </p:pic>
      <p:pic>
        <p:nvPicPr>
          <p:cNvPr id="166" name="Picture 3" descr=""/>
          <p:cNvPicPr/>
          <p:nvPr/>
        </p:nvPicPr>
        <p:blipFill>
          <a:blip r:embed="rId2"/>
          <a:stretch/>
        </p:blipFill>
        <p:spPr>
          <a:xfrm>
            <a:off x="4952880" y="1600200"/>
            <a:ext cx="4023720" cy="347544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152280" y="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EM Generator EMF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68" name="Picture 3" descr=""/>
          <p:cNvPicPr/>
          <p:nvPr/>
        </p:nvPicPr>
        <p:blipFill>
          <a:blip r:embed="rId1"/>
          <a:stretch/>
        </p:blipFill>
        <p:spPr>
          <a:xfrm>
            <a:off x="5257800" y="0"/>
            <a:ext cx="3744000" cy="3998160"/>
          </a:xfrm>
          <a:prstGeom prst="rect">
            <a:avLst/>
          </a:prstGeom>
          <a:ln w="9360">
            <a:noFill/>
          </a:ln>
        </p:spPr>
      </p:pic>
      <p:sp>
        <p:nvSpPr>
          <p:cNvPr id="169" name="CustomShape 2"/>
          <p:cNvSpPr/>
          <p:nvPr/>
        </p:nvSpPr>
        <p:spPr>
          <a:xfrm>
            <a:off x="152280" y="1523880"/>
            <a:ext cx="4647960" cy="1309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As the loop rotates with an angular velocity </a:t>
            </a:r>
            <a:r>
              <a:rPr b="0" i="1" lang="en-US" sz="2000" spc="-1" strike="noStrike">
                <a:solidFill>
                  <a:srgbClr val="ff0000"/>
                </a:solidFill>
                <a:latin typeface="Tw Cen MT"/>
              </a:rPr>
              <a:t>ω about its own 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axis, segment 1–2 moves with velocity </a:t>
            </a:r>
            <a:r>
              <a:rPr b="1" lang="en-US" sz="2000" spc="-1" strike="noStrike">
                <a:solidFill>
                  <a:srgbClr val="ff0000"/>
                </a:solidFill>
                <a:latin typeface="Tw Cen MT"/>
              </a:rPr>
              <a:t>u 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given by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70" name="Picture 6" descr=""/>
          <p:cNvPicPr/>
          <p:nvPr/>
        </p:nvPicPr>
        <p:blipFill>
          <a:blip r:embed="rId2"/>
          <a:stretch/>
        </p:blipFill>
        <p:spPr>
          <a:xfrm>
            <a:off x="1066680" y="2514600"/>
            <a:ext cx="1142640" cy="785880"/>
          </a:xfrm>
          <a:prstGeom prst="rect">
            <a:avLst/>
          </a:prstGeom>
          <a:ln>
            <a:noFill/>
          </a:ln>
        </p:spPr>
      </p:pic>
      <p:pic>
        <p:nvPicPr>
          <p:cNvPr id="171" name="Picture 7" descr=""/>
          <p:cNvPicPr/>
          <p:nvPr/>
        </p:nvPicPr>
        <p:blipFill>
          <a:blip r:embed="rId3"/>
          <a:stretch/>
        </p:blipFill>
        <p:spPr>
          <a:xfrm>
            <a:off x="1447920" y="3200400"/>
            <a:ext cx="1676160" cy="608760"/>
          </a:xfrm>
          <a:prstGeom prst="rect">
            <a:avLst/>
          </a:prstGeom>
          <a:ln>
            <a:noFill/>
          </a:ln>
        </p:spPr>
      </p:pic>
      <p:sp>
        <p:nvSpPr>
          <p:cNvPr id="172" name="CustomShape 3"/>
          <p:cNvSpPr/>
          <p:nvPr/>
        </p:nvSpPr>
        <p:spPr>
          <a:xfrm>
            <a:off x="239040" y="3276720"/>
            <a:ext cx="79704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Also: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73" name="CustomShape 4"/>
          <p:cNvSpPr/>
          <p:nvPr/>
        </p:nvSpPr>
        <p:spPr>
          <a:xfrm>
            <a:off x="-549360" y="3809880"/>
            <a:ext cx="588528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Segment 3-4 moves with velocity –</a:t>
            </a:r>
            <a:r>
              <a:rPr b="1" lang="en-US" sz="2000" spc="-1" strike="noStrike">
                <a:solidFill>
                  <a:srgbClr val="ff0000"/>
                </a:solidFill>
                <a:latin typeface="Tw Cen MT"/>
              </a:rPr>
              <a:t>u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. Hence: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74" name="Picture 10" descr=""/>
          <p:cNvPicPr/>
          <p:nvPr/>
        </p:nvPicPr>
        <p:blipFill>
          <a:blip r:embed="rId4"/>
          <a:stretch/>
        </p:blipFill>
        <p:spPr>
          <a:xfrm>
            <a:off x="380880" y="4226760"/>
            <a:ext cx="3885840" cy="2630880"/>
          </a:xfrm>
          <a:prstGeom prst="rect">
            <a:avLst/>
          </a:prstGeom>
          <a:ln>
            <a:noFill/>
          </a:ln>
        </p:spPr>
      </p:pic>
      <p:pic>
        <p:nvPicPr>
          <p:cNvPr id="175" name="Picture 11" descr=""/>
          <p:cNvPicPr/>
          <p:nvPr/>
        </p:nvPicPr>
        <p:blipFill>
          <a:blip r:embed="rId5"/>
          <a:stretch/>
        </p:blipFill>
        <p:spPr>
          <a:xfrm>
            <a:off x="5029200" y="4114800"/>
            <a:ext cx="3809520" cy="618480"/>
          </a:xfrm>
          <a:prstGeom prst="rect">
            <a:avLst/>
          </a:prstGeom>
          <a:ln>
            <a:noFill/>
          </a:ln>
        </p:spPr>
      </p:pic>
      <p:pic>
        <p:nvPicPr>
          <p:cNvPr id="176" name="Picture 12" descr=""/>
          <p:cNvPicPr/>
          <p:nvPr/>
        </p:nvPicPr>
        <p:blipFill>
          <a:blip r:embed="rId6"/>
          <a:stretch/>
        </p:blipFill>
        <p:spPr>
          <a:xfrm>
            <a:off x="6019920" y="4724280"/>
            <a:ext cx="1676160" cy="631080"/>
          </a:xfrm>
          <a:prstGeom prst="rect">
            <a:avLst/>
          </a:prstGeom>
          <a:ln>
            <a:noFill/>
          </a:ln>
        </p:spPr>
      </p:pic>
      <p:pic>
        <p:nvPicPr>
          <p:cNvPr id="177" name="Picture 13" descr=""/>
          <p:cNvPicPr/>
          <p:nvPr/>
        </p:nvPicPr>
        <p:blipFill>
          <a:blip r:embed="rId7"/>
          <a:stretch/>
        </p:blipFill>
        <p:spPr>
          <a:xfrm>
            <a:off x="4572000" y="5486400"/>
            <a:ext cx="4528800" cy="742320"/>
          </a:xfrm>
          <a:prstGeom prst="rect">
            <a:avLst/>
          </a:prstGeom>
          <a:ln w="28440">
            <a:solidFill>
              <a:schemeClr val="tx2"/>
            </a:solidFill>
            <a:round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Content Placeholder 2" descr=""/>
          <p:cNvPicPr/>
          <p:nvPr/>
        </p:nvPicPr>
        <p:blipFill>
          <a:blip r:embed="rId1"/>
          <a:srcRect l="-199111" t="0" r="-199111" b="0"/>
          <a:stretch/>
        </p:blipFill>
        <p:spPr>
          <a:xfrm>
            <a:off x="-228600" y="762120"/>
            <a:ext cx="9750240" cy="5376240"/>
          </a:xfrm>
          <a:prstGeom prst="rect">
            <a:avLst/>
          </a:prstGeom>
          <a:ln>
            <a:noFill/>
          </a:ln>
        </p:spPr>
      </p:pic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Tech Brief 12:  </a:t>
            </a:r>
            <a:r>
              <a:rPr b="0" lang="en-US" sz="4400" spc="-1" strike="noStrike">
                <a:solidFill>
                  <a:srgbClr val="ff0000"/>
                </a:solidFill>
                <a:latin typeface="Tw Cen MT"/>
              </a:rPr>
              <a:t>EMF Sensors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80" name="CustomShape 2"/>
          <p:cNvSpPr/>
          <p:nvPr/>
        </p:nvSpPr>
        <p:spPr>
          <a:xfrm>
            <a:off x="457200" y="4267080"/>
            <a:ext cx="7314840" cy="3413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indent="-216000">
              <a:lnSpc>
                <a:spcPct val="100000"/>
              </a:lnSpc>
              <a:buClr>
                <a:srgbClr val="ff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 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Piezoelectric crystals </a:t>
            </a: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generate a voltage across them proportional to the compression or tensile (stretching) force applied across them. 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ff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 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Piezoelectric transducers </a:t>
            </a: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are used in medical ultrasound, microphones, loudspeakers, accelerometers, etc.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ff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 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Piezoelectric crystals are bidirectional: </a:t>
            </a: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pressure generates emf, and conversely, emf generates pressure (through shape distortion).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81" name="Picture 2" descr=""/>
          <p:cNvPicPr/>
          <p:nvPr/>
        </p:nvPicPr>
        <p:blipFill>
          <a:blip r:embed="rId1"/>
          <a:stretch/>
        </p:blipFill>
        <p:spPr>
          <a:xfrm>
            <a:off x="174600" y="1523880"/>
            <a:ext cx="8794080" cy="281916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Chapter 6 Overview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02" name="Content Placeholder 3" descr=""/>
          <p:cNvPicPr/>
          <p:nvPr/>
        </p:nvPicPr>
        <p:blipFill>
          <a:blip r:embed="rId1"/>
          <a:srcRect l="0" t="-12889" r="0" b="-12889"/>
          <a:stretch/>
        </p:blipFill>
        <p:spPr>
          <a:xfrm>
            <a:off x="304920" y="1295280"/>
            <a:ext cx="8683560" cy="4788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Faraday Accelerometer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83" name="CustomShape 2"/>
          <p:cNvSpPr/>
          <p:nvPr/>
        </p:nvSpPr>
        <p:spPr>
          <a:xfrm>
            <a:off x="2438280" y="6095880"/>
            <a:ext cx="5333760" cy="100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The acceleration </a:t>
            </a:r>
            <a:r>
              <a:rPr b="1" lang="en-US" sz="2000" spc="-1" strike="noStrike">
                <a:solidFill>
                  <a:srgbClr val="ff0000"/>
                </a:solidFill>
                <a:latin typeface="Tw Cen MT"/>
              </a:rPr>
              <a:t>a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 is determined by differentiating the velocity u with respect to time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84" name="Picture 2" descr=""/>
          <p:cNvPicPr/>
          <p:nvPr/>
        </p:nvPicPr>
        <p:blipFill>
          <a:blip r:embed="rId1"/>
          <a:stretch/>
        </p:blipFill>
        <p:spPr>
          <a:xfrm>
            <a:off x="1498320" y="1600200"/>
            <a:ext cx="6381720" cy="449532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The Thermocouple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86" name="CustomShape 2"/>
          <p:cNvSpPr/>
          <p:nvPr/>
        </p:nvSpPr>
        <p:spPr>
          <a:xfrm>
            <a:off x="1143000" y="4876920"/>
            <a:ext cx="7155000" cy="2122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indent="-216000">
              <a:lnSpc>
                <a:spcPct val="100000"/>
              </a:lnSpc>
              <a:buClr>
                <a:srgbClr val="ff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The </a:t>
            </a: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thermocouple</a:t>
            </a: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 measures the </a:t>
            </a: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unknown temperature </a:t>
            </a:r>
            <a:r>
              <a:rPr b="0" i="1" lang="en-US" sz="1800" spc="-1" strike="noStrike">
                <a:solidFill>
                  <a:srgbClr val="ff0000"/>
                </a:solidFill>
                <a:latin typeface="Tw Cen MT"/>
              </a:rPr>
              <a:t>T</a:t>
            </a:r>
            <a:r>
              <a:rPr b="0" lang="en-US" sz="1800" spc="-1" strike="noStrike" baseline="-25000">
                <a:solidFill>
                  <a:srgbClr val="ff0000"/>
                </a:solidFill>
                <a:latin typeface="Tw Cen MT"/>
              </a:rPr>
              <a:t>2</a:t>
            </a: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at a junction connecting two metals with different thermal conductivities, relative to a </a:t>
            </a: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reference temperature </a:t>
            </a:r>
            <a:r>
              <a:rPr b="0" i="1" lang="en-US" sz="1800" spc="-1" strike="noStrike">
                <a:solidFill>
                  <a:srgbClr val="ff0000"/>
                </a:solidFill>
                <a:latin typeface="Tw Cen MT"/>
              </a:rPr>
              <a:t>T</a:t>
            </a:r>
            <a:r>
              <a:rPr b="0" lang="en-US" sz="1800" spc="-1" strike="noStrike" baseline="-25000">
                <a:solidFill>
                  <a:srgbClr val="ff0000"/>
                </a:solidFill>
                <a:latin typeface="Tw Cen MT"/>
              </a:rPr>
              <a:t>1</a:t>
            </a: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.</a:t>
            </a:r>
            <a:endParaRPr b="0" lang="en-US" sz="1800" spc="-1" strike="noStrike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ff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In today’s temperature sensor designs, an </a:t>
            </a: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artificial cold junction </a:t>
            </a: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is used instead.  The artificial junction is an electric circuit that generates a voltage equal to that expected from a reference junction at temperature </a:t>
            </a:r>
            <a:r>
              <a:rPr b="0" i="1" lang="en-US" sz="1800" spc="-1" strike="noStrike">
                <a:solidFill>
                  <a:srgbClr val="000000"/>
                </a:solidFill>
                <a:latin typeface="Tw Cen MT"/>
              </a:rPr>
              <a:t>T</a:t>
            </a:r>
            <a:r>
              <a:rPr b="0" lang="en-US" sz="1800" spc="-1" strike="noStrike" baseline="-25000">
                <a:solidFill>
                  <a:srgbClr val="000000"/>
                </a:solidFill>
                <a:latin typeface="Tw Cen MT"/>
              </a:rPr>
              <a:t>1</a:t>
            </a: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.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87" name="Picture 2" descr=""/>
          <p:cNvPicPr/>
          <p:nvPr/>
        </p:nvPicPr>
        <p:blipFill>
          <a:blip r:embed="rId1"/>
          <a:stretch/>
        </p:blipFill>
        <p:spPr>
          <a:xfrm>
            <a:off x="1393920" y="1600200"/>
            <a:ext cx="6356160" cy="313848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Displacement Current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89" name="CustomShape 2"/>
          <p:cNvSpPr/>
          <p:nvPr/>
        </p:nvSpPr>
        <p:spPr>
          <a:xfrm>
            <a:off x="1752480" y="4715640"/>
            <a:ext cx="1218960" cy="177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This term is conduction current </a:t>
            </a:r>
            <a:r>
              <a:rPr b="0" i="1" lang="en-US" sz="1800" spc="-1" strike="noStrike">
                <a:solidFill>
                  <a:srgbClr val="000000"/>
                </a:solidFill>
                <a:latin typeface="Tw Cen MT"/>
              </a:rPr>
              <a:t>I</a:t>
            </a:r>
            <a:r>
              <a:rPr b="0" lang="en-US" sz="1800" spc="-1" strike="noStrike" baseline="-25000">
                <a:solidFill>
                  <a:srgbClr val="000000"/>
                </a:solidFill>
                <a:latin typeface="Tw Cen MT"/>
              </a:rPr>
              <a:t>C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90" name="CustomShape 3"/>
          <p:cNvSpPr/>
          <p:nvPr/>
        </p:nvSpPr>
        <p:spPr>
          <a:xfrm flipH="1" flipV="1" rot="5400000">
            <a:off x="2399400" y="4532400"/>
            <a:ext cx="380520" cy="1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0000"/>
            </a:solidFill>
            <a:round/>
            <a:tailEnd len="med" type="triangle" w="med"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91" name="CustomShape 4"/>
          <p:cNvSpPr/>
          <p:nvPr/>
        </p:nvSpPr>
        <p:spPr>
          <a:xfrm>
            <a:off x="3124080" y="4639320"/>
            <a:ext cx="159984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This term must represent a current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92" name="CustomShape 5"/>
          <p:cNvSpPr/>
          <p:nvPr/>
        </p:nvSpPr>
        <p:spPr>
          <a:xfrm flipH="1" flipV="1" rot="5400000">
            <a:off x="3466080" y="4532400"/>
            <a:ext cx="380520" cy="1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0000"/>
            </a:solidFill>
            <a:round/>
            <a:tailEnd len="med" type="triangle" w="med"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93" name="CustomShape 6"/>
          <p:cNvSpPr/>
          <p:nvPr/>
        </p:nvSpPr>
        <p:spPr>
          <a:xfrm>
            <a:off x="5147280" y="1752480"/>
            <a:ext cx="2527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94" name="CustomShape 7"/>
          <p:cNvSpPr/>
          <p:nvPr/>
        </p:nvSpPr>
        <p:spPr>
          <a:xfrm>
            <a:off x="4428000" y="5181480"/>
            <a:ext cx="457020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Application of Stokes’s theorem gives: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95" name="CustomShape 8"/>
          <p:cNvSpPr/>
          <p:nvPr/>
        </p:nvSpPr>
        <p:spPr>
          <a:xfrm>
            <a:off x="5029200" y="4800600"/>
            <a:ext cx="35809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96" name="Picture 2" descr=""/>
          <p:cNvPicPr/>
          <p:nvPr/>
        </p:nvPicPr>
        <p:blipFill>
          <a:blip r:embed="rId1"/>
          <a:stretch/>
        </p:blipFill>
        <p:spPr>
          <a:xfrm>
            <a:off x="152280" y="1600200"/>
            <a:ext cx="5465880" cy="2672280"/>
          </a:xfrm>
          <a:prstGeom prst="rect">
            <a:avLst/>
          </a:prstGeom>
          <a:ln w="9360">
            <a:noFill/>
          </a:ln>
        </p:spPr>
      </p:pic>
      <p:pic>
        <p:nvPicPr>
          <p:cNvPr id="197" name="Picture 3" descr=""/>
          <p:cNvPicPr/>
          <p:nvPr/>
        </p:nvPicPr>
        <p:blipFill>
          <a:blip r:embed="rId2"/>
          <a:stretch/>
        </p:blipFill>
        <p:spPr>
          <a:xfrm>
            <a:off x="4572000" y="5715000"/>
            <a:ext cx="4190760" cy="810000"/>
          </a:xfrm>
          <a:prstGeom prst="rect">
            <a:avLst/>
          </a:prstGeom>
          <a:ln w="9360">
            <a:noFill/>
          </a:ln>
        </p:spPr>
      </p:pic>
      <p:sp>
        <p:nvSpPr>
          <p:cNvPr id="198" name="CustomShape 9"/>
          <p:cNvSpPr/>
          <p:nvPr/>
        </p:nvSpPr>
        <p:spPr>
          <a:xfrm>
            <a:off x="8271000" y="6477120"/>
            <a:ext cx="7876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Cont.</a:t>
            </a:r>
            <a:endParaRPr b="0" lang="en-US" sz="1800" spc="-1" strike="noStrike">
              <a:latin typeface="Arial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Displacement Current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00" name="CustomShape 2"/>
          <p:cNvSpPr/>
          <p:nvPr/>
        </p:nvSpPr>
        <p:spPr>
          <a:xfrm>
            <a:off x="1447920" y="4267080"/>
            <a:ext cx="12189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01" name="CustomShape 3"/>
          <p:cNvSpPr/>
          <p:nvPr/>
        </p:nvSpPr>
        <p:spPr>
          <a:xfrm>
            <a:off x="2895480" y="4267080"/>
            <a:ext cx="15998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02" name="CustomShape 4"/>
          <p:cNvSpPr/>
          <p:nvPr/>
        </p:nvSpPr>
        <p:spPr>
          <a:xfrm>
            <a:off x="7560" y="2743200"/>
            <a:ext cx="42915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Define the displacement current as: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03" name="CustomShape 5"/>
          <p:cNvSpPr/>
          <p:nvPr/>
        </p:nvSpPr>
        <p:spPr>
          <a:xfrm>
            <a:off x="270720" y="5410080"/>
            <a:ext cx="2527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04" name="CustomShape 6"/>
          <p:cNvSpPr/>
          <p:nvPr/>
        </p:nvSpPr>
        <p:spPr>
          <a:xfrm>
            <a:off x="5257800" y="3124080"/>
            <a:ext cx="3428640" cy="146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The displacement current does not involve real charges;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it is an equivalent current that depends on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05" name="Picture 3" descr=""/>
          <p:cNvPicPr/>
          <p:nvPr/>
        </p:nvPicPr>
        <p:blipFill>
          <a:blip r:embed="rId1"/>
          <a:stretch/>
        </p:blipFill>
        <p:spPr>
          <a:xfrm>
            <a:off x="609480" y="1600200"/>
            <a:ext cx="4190760" cy="810000"/>
          </a:xfrm>
          <a:prstGeom prst="rect">
            <a:avLst/>
          </a:prstGeom>
          <a:ln w="9360">
            <a:noFill/>
          </a:ln>
        </p:spPr>
      </p:pic>
      <p:pic>
        <p:nvPicPr>
          <p:cNvPr id="206" name="Picture 4" descr=""/>
          <p:cNvPicPr/>
          <p:nvPr/>
        </p:nvPicPr>
        <p:blipFill>
          <a:blip r:embed="rId2"/>
          <a:stretch/>
        </p:blipFill>
        <p:spPr>
          <a:xfrm>
            <a:off x="0" y="3276720"/>
            <a:ext cx="5285520" cy="2361960"/>
          </a:xfrm>
          <a:prstGeom prst="rect">
            <a:avLst/>
          </a:prstGeom>
          <a:ln w="9360">
            <a:noFill/>
          </a:ln>
        </p:spPr>
      </p:pic>
      <p:pic>
        <p:nvPicPr>
          <p:cNvPr id="207" name="Picture 5" descr=""/>
          <p:cNvPicPr/>
          <p:nvPr/>
        </p:nvPicPr>
        <p:blipFill>
          <a:blip r:embed="rId3"/>
          <a:stretch/>
        </p:blipFill>
        <p:spPr>
          <a:xfrm>
            <a:off x="6477120" y="4038480"/>
            <a:ext cx="609120" cy="250200"/>
          </a:xfrm>
          <a:prstGeom prst="rect">
            <a:avLst/>
          </a:prstGeom>
          <a:ln w="9360">
            <a:noFill/>
          </a:ln>
        </p:spPr>
      </p:pic>
      <p:sp>
        <p:nvSpPr>
          <p:cNvPr id="208" name="TextShape 7"/>
          <p:cNvSpPr txBox="1"/>
          <p:nvPr/>
        </p:nvSpPr>
        <p:spPr>
          <a:xfrm>
            <a:off x="8686800" y="1600200"/>
            <a:ext cx="78840" cy="4495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Shape 1"/>
          <p:cNvSpPr txBox="1"/>
          <p:nvPr/>
        </p:nvSpPr>
        <p:spPr>
          <a:xfrm>
            <a:off x="76320" y="228600"/>
            <a:ext cx="86893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Capacitor Circuit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10" name="CustomShape 2"/>
          <p:cNvSpPr/>
          <p:nvPr/>
        </p:nvSpPr>
        <p:spPr>
          <a:xfrm>
            <a:off x="76320" y="1676520"/>
            <a:ext cx="2895120" cy="146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Given:</a:t>
            </a: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  Wires are perfect conductors and capacitor insulator material is perfect dielectric.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11" name="CustomShape 3"/>
          <p:cNvSpPr/>
          <p:nvPr/>
        </p:nvSpPr>
        <p:spPr>
          <a:xfrm>
            <a:off x="228600" y="2971800"/>
            <a:ext cx="1607400" cy="1845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For Surface </a:t>
            </a:r>
            <a:r>
              <a:rPr b="0" i="1" lang="en-US" sz="1800" spc="-1" strike="noStrike">
                <a:solidFill>
                  <a:srgbClr val="ff0000"/>
                </a:solidFill>
                <a:latin typeface="Tw Cen MT"/>
              </a:rPr>
              <a:t>S</a:t>
            </a:r>
            <a:r>
              <a:rPr b="0" lang="en-US" sz="1800" spc="-1" strike="noStrike" baseline="-25000">
                <a:solidFill>
                  <a:srgbClr val="ff0000"/>
                </a:solidFill>
                <a:latin typeface="Tw Cen MT"/>
              </a:rPr>
              <a:t>1</a:t>
            </a: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: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US" sz="2000" spc="-1" strike="noStrike">
                <a:solidFill>
                  <a:srgbClr val="000000"/>
                </a:solidFill>
                <a:latin typeface="Times New Roman"/>
              </a:rPr>
              <a:t>I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Times New Roman"/>
              </a:rPr>
              <a:t>1</a:t>
            </a:r>
            <a:r>
              <a:rPr b="0" i="1" lang="en-US" sz="2000" spc="-1" strike="noStrike">
                <a:solidFill>
                  <a:srgbClr val="000000"/>
                </a:solidFill>
                <a:latin typeface="Times New Roman"/>
              </a:rPr>
              <a:t> = I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Times New Roman"/>
              </a:rPr>
              <a:t>1c</a:t>
            </a:r>
            <a:r>
              <a:rPr b="0" i="1" lang="en-US" sz="2000" spc="-1" strike="noStrike">
                <a:solidFill>
                  <a:srgbClr val="000000"/>
                </a:solidFill>
                <a:latin typeface="Times New Roman"/>
              </a:rPr>
              <a:t> + I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Times New Roman"/>
              </a:rPr>
              <a:t>1d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12" name="CustomShape 4"/>
          <p:cNvSpPr/>
          <p:nvPr/>
        </p:nvSpPr>
        <p:spPr>
          <a:xfrm>
            <a:off x="1257120" y="4876920"/>
            <a:ext cx="34257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(</a:t>
            </a:r>
            <a:r>
              <a:rPr b="1" lang="en-US" sz="1800" spc="-1" strike="noStrike">
                <a:solidFill>
                  <a:srgbClr val="000000"/>
                </a:solidFill>
                <a:latin typeface="Tw Cen MT"/>
              </a:rPr>
              <a:t>D</a:t>
            </a: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 = 0 in perfect conductor)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13" name="CustomShape 5"/>
          <p:cNvSpPr/>
          <p:nvPr/>
        </p:nvSpPr>
        <p:spPr>
          <a:xfrm>
            <a:off x="5207040" y="2133720"/>
            <a:ext cx="3040200" cy="2056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For Surface </a:t>
            </a:r>
            <a:r>
              <a:rPr b="0" i="1" lang="en-US" sz="1800" spc="-1" strike="noStrike">
                <a:solidFill>
                  <a:srgbClr val="ff0000"/>
                </a:solidFill>
                <a:latin typeface="Tw Cen MT"/>
              </a:rPr>
              <a:t>S</a:t>
            </a:r>
            <a:r>
              <a:rPr b="0" lang="en-US" sz="1800" spc="-1" strike="noStrike" baseline="-25000">
                <a:solidFill>
                  <a:srgbClr val="ff0000"/>
                </a:solidFill>
                <a:latin typeface="Tw Cen MT"/>
              </a:rPr>
              <a:t>2</a:t>
            </a: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: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I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 = I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2c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 + I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2d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I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2c</a:t>
            </a:r>
            <a:r>
              <a:rPr b="0" i="1" lang="en-US" sz="1800" spc="-1" strike="noStrike">
                <a:solidFill>
                  <a:srgbClr val="000000"/>
                </a:solidFill>
                <a:latin typeface="Tw Cen MT"/>
              </a:rPr>
              <a:t> </a:t>
            </a:r>
            <a:r>
              <a:rPr b="0" i="1" lang="en-US" sz="1800" spc="-1" strike="noStrike">
                <a:solidFill>
                  <a:srgbClr val="000000"/>
                </a:solidFill>
                <a:latin typeface="Times New Roman"/>
              </a:rPr>
              <a:t>= 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0</a:t>
            </a: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 (perfect dielectric)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214" name="CustomShape 6"/>
          <p:cNvSpPr/>
          <p:nvPr/>
        </p:nvSpPr>
        <p:spPr>
          <a:xfrm>
            <a:off x="4867920" y="6324480"/>
            <a:ext cx="2206440" cy="401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Conclusion:  </a:t>
            </a:r>
            <a:r>
              <a:rPr b="0" i="1" lang="en-US" sz="1800" spc="-1" strike="noStrike">
                <a:solidFill>
                  <a:srgbClr val="000000"/>
                </a:solidFill>
                <a:latin typeface="Times New Roman"/>
              </a:rPr>
              <a:t>I</a:t>
            </a:r>
            <a:r>
              <a:rPr b="0" lang="en-US" sz="1800" spc="-1" strike="noStrike" baseline="-25000">
                <a:solidFill>
                  <a:srgbClr val="000000"/>
                </a:solidFill>
                <a:latin typeface="Times New Roman"/>
              </a:rPr>
              <a:t>1</a:t>
            </a:r>
            <a:r>
              <a:rPr b="0" i="1" lang="en-US" sz="1800" spc="-1" strike="noStrike">
                <a:solidFill>
                  <a:srgbClr val="000000"/>
                </a:solidFill>
                <a:latin typeface="Times New Roman"/>
              </a:rPr>
              <a:t> = I</a:t>
            </a:r>
            <a:r>
              <a:rPr b="0" lang="en-US" sz="1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15" name="Picture 2" descr=""/>
          <p:cNvPicPr/>
          <p:nvPr/>
        </p:nvPicPr>
        <p:blipFill>
          <a:blip r:embed="rId1"/>
          <a:stretch/>
        </p:blipFill>
        <p:spPr>
          <a:xfrm>
            <a:off x="3962520" y="149760"/>
            <a:ext cx="5181120" cy="1948320"/>
          </a:xfrm>
          <a:prstGeom prst="rect">
            <a:avLst/>
          </a:prstGeom>
          <a:ln w="9360">
            <a:noFill/>
          </a:ln>
        </p:spPr>
      </p:pic>
      <p:pic>
        <p:nvPicPr>
          <p:cNvPr id="216" name="Picture 3" descr=""/>
          <p:cNvPicPr/>
          <p:nvPr/>
        </p:nvPicPr>
        <p:blipFill>
          <a:blip r:embed="rId2"/>
          <a:stretch/>
        </p:blipFill>
        <p:spPr>
          <a:xfrm>
            <a:off x="304920" y="4186800"/>
            <a:ext cx="4266720" cy="478080"/>
          </a:xfrm>
          <a:prstGeom prst="rect">
            <a:avLst/>
          </a:prstGeom>
          <a:ln w="9360">
            <a:noFill/>
          </a:ln>
        </p:spPr>
      </p:pic>
      <p:pic>
        <p:nvPicPr>
          <p:cNvPr id="217" name="Picture 4" descr=""/>
          <p:cNvPicPr/>
          <p:nvPr/>
        </p:nvPicPr>
        <p:blipFill>
          <a:blip r:embed="rId3"/>
          <a:stretch/>
        </p:blipFill>
        <p:spPr>
          <a:xfrm>
            <a:off x="609480" y="4976640"/>
            <a:ext cx="837720" cy="280800"/>
          </a:xfrm>
          <a:prstGeom prst="rect">
            <a:avLst/>
          </a:prstGeom>
          <a:ln w="9360">
            <a:noFill/>
          </a:ln>
        </p:spPr>
      </p:pic>
      <p:pic>
        <p:nvPicPr>
          <p:cNvPr id="218" name="Picture 5" descr=""/>
          <p:cNvPicPr/>
          <p:nvPr/>
        </p:nvPicPr>
        <p:blipFill>
          <a:blip r:embed="rId4"/>
          <a:stretch/>
        </p:blipFill>
        <p:spPr>
          <a:xfrm>
            <a:off x="5105520" y="3300120"/>
            <a:ext cx="2285640" cy="549000"/>
          </a:xfrm>
          <a:prstGeom prst="rect">
            <a:avLst/>
          </a:prstGeom>
          <a:ln w="9360">
            <a:noFill/>
          </a:ln>
        </p:spPr>
      </p:pic>
      <p:pic>
        <p:nvPicPr>
          <p:cNvPr id="219" name="Picture 6" descr=""/>
          <p:cNvPicPr/>
          <p:nvPr/>
        </p:nvPicPr>
        <p:blipFill>
          <a:blip r:embed="rId5"/>
          <a:stretch/>
        </p:blipFill>
        <p:spPr>
          <a:xfrm>
            <a:off x="5029200" y="3962520"/>
            <a:ext cx="3471480" cy="21060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Picture 2" descr=""/>
          <p:cNvPicPr/>
          <p:nvPr/>
        </p:nvPicPr>
        <p:blipFill>
          <a:blip r:embed="rId1"/>
          <a:stretch/>
        </p:blipFill>
        <p:spPr>
          <a:xfrm>
            <a:off x="76320" y="0"/>
            <a:ext cx="5284800" cy="6095520"/>
          </a:xfrm>
          <a:prstGeom prst="rect">
            <a:avLst/>
          </a:prstGeom>
          <a:ln w="9360">
            <a:noFill/>
          </a:ln>
        </p:spPr>
      </p:pic>
      <p:pic>
        <p:nvPicPr>
          <p:cNvPr id="221" name="Picture 3" descr=""/>
          <p:cNvPicPr/>
          <p:nvPr/>
        </p:nvPicPr>
        <p:blipFill>
          <a:blip r:embed="rId2"/>
          <a:stretch/>
        </p:blipFill>
        <p:spPr>
          <a:xfrm>
            <a:off x="4038480" y="4084920"/>
            <a:ext cx="5028840" cy="1248840"/>
          </a:xfrm>
          <a:prstGeom prst="rect">
            <a:avLst/>
          </a:prstGeom>
          <a:ln w="25560">
            <a:solidFill>
              <a:schemeClr val="accent1"/>
            </a:solidFill>
            <a:miter/>
          </a:ln>
        </p:spPr>
      </p:pic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Boundary Conditions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223" name="Picture 2" descr=""/>
          <p:cNvPicPr/>
          <p:nvPr/>
        </p:nvPicPr>
        <p:blipFill>
          <a:blip r:embed="rId1"/>
          <a:stretch/>
        </p:blipFill>
        <p:spPr>
          <a:xfrm>
            <a:off x="11160" y="1721880"/>
            <a:ext cx="9121320" cy="292572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Charge Current Continuity Equation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225" name="Picture 2" descr=""/>
          <p:cNvPicPr/>
          <p:nvPr/>
        </p:nvPicPr>
        <p:blipFill>
          <a:blip r:embed="rId1"/>
          <a:stretch/>
        </p:blipFill>
        <p:spPr>
          <a:xfrm>
            <a:off x="109440" y="2815920"/>
            <a:ext cx="3200040" cy="917640"/>
          </a:xfrm>
          <a:prstGeom prst="rect">
            <a:avLst/>
          </a:prstGeom>
          <a:ln w="9360">
            <a:noFill/>
          </a:ln>
        </p:spPr>
      </p:pic>
      <p:pic>
        <p:nvPicPr>
          <p:cNvPr id="226" name="Picture 3" descr=""/>
          <p:cNvPicPr/>
          <p:nvPr/>
        </p:nvPicPr>
        <p:blipFill>
          <a:blip r:embed="rId2"/>
          <a:stretch/>
        </p:blipFill>
        <p:spPr>
          <a:xfrm>
            <a:off x="109440" y="3870000"/>
            <a:ext cx="2819160" cy="853920"/>
          </a:xfrm>
          <a:prstGeom prst="rect">
            <a:avLst/>
          </a:prstGeom>
          <a:ln w="9360">
            <a:noFill/>
          </a:ln>
        </p:spPr>
      </p:pic>
      <p:pic>
        <p:nvPicPr>
          <p:cNvPr id="227" name="Picture 4" descr=""/>
          <p:cNvPicPr/>
          <p:nvPr/>
        </p:nvPicPr>
        <p:blipFill>
          <a:blip r:embed="rId3"/>
          <a:stretch/>
        </p:blipFill>
        <p:spPr>
          <a:xfrm>
            <a:off x="109440" y="4876920"/>
            <a:ext cx="4309560" cy="839160"/>
          </a:xfrm>
          <a:prstGeom prst="rect">
            <a:avLst/>
          </a:prstGeom>
          <a:ln w="9360">
            <a:noFill/>
          </a:ln>
        </p:spPr>
      </p:pic>
      <p:pic>
        <p:nvPicPr>
          <p:cNvPr id="228" name="Picture 6" descr=""/>
          <p:cNvPicPr/>
          <p:nvPr/>
        </p:nvPicPr>
        <p:blipFill>
          <a:blip r:embed="rId4"/>
          <a:stretch/>
        </p:blipFill>
        <p:spPr>
          <a:xfrm>
            <a:off x="4651560" y="1523880"/>
            <a:ext cx="4425840" cy="2971440"/>
          </a:xfrm>
          <a:prstGeom prst="rect">
            <a:avLst/>
          </a:prstGeom>
          <a:ln w="9360">
            <a:noFill/>
          </a:ln>
        </p:spPr>
      </p:pic>
      <p:pic>
        <p:nvPicPr>
          <p:cNvPr id="229" name="Picture 7" descr=""/>
          <p:cNvPicPr/>
          <p:nvPr/>
        </p:nvPicPr>
        <p:blipFill>
          <a:blip r:embed="rId5"/>
          <a:stretch/>
        </p:blipFill>
        <p:spPr>
          <a:xfrm>
            <a:off x="3962520" y="5334120"/>
            <a:ext cx="5028840" cy="1366920"/>
          </a:xfrm>
          <a:prstGeom prst="rect">
            <a:avLst/>
          </a:prstGeom>
          <a:ln w="9360">
            <a:noFill/>
          </a:ln>
        </p:spPr>
      </p:pic>
      <p:sp>
        <p:nvSpPr>
          <p:cNvPr id="230" name="CustomShape 2"/>
          <p:cNvSpPr/>
          <p:nvPr/>
        </p:nvSpPr>
        <p:spPr>
          <a:xfrm>
            <a:off x="152280" y="1828800"/>
            <a:ext cx="457164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Current I out of a volume is equal to rate of decrease of charge Q contained in that volume: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1" name="CustomShape 3"/>
          <p:cNvSpPr/>
          <p:nvPr/>
        </p:nvSpPr>
        <p:spPr>
          <a:xfrm>
            <a:off x="59400" y="6095880"/>
            <a:ext cx="32155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Used Divergence Theorem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2" name="CustomShape 4"/>
          <p:cNvSpPr/>
          <p:nvPr/>
        </p:nvSpPr>
        <p:spPr>
          <a:xfrm flipH="1" flipV="1" rot="5400000">
            <a:off x="1218600" y="5867280"/>
            <a:ext cx="304560" cy="1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Shape 1"/>
          <p:cNvSpPr txBox="1"/>
          <p:nvPr/>
        </p:nvSpPr>
        <p:spPr>
          <a:xfrm>
            <a:off x="612720" y="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Charge Dissipation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34" name="CustomShape 2"/>
          <p:cNvSpPr/>
          <p:nvPr/>
        </p:nvSpPr>
        <p:spPr>
          <a:xfrm>
            <a:off x="0" y="3200400"/>
            <a:ext cx="2971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235" name="CustomShape 3"/>
          <p:cNvSpPr/>
          <p:nvPr/>
        </p:nvSpPr>
        <p:spPr>
          <a:xfrm>
            <a:off x="0" y="990720"/>
            <a:ext cx="8991360" cy="255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Question 1:</a:t>
            </a: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  What happens if you place a certain amount of free charge inside of a material?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Answer:</a:t>
            </a: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  The charge will move to the surface of the material, thereby returning its interior to a neutral state.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Question 2:</a:t>
            </a: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  How fast will this happen?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Answer:</a:t>
            </a: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  It depends on the material; in a good conductor, the charge dissipates in less than a femtosecond, whereas in a good dielectric, the process may take several hours.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6" name="CustomShape 4"/>
          <p:cNvSpPr/>
          <p:nvPr/>
        </p:nvSpPr>
        <p:spPr>
          <a:xfrm>
            <a:off x="4839120" y="5181480"/>
            <a:ext cx="26028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 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237" name="Content Placeholder 10" descr=""/>
          <p:cNvPicPr/>
          <p:nvPr/>
        </p:nvPicPr>
        <p:blipFill>
          <a:blip r:embed="rId1"/>
          <a:srcRect l="-3906" t="0" r="-3906" b="0"/>
          <a:stretch/>
        </p:blipFill>
        <p:spPr>
          <a:xfrm>
            <a:off x="1321560" y="3429000"/>
            <a:ext cx="5993280" cy="3304440"/>
          </a:xfrm>
          <a:prstGeom prst="rect">
            <a:avLst/>
          </a:prstGeom>
          <a:ln>
            <a:noFill/>
          </a:ln>
        </p:spPr>
      </p:pic>
      <p:sp>
        <p:nvSpPr>
          <p:cNvPr id="238" name="CustomShape 5"/>
          <p:cNvSpPr/>
          <p:nvPr/>
        </p:nvSpPr>
        <p:spPr>
          <a:xfrm>
            <a:off x="2017080" y="3124080"/>
            <a:ext cx="45932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Derivation of charge density equation: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39" name="Picture 13" descr=""/>
          <p:cNvPicPr/>
          <p:nvPr/>
        </p:nvPicPr>
        <p:blipFill>
          <a:blip r:embed="rId2"/>
          <a:stretch/>
        </p:blipFill>
        <p:spPr>
          <a:xfrm>
            <a:off x="152280" y="3962520"/>
            <a:ext cx="914040" cy="304560"/>
          </a:xfrm>
          <a:prstGeom prst="rect">
            <a:avLst/>
          </a:prstGeom>
          <a:ln>
            <a:noFill/>
          </a:ln>
        </p:spPr>
      </p:pic>
      <p:sp>
        <p:nvSpPr>
          <p:cNvPr id="240" name="CustomShape 6"/>
          <p:cNvSpPr/>
          <p:nvPr/>
        </p:nvSpPr>
        <p:spPr>
          <a:xfrm>
            <a:off x="4839120" y="5867280"/>
            <a:ext cx="26028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 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41" name="CustomShape 7"/>
          <p:cNvSpPr/>
          <p:nvPr/>
        </p:nvSpPr>
        <p:spPr>
          <a:xfrm>
            <a:off x="7886880" y="5867280"/>
            <a:ext cx="26028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 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42" name="CustomShape 8"/>
          <p:cNvSpPr/>
          <p:nvPr/>
        </p:nvSpPr>
        <p:spPr>
          <a:xfrm>
            <a:off x="8314920" y="6400800"/>
            <a:ext cx="7876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Cont.</a:t>
            </a:r>
            <a:endParaRPr b="0" lang="en-US" sz="1800" spc="-1" strike="noStrike">
              <a:latin typeface="Arial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extShape 1"/>
          <p:cNvSpPr txBox="1"/>
          <p:nvPr/>
        </p:nvSpPr>
        <p:spPr>
          <a:xfrm>
            <a:off x="612720" y="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Solution of Charge Dissipation Equation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44" name="CustomShape 2"/>
          <p:cNvSpPr/>
          <p:nvPr/>
        </p:nvSpPr>
        <p:spPr>
          <a:xfrm>
            <a:off x="0" y="3200400"/>
            <a:ext cx="2971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245" name="CustomShape 3"/>
          <p:cNvSpPr/>
          <p:nvPr/>
        </p:nvSpPr>
        <p:spPr>
          <a:xfrm>
            <a:off x="0" y="152280"/>
            <a:ext cx="899136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46" name="CustomShape 4"/>
          <p:cNvSpPr/>
          <p:nvPr/>
        </p:nvSpPr>
        <p:spPr>
          <a:xfrm>
            <a:off x="585720" y="5181480"/>
            <a:ext cx="209844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0000"/>
                </a:solidFill>
                <a:latin typeface="Tw Cen MT"/>
              </a:rPr>
              <a:t>For copper:  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247" name="Picture 7" descr=""/>
          <p:cNvPicPr/>
          <p:nvPr/>
        </p:nvPicPr>
        <p:blipFill>
          <a:blip r:embed="rId1"/>
          <a:stretch/>
        </p:blipFill>
        <p:spPr>
          <a:xfrm>
            <a:off x="2514600" y="5257800"/>
            <a:ext cx="2666520" cy="380520"/>
          </a:xfrm>
          <a:prstGeom prst="rect">
            <a:avLst/>
          </a:prstGeom>
          <a:ln>
            <a:noFill/>
          </a:ln>
        </p:spPr>
      </p:pic>
      <p:pic>
        <p:nvPicPr>
          <p:cNvPr id="248" name="Picture 8" descr=""/>
          <p:cNvPicPr/>
          <p:nvPr/>
        </p:nvPicPr>
        <p:blipFill>
          <a:blip r:embed="rId2"/>
          <a:stretch/>
        </p:blipFill>
        <p:spPr>
          <a:xfrm>
            <a:off x="2514600" y="5943600"/>
            <a:ext cx="2293560" cy="456840"/>
          </a:xfrm>
          <a:prstGeom prst="rect">
            <a:avLst/>
          </a:prstGeom>
          <a:ln>
            <a:noFill/>
          </a:ln>
        </p:spPr>
      </p:pic>
      <p:pic>
        <p:nvPicPr>
          <p:cNvPr id="249" name="Picture 11" descr=""/>
          <p:cNvPicPr/>
          <p:nvPr/>
        </p:nvPicPr>
        <p:blipFill>
          <a:blip r:embed="rId3"/>
          <a:stretch/>
        </p:blipFill>
        <p:spPr>
          <a:xfrm>
            <a:off x="152280" y="3048120"/>
            <a:ext cx="6972480" cy="1905120"/>
          </a:xfrm>
          <a:prstGeom prst="rect">
            <a:avLst/>
          </a:prstGeom>
          <a:ln>
            <a:noFill/>
          </a:ln>
        </p:spPr>
      </p:pic>
      <p:sp>
        <p:nvSpPr>
          <p:cNvPr id="250" name="CustomShape 5"/>
          <p:cNvSpPr/>
          <p:nvPr/>
        </p:nvSpPr>
        <p:spPr>
          <a:xfrm>
            <a:off x="42120" y="3505320"/>
            <a:ext cx="2527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51" name="Picture 13" descr=""/>
          <p:cNvPicPr/>
          <p:nvPr/>
        </p:nvPicPr>
        <p:blipFill>
          <a:blip r:embed="rId4"/>
          <a:stretch/>
        </p:blipFill>
        <p:spPr>
          <a:xfrm>
            <a:off x="152280" y="3962520"/>
            <a:ext cx="914040" cy="304560"/>
          </a:xfrm>
          <a:prstGeom prst="rect">
            <a:avLst/>
          </a:prstGeom>
          <a:ln>
            <a:noFill/>
          </a:ln>
        </p:spPr>
      </p:pic>
      <p:sp>
        <p:nvSpPr>
          <p:cNvPr id="252" name="CustomShape 6"/>
          <p:cNvSpPr/>
          <p:nvPr/>
        </p:nvSpPr>
        <p:spPr>
          <a:xfrm>
            <a:off x="694440" y="5867280"/>
            <a:ext cx="15922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0000"/>
                </a:solidFill>
                <a:latin typeface="Tw Cen MT"/>
              </a:rPr>
              <a:t>For mica: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53" name="CustomShape 7"/>
          <p:cNvSpPr/>
          <p:nvPr/>
        </p:nvSpPr>
        <p:spPr>
          <a:xfrm>
            <a:off x="4627440" y="5943600"/>
            <a:ext cx="18741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Tw Cen MT"/>
              </a:rPr>
              <a:t>= 15 hours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254" name="Content Placeholder 17" descr=""/>
          <p:cNvPicPr/>
          <p:nvPr/>
        </p:nvPicPr>
        <p:blipFill>
          <a:blip r:embed="rId5"/>
          <a:srcRect l="0" t="-4572" r="0" b="-4572"/>
          <a:stretch/>
        </p:blipFill>
        <p:spPr>
          <a:xfrm>
            <a:off x="228600" y="1829520"/>
            <a:ext cx="2209320" cy="1218240"/>
          </a:xfrm>
          <a:prstGeom prst="rect">
            <a:avLst/>
          </a:prstGeom>
          <a:ln>
            <a:noFill/>
          </a:ln>
        </p:spPr>
      </p:pic>
      <p:pic>
        <p:nvPicPr>
          <p:cNvPr id="255" name="Picture 18" descr=""/>
          <p:cNvPicPr/>
          <p:nvPr/>
        </p:nvPicPr>
        <p:blipFill>
          <a:blip r:embed="rId6"/>
          <a:stretch/>
        </p:blipFill>
        <p:spPr>
          <a:xfrm>
            <a:off x="6629400" y="3886200"/>
            <a:ext cx="914040" cy="45684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Maxwell’s Equations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04" name="CustomShape 2"/>
          <p:cNvSpPr/>
          <p:nvPr/>
        </p:nvSpPr>
        <p:spPr>
          <a:xfrm>
            <a:off x="-237600" y="6248520"/>
            <a:ext cx="95950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0000"/>
                </a:solidFill>
                <a:latin typeface="Tw Cen MT"/>
              </a:rPr>
              <a:t>In this chapter, we will examine Faraday’s and Ampère’s laws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05" name="Picture 2" descr=""/>
          <p:cNvPicPr/>
          <p:nvPr/>
        </p:nvPicPr>
        <p:blipFill>
          <a:blip r:embed="rId1"/>
          <a:stretch/>
        </p:blipFill>
        <p:spPr>
          <a:xfrm>
            <a:off x="954720" y="1600200"/>
            <a:ext cx="7234200" cy="449532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EM Potentials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57" name="CustomShape 2"/>
          <p:cNvSpPr/>
          <p:nvPr/>
        </p:nvSpPr>
        <p:spPr>
          <a:xfrm>
            <a:off x="304920" y="2286000"/>
            <a:ext cx="48002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58" name="CustomShape 3"/>
          <p:cNvSpPr/>
          <p:nvPr/>
        </p:nvSpPr>
        <p:spPr>
          <a:xfrm>
            <a:off x="9360" y="1752480"/>
            <a:ext cx="216072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Static condition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59" name="CustomShape 4"/>
          <p:cNvSpPr/>
          <p:nvPr/>
        </p:nvSpPr>
        <p:spPr>
          <a:xfrm>
            <a:off x="-39960" y="3240000"/>
            <a:ext cx="2558520" cy="669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Dynamic condition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60" name="CustomShape 5"/>
          <p:cNvSpPr/>
          <p:nvPr/>
        </p:nvSpPr>
        <p:spPr>
          <a:xfrm>
            <a:off x="-383400" y="4724280"/>
            <a:ext cx="5638680" cy="669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Dynamic condition with propagation delay: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61" name="CustomShape 6"/>
          <p:cNvSpPr/>
          <p:nvPr/>
        </p:nvSpPr>
        <p:spPr>
          <a:xfrm>
            <a:off x="4053960" y="4736160"/>
            <a:ext cx="574992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Similarly, for the magnetic vector potential: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262" name="Picture 2" descr=""/>
          <p:cNvPicPr/>
          <p:nvPr/>
        </p:nvPicPr>
        <p:blipFill>
          <a:blip r:embed="rId1"/>
          <a:stretch/>
        </p:blipFill>
        <p:spPr>
          <a:xfrm>
            <a:off x="380880" y="2209680"/>
            <a:ext cx="2666520" cy="792360"/>
          </a:xfrm>
          <a:prstGeom prst="rect">
            <a:avLst/>
          </a:prstGeom>
          <a:ln w="9360">
            <a:noFill/>
          </a:ln>
        </p:spPr>
      </p:pic>
      <p:pic>
        <p:nvPicPr>
          <p:cNvPr id="263" name="Picture 3" descr=""/>
          <p:cNvPicPr/>
          <p:nvPr/>
        </p:nvPicPr>
        <p:blipFill>
          <a:blip r:embed="rId2"/>
          <a:stretch/>
        </p:blipFill>
        <p:spPr>
          <a:xfrm>
            <a:off x="380880" y="3581280"/>
            <a:ext cx="3077280" cy="761760"/>
          </a:xfrm>
          <a:prstGeom prst="rect">
            <a:avLst/>
          </a:prstGeom>
          <a:ln w="9360">
            <a:noFill/>
          </a:ln>
        </p:spPr>
      </p:pic>
      <p:pic>
        <p:nvPicPr>
          <p:cNvPr id="264" name="Picture 4" descr=""/>
          <p:cNvPicPr/>
          <p:nvPr/>
        </p:nvPicPr>
        <p:blipFill>
          <a:blip r:embed="rId3"/>
          <a:stretch/>
        </p:blipFill>
        <p:spPr>
          <a:xfrm>
            <a:off x="3968280" y="152280"/>
            <a:ext cx="5138280" cy="3733560"/>
          </a:xfrm>
          <a:prstGeom prst="rect">
            <a:avLst/>
          </a:prstGeom>
          <a:ln w="9360">
            <a:noFill/>
          </a:ln>
        </p:spPr>
      </p:pic>
      <p:pic>
        <p:nvPicPr>
          <p:cNvPr id="265" name="Picture 6" descr=""/>
          <p:cNvPicPr/>
          <p:nvPr/>
        </p:nvPicPr>
        <p:blipFill>
          <a:blip r:embed="rId4"/>
          <a:stretch/>
        </p:blipFill>
        <p:spPr>
          <a:xfrm>
            <a:off x="4572000" y="5257800"/>
            <a:ext cx="4470480" cy="761760"/>
          </a:xfrm>
          <a:prstGeom prst="rect">
            <a:avLst/>
          </a:prstGeom>
          <a:ln w="9360">
            <a:noFill/>
          </a:ln>
        </p:spPr>
      </p:pic>
      <p:pic>
        <p:nvPicPr>
          <p:cNvPr id="266" name="Picture 7" descr=""/>
          <p:cNvPicPr/>
          <p:nvPr/>
        </p:nvPicPr>
        <p:blipFill>
          <a:blip r:embed="rId5"/>
          <a:stretch/>
        </p:blipFill>
        <p:spPr>
          <a:xfrm>
            <a:off x="152280" y="5257800"/>
            <a:ext cx="4242600" cy="7776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Time Harmonic Potentials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68" name="CustomShape 2"/>
          <p:cNvSpPr/>
          <p:nvPr/>
        </p:nvSpPr>
        <p:spPr>
          <a:xfrm>
            <a:off x="-694800" y="1487160"/>
            <a:ext cx="6702480" cy="669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If charges and currents vary sinusoidally with time: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69" name="CustomShape 3"/>
          <p:cNvSpPr/>
          <p:nvPr/>
        </p:nvSpPr>
        <p:spPr>
          <a:xfrm>
            <a:off x="-162720" y="2286000"/>
            <a:ext cx="379152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we can use phasor notation: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70" name="CustomShape 4"/>
          <p:cNvSpPr/>
          <p:nvPr/>
        </p:nvSpPr>
        <p:spPr>
          <a:xfrm>
            <a:off x="165600" y="3276720"/>
            <a:ext cx="719280" cy="669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with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71" name="CustomShape 5"/>
          <p:cNvSpPr/>
          <p:nvPr/>
        </p:nvSpPr>
        <p:spPr>
          <a:xfrm>
            <a:off x="-334440" y="4038480"/>
            <a:ext cx="465408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Expressions for potentials become: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72" name="CustomShape 6"/>
          <p:cNvSpPr/>
          <p:nvPr/>
        </p:nvSpPr>
        <p:spPr>
          <a:xfrm>
            <a:off x="4943520" y="3211920"/>
            <a:ext cx="394560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Maxwell’s equations become: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73" name="CustomShape 7"/>
          <p:cNvSpPr/>
          <p:nvPr/>
        </p:nvSpPr>
        <p:spPr>
          <a:xfrm>
            <a:off x="4704120" y="1828800"/>
            <a:ext cx="8107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Also: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74" name="Picture 2" descr=""/>
          <p:cNvPicPr/>
          <p:nvPr/>
        </p:nvPicPr>
        <p:blipFill>
          <a:blip r:embed="rId1"/>
          <a:stretch/>
        </p:blipFill>
        <p:spPr>
          <a:xfrm>
            <a:off x="380880" y="1935720"/>
            <a:ext cx="3200040" cy="323640"/>
          </a:xfrm>
          <a:prstGeom prst="rect">
            <a:avLst/>
          </a:prstGeom>
          <a:ln w="9360">
            <a:noFill/>
          </a:ln>
        </p:spPr>
      </p:pic>
      <p:pic>
        <p:nvPicPr>
          <p:cNvPr id="275" name="Picture 3" descr=""/>
          <p:cNvPicPr/>
          <p:nvPr/>
        </p:nvPicPr>
        <p:blipFill>
          <a:blip r:embed="rId2"/>
          <a:stretch/>
        </p:blipFill>
        <p:spPr>
          <a:xfrm>
            <a:off x="380880" y="2666880"/>
            <a:ext cx="2973240" cy="533160"/>
          </a:xfrm>
          <a:prstGeom prst="rect">
            <a:avLst/>
          </a:prstGeom>
          <a:ln w="9360">
            <a:noFill/>
          </a:ln>
        </p:spPr>
      </p:pic>
      <p:pic>
        <p:nvPicPr>
          <p:cNvPr id="276" name="Picture 4" descr=""/>
          <p:cNvPicPr/>
          <p:nvPr/>
        </p:nvPicPr>
        <p:blipFill>
          <a:blip r:embed="rId3"/>
          <a:stretch/>
        </p:blipFill>
        <p:spPr>
          <a:xfrm>
            <a:off x="380880" y="3657600"/>
            <a:ext cx="2161080" cy="304560"/>
          </a:xfrm>
          <a:prstGeom prst="rect">
            <a:avLst/>
          </a:prstGeom>
          <a:ln w="9360">
            <a:noFill/>
          </a:ln>
        </p:spPr>
      </p:pic>
      <p:pic>
        <p:nvPicPr>
          <p:cNvPr id="277" name="Picture 5" descr=""/>
          <p:cNvPicPr/>
          <p:nvPr/>
        </p:nvPicPr>
        <p:blipFill>
          <a:blip r:embed="rId4"/>
          <a:stretch/>
        </p:blipFill>
        <p:spPr>
          <a:xfrm>
            <a:off x="304920" y="4419720"/>
            <a:ext cx="3938400" cy="861480"/>
          </a:xfrm>
          <a:prstGeom prst="rect">
            <a:avLst/>
          </a:prstGeom>
          <a:ln w="9360">
            <a:noFill/>
          </a:ln>
        </p:spPr>
      </p:pic>
      <p:pic>
        <p:nvPicPr>
          <p:cNvPr id="278" name="Picture 6" descr=""/>
          <p:cNvPicPr/>
          <p:nvPr/>
        </p:nvPicPr>
        <p:blipFill>
          <a:blip r:embed="rId5"/>
          <a:stretch/>
        </p:blipFill>
        <p:spPr>
          <a:xfrm>
            <a:off x="304920" y="5504040"/>
            <a:ext cx="3428640" cy="938160"/>
          </a:xfrm>
          <a:prstGeom prst="rect">
            <a:avLst/>
          </a:prstGeom>
          <a:ln w="9360">
            <a:noFill/>
          </a:ln>
        </p:spPr>
      </p:pic>
      <p:pic>
        <p:nvPicPr>
          <p:cNvPr id="279" name="Picture 7" descr=""/>
          <p:cNvPicPr/>
          <p:nvPr/>
        </p:nvPicPr>
        <p:blipFill>
          <a:blip r:embed="rId6"/>
          <a:stretch/>
        </p:blipFill>
        <p:spPr>
          <a:xfrm>
            <a:off x="5562720" y="1717560"/>
            <a:ext cx="3428640" cy="579600"/>
          </a:xfrm>
          <a:prstGeom prst="rect">
            <a:avLst/>
          </a:prstGeom>
          <a:ln w="9360">
            <a:noFill/>
          </a:ln>
        </p:spPr>
      </p:pic>
      <p:pic>
        <p:nvPicPr>
          <p:cNvPr id="280" name="Picture 8" descr=""/>
          <p:cNvPicPr/>
          <p:nvPr/>
        </p:nvPicPr>
        <p:blipFill>
          <a:blip r:embed="rId7"/>
          <a:stretch/>
        </p:blipFill>
        <p:spPr>
          <a:xfrm>
            <a:off x="6324480" y="2438280"/>
            <a:ext cx="1447560" cy="571680"/>
          </a:xfrm>
          <a:prstGeom prst="rect">
            <a:avLst/>
          </a:prstGeom>
          <a:ln w="9360">
            <a:noFill/>
          </a:ln>
        </p:spPr>
      </p:pic>
      <p:pic>
        <p:nvPicPr>
          <p:cNvPr id="281" name="Picture 9" descr=""/>
          <p:cNvPicPr/>
          <p:nvPr/>
        </p:nvPicPr>
        <p:blipFill>
          <a:blip r:embed="rId8"/>
          <a:stretch/>
        </p:blipFill>
        <p:spPr>
          <a:xfrm>
            <a:off x="5441040" y="3733920"/>
            <a:ext cx="2898000" cy="1142640"/>
          </a:xfrm>
          <a:prstGeom prst="rect">
            <a:avLst/>
          </a:prstGeom>
          <a:ln w="9360">
            <a:noFill/>
          </a:ln>
        </p:spPr>
      </p:pic>
      <p:pic>
        <p:nvPicPr>
          <p:cNvPr id="282" name="Picture 10" descr=""/>
          <p:cNvPicPr/>
          <p:nvPr/>
        </p:nvPicPr>
        <p:blipFill>
          <a:blip r:embed="rId9"/>
          <a:stretch/>
        </p:blipFill>
        <p:spPr>
          <a:xfrm>
            <a:off x="4724280" y="5029200"/>
            <a:ext cx="4331520" cy="723600"/>
          </a:xfrm>
          <a:prstGeom prst="rect">
            <a:avLst/>
          </a:prstGeom>
          <a:ln w="9360">
            <a:noFill/>
          </a:ln>
        </p:spPr>
      </p:pic>
      <p:pic>
        <p:nvPicPr>
          <p:cNvPr id="283" name="Picture 11" descr=""/>
          <p:cNvPicPr/>
          <p:nvPr/>
        </p:nvPicPr>
        <p:blipFill>
          <a:blip r:embed="rId10"/>
          <a:stretch/>
        </p:blipFill>
        <p:spPr>
          <a:xfrm>
            <a:off x="4800600" y="6095880"/>
            <a:ext cx="761760" cy="56376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Picture 2" descr=""/>
          <p:cNvPicPr/>
          <p:nvPr/>
        </p:nvPicPr>
        <p:blipFill>
          <a:blip r:embed="rId1"/>
          <a:stretch/>
        </p:blipFill>
        <p:spPr>
          <a:xfrm>
            <a:off x="12600" y="0"/>
            <a:ext cx="5397120" cy="6789960"/>
          </a:xfrm>
          <a:prstGeom prst="rect">
            <a:avLst/>
          </a:prstGeom>
          <a:ln w="9360">
            <a:noFill/>
          </a:ln>
        </p:spPr>
      </p:pic>
      <p:sp>
        <p:nvSpPr>
          <p:cNvPr id="285" name="CustomShape 1"/>
          <p:cNvSpPr/>
          <p:nvPr/>
        </p:nvSpPr>
        <p:spPr>
          <a:xfrm>
            <a:off x="8162640" y="6172200"/>
            <a:ext cx="7876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Cont.</a:t>
            </a:r>
            <a:endParaRPr b="0" lang="en-US" sz="1800" spc="-1" strike="noStrike">
              <a:latin typeface="Arial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Picture 2" descr=""/>
          <p:cNvPicPr/>
          <p:nvPr/>
        </p:nvPicPr>
        <p:blipFill>
          <a:blip r:embed="rId1"/>
          <a:stretch/>
        </p:blipFill>
        <p:spPr>
          <a:xfrm>
            <a:off x="12600" y="0"/>
            <a:ext cx="4300200" cy="5409720"/>
          </a:xfrm>
          <a:prstGeom prst="rect">
            <a:avLst/>
          </a:prstGeom>
          <a:ln w="9360">
            <a:noFill/>
          </a:ln>
        </p:spPr>
      </p:pic>
      <p:pic>
        <p:nvPicPr>
          <p:cNvPr id="287" name="Picture 3" descr=""/>
          <p:cNvPicPr/>
          <p:nvPr/>
        </p:nvPicPr>
        <p:blipFill>
          <a:blip r:embed="rId2"/>
          <a:stretch/>
        </p:blipFill>
        <p:spPr>
          <a:xfrm>
            <a:off x="0" y="609480"/>
            <a:ext cx="6494760" cy="5714640"/>
          </a:xfrm>
          <a:prstGeom prst="rect">
            <a:avLst/>
          </a:prstGeom>
          <a:ln w="9360">
            <a:noFill/>
          </a:ln>
        </p:spPr>
      </p:pic>
      <p:sp>
        <p:nvSpPr>
          <p:cNvPr id="288" name="CustomShape 1"/>
          <p:cNvSpPr/>
          <p:nvPr/>
        </p:nvSpPr>
        <p:spPr>
          <a:xfrm>
            <a:off x="8162640" y="6172200"/>
            <a:ext cx="7876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Cont.</a:t>
            </a:r>
            <a:endParaRPr b="0" lang="en-US" sz="1800" spc="-1" strike="noStrike"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TextShape 1"/>
          <p:cNvSpPr txBox="1"/>
          <p:nvPr/>
        </p:nvSpPr>
        <p:spPr>
          <a:xfrm>
            <a:off x="304920" y="-7632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Example 6-8 cont.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290" name="Picture 2" descr=""/>
          <p:cNvPicPr/>
          <p:nvPr/>
        </p:nvPicPr>
        <p:blipFill>
          <a:blip r:embed="rId1"/>
          <a:stretch/>
        </p:blipFill>
        <p:spPr>
          <a:xfrm>
            <a:off x="1600200" y="762120"/>
            <a:ext cx="5409720" cy="6058800"/>
          </a:xfrm>
          <a:prstGeom prst="rect">
            <a:avLst/>
          </a:prstGeom>
          <a:ln w="9360">
            <a:noFill/>
          </a:ln>
        </p:spPr>
      </p:pic>
      <p:sp>
        <p:nvSpPr>
          <p:cNvPr id="291" name="CustomShape 2"/>
          <p:cNvSpPr/>
          <p:nvPr/>
        </p:nvSpPr>
        <p:spPr>
          <a:xfrm>
            <a:off x="8314920" y="6477120"/>
            <a:ext cx="7876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Cont.</a:t>
            </a:r>
            <a:endParaRPr b="0" lang="en-US" sz="1800" spc="-1" strike="noStrike">
              <a:latin typeface="Arial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Example 6-8 cont.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293" name="Picture 3" descr=""/>
          <p:cNvPicPr/>
          <p:nvPr/>
        </p:nvPicPr>
        <p:blipFill>
          <a:blip r:embed="rId1"/>
          <a:stretch/>
        </p:blipFill>
        <p:spPr>
          <a:xfrm>
            <a:off x="1066680" y="1676520"/>
            <a:ext cx="7205760" cy="4266720"/>
          </a:xfrm>
          <a:prstGeom prst="rect">
            <a:avLst/>
          </a:prstGeom>
          <a:ln w="9360">
            <a:noFill/>
          </a:ln>
        </p:spPr>
      </p:pic>
      <p:sp>
        <p:nvSpPr>
          <p:cNvPr id="294" name="TextShape 2"/>
          <p:cNvSpPr txBox="1"/>
          <p:nvPr/>
        </p:nvSpPr>
        <p:spPr>
          <a:xfrm>
            <a:off x="612720" y="1600200"/>
            <a:ext cx="8152920" cy="4495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Summary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296" name="Picture 2" descr=""/>
          <p:cNvPicPr/>
          <p:nvPr/>
        </p:nvPicPr>
        <p:blipFill>
          <a:blip r:embed="rId1"/>
          <a:stretch/>
        </p:blipFill>
        <p:spPr>
          <a:xfrm>
            <a:off x="38160" y="1855080"/>
            <a:ext cx="9067320" cy="433764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Faraday’s Law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07" name="CustomShape 2"/>
          <p:cNvSpPr/>
          <p:nvPr/>
        </p:nvSpPr>
        <p:spPr>
          <a:xfrm>
            <a:off x="76320" y="1828800"/>
            <a:ext cx="4419360" cy="100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Electromotive force (voltage) induced by time-varying magnetic flux: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08" name="Picture 6" descr=""/>
          <p:cNvPicPr/>
          <p:nvPr/>
        </p:nvPicPr>
        <p:blipFill>
          <a:blip r:embed="rId1"/>
          <a:stretch/>
        </p:blipFill>
        <p:spPr>
          <a:xfrm>
            <a:off x="152280" y="2590920"/>
            <a:ext cx="4190760" cy="827280"/>
          </a:xfrm>
          <a:prstGeom prst="rect">
            <a:avLst/>
          </a:prstGeom>
          <a:ln w="9360">
            <a:noFill/>
          </a:ln>
        </p:spPr>
      </p:pic>
      <p:pic>
        <p:nvPicPr>
          <p:cNvPr id="109" name="Picture 7" descr=""/>
          <p:cNvPicPr/>
          <p:nvPr/>
        </p:nvPicPr>
        <p:blipFill>
          <a:blip r:embed="rId2"/>
          <a:stretch/>
        </p:blipFill>
        <p:spPr>
          <a:xfrm>
            <a:off x="380880" y="4495680"/>
            <a:ext cx="7495920" cy="1428480"/>
          </a:xfrm>
          <a:prstGeom prst="rect">
            <a:avLst/>
          </a:prstGeom>
          <a:ln w="9360">
            <a:noFill/>
          </a:ln>
        </p:spPr>
      </p:pic>
      <p:pic>
        <p:nvPicPr>
          <p:cNvPr id="110" name="Picture 8" descr=""/>
          <p:cNvPicPr/>
          <p:nvPr/>
        </p:nvPicPr>
        <p:blipFill>
          <a:blip r:embed="rId3"/>
          <a:stretch/>
        </p:blipFill>
        <p:spPr>
          <a:xfrm>
            <a:off x="4514040" y="228600"/>
            <a:ext cx="4499280" cy="388584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Three types of EMF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12" name="Picture 2" descr=""/>
          <p:cNvPicPr/>
          <p:nvPr/>
        </p:nvPicPr>
        <p:blipFill>
          <a:blip r:embed="rId1"/>
          <a:stretch/>
        </p:blipFill>
        <p:spPr>
          <a:xfrm>
            <a:off x="722160" y="1752480"/>
            <a:ext cx="7698960" cy="449532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533520" y="152280"/>
            <a:ext cx="426384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1f497d"/>
                </a:solidFill>
                <a:latin typeface="Tw Cen MT"/>
              </a:rPr>
              <a:t>Stationary Loop in Time-Varying </a:t>
            </a:r>
            <a:r>
              <a:rPr b="1" lang="en-US" sz="3600" spc="-1" strike="noStrike">
                <a:solidFill>
                  <a:srgbClr val="1f497d"/>
                </a:solidFill>
                <a:latin typeface="Tw Cen MT"/>
              </a:rPr>
              <a:t>B</a:t>
            </a:r>
            <a:endParaRPr b="0" lang="en-US" sz="36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14" name="Picture 2" descr=""/>
          <p:cNvPicPr/>
          <p:nvPr/>
        </p:nvPicPr>
        <p:blipFill>
          <a:blip r:embed="rId1"/>
          <a:stretch/>
        </p:blipFill>
        <p:spPr>
          <a:xfrm>
            <a:off x="228600" y="1600200"/>
            <a:ext cx="4005000" cy="790200"/>
          </a:xfrm>
          <a:prstGeom prst="rect">
            <a:avLst/>
          </a:prstGeom>
          <a:ln w="9360">
            <a:noFill/>
          </a:ln>
        </p:spPr>
      </p:pic>
      <p:pic>
        <p:nvPicPr>
          <p:cNvPr id="115" name="Picture 3" descr=""/>
          <p:cNvPicPr/>
          <p:nvPr/>
        </p:nvPicPr>
        <p:blipFill>
          <a:blip r:embed="rId2"/>
          <a:stretch/>
        </p:blipFill>
        <p:spPr>
          <a:xfrm>
            <a:off x="0" y="2666880"/>
            <a:ext cx="4984200" cy="1474560"/>
          </a:xfrm>
          <a:prstGeom prst="rect">
            <a:avLst/>
          </a:prstGeom>
          <a:ln w="9360">
            <a:noFill/>
          </a:ln>
        </p:spPr>
      </p:pic>
      <p:pic>
        <p:nvPicPr>
          <p:cNvPr id="116" name="Picture 6" descr=""/>
          <p:cNvPicPr/>
          <p:nvPr/>
        </p:nvPicPr>
        <p:blipFill>
          <a:blip r:embed="rId3"/>
          <a:stretch/>
        </p:blipFill>
        <p:spPr>
          <a:xfrm>
            <a:off x="5029200" y="1814400"/>
            <a:ext cx="4114440" cy="4896000"/>
          </a:xfrm>
          <a:prstGeom prst="rect">
            <a:avLst/>
          </a:prstGeom>
          <a:ln w="9360">
            <a:noFill/>
          </a:ln>
        </p:spPr>
      </p:pic>
      <p:pic>
        <p:nvPicPr>
          <p:cNvPr id="117" name="Picture 7" descr=""/>
          <p:cNvPicPr/>
          <p:nvPr/>
        </p:nvPicPr>
        <p:blipFill>
          <a:blip r:embed="rId4"/>
          <a:stretch/>
        </p:blipFill>
        <p:spPr>
          <a:xfrm>
            <a:off x="0" y="4419720"/>
            <a:ext cx="5042520" cy="2437920"/>
          </a:xfrm>
          <a:prstGeom prst="rect">
            <a:avLst/>
          </a:prstGeom>
          <a:ln w="9360">
            <a:noFill/>
          </a:ln>
        </p:spPr>
      </p:pic>
      <p:pic>
        <p:nvPicPr>
          <p:cNvPr id="118" name="Picture 8" descr=""/>
          <p:cNvPicPr/>
          <p:nvPr/>
        </p:nvPicPr>
        <p:blipFill>
          <a:blip r:embed="rId5"/>
          <a:stretch/>
        </p:blipFill>
        <p:spPr>
          <a:xfrm>
            <a:off x="4180680" y="685800"/>
            <a:ext cx="4962960" cy="52164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4" descr=""/>
          <p:cNvPicPr/>
          <p:nvPr/>
        </p:nvPicPr>
        <p:blipFill>
          <a:blip r:embed="rId1"/>
          <a:stretch/>
        </p:blipFill>
        <p:spPr>
          <a:xfrm>
            <a:off x="3657600" y="3124080"/>
            <a:ext cx="5338080" cy="3504960"/>
          </a:xfrm>
          <a:prstGeom prst="rect">
            <a:avLst/>
          </a:prstGeom>
          <a:ln w="9360">
            <a:noFill/>
          </a:ln>
        </p:spPr>
      </p:pic>
      <p:pic>
        <p:nvPicPr>
          <p:cNvPr id="120" name="Picture 2" descr=""/>
          <p:cNvPicPr/>
          <p:nvPr/>
        </p:nvPicPr>
        <p:blipFill>
          <a:blip r:embed="rId2"/>
          <a:stretch/>
        </p:blipFill>
        <p:spPr>
          <a:xfrm>
            <a:off x="0" y="0"/>
            <a:ext cx="5562360" cy="2668320"/>
          </a:xfrm>
          <a:prstGeom prst="rect">
            <a:avLst/>
          </a:prstGeom>
          <a:ln w="9360">
            <a:noFill/>
          </a:ln>
        </p:spPr>
      </p:pic>
      <p:pic>
        <p:nvPicPr>
          <p:cNvPr id="121" name="Picture 3" descr=""/>
          <p:cNvPicPr/>
          <p:nvPr/>
        </p:nvPicPr>
        <p:blipFill>
          <a:blip r:embed="rId3"/>
          <a:stretch/>
        </p:blipFill>
        <p:spPr>
          <a:xfrm>
            <a:off x="152280" y="2648160"/>
            <a:ext cx="5409720" cy="1315080"/>
          </a:xfrm>
          <a:prstGeom prst="rect">
            <a:avLst/>
          </a:prstGeom>
          <a:ln w="9360">
            <a:noFill/>
          </a:ln>
        </p:spPr>
      </p:pic>
      <p:sp>
        <p:nvSpPr>
          <p:cNvPr id="122" name="CustomShape 1"/>
          <p:cNvSpPr/>
          <p:nvPr/>
        </p:nvSpPr>
        <p:spPr>
          <a:xfrm>
            <a:off x="8454960" y="6477120"/>
            <a:ext cx="8258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 </a:t>
            </a: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cont.</a:t>
            </a: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152280" y="-15228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1f497d"/>
                </a:solidFill>
                <a:latin typeface="Tw Cen MT"/>
              </a:rPr>
              <a:t>Example 6-1 Solution</a:t>
            </a:r>
            <a:endParaRPr b="0" lang="en-US" sz="36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24" name="Picture 2" descr=""/>
          <p:cNvPicPr/>
          <p:nvPr/>
        </p:nvPicPr>
        <p:blipFill>
          <a:blip r:embed="rId1"/>
          <a:stretch/>
        </p:blipFill>
        <p:spPr>
          <a:xfrm>
            <a:off x="5105520" y="0"/>
            <a:ext cx="3829320" cy="2514240"/>
          </a:xfrm>
          <a:prstGeom prst="rect">
            <a:avLst/>
          </a:prstGeom>
          <a:ln w="9360">
            <a:noFill/>
          </a:ln>
        </p:spPr>
      </p:pic>
      <p:pic>
        <p:nvPicPr>
          <p:cNvPr id="125" name="Picture 3" descr=""/>
          <p:cNvPicPr/>
          <p:nvPr/>
        </p:nvPicPr>
        <p:blipFill>
          <a:blip r:embed="rId2"/>
          <a:stretch/>
        </p:blipFill>
        <p:spPr>
          <a:xfrm>
            <a:off x="0" y="914400"/>
            <a:ext cx="4690800" cy="4593960"/>
          </a:xfrm>
          <a:prstGeom prst="rect">
            <a:avLst/>
          </a:prstGeom>
          <a:ln w="9360">
            <a:noFill/>
          </a:ln>
        </p:spPr>
      </p:pic>
      <p:pic>
        <p:nvPicPr>
          <p:cNvPr id="126" name="Picture 4" descr=""/>
          <p:cNvPicPr/>
          <p:nvPr/>
        </p:nvPicPr>
        <p:blipFill>
          <a:blip r:embed="rId3"/>
          <a:stretch/>
        </p:blipFill>
        <p:spPr>
          <a:xfrm>
            <a:off x="0" y="5817240"/>
            <a:ext cx="4571640" cy="1040400"/>
          </a:xfrm>
          <a:prstGeom prst="rect">
            <a:avLst/>
          </a:prstGeom>
          <a:ln w="9360">
            <a:noFill/>
          </a:ln>
        </p:spPr>
      </p:pic>
      <p:pic>
        <p:nvPicPr>
          <p:cNvPr id="127" name="Picture 5" descr=""/>
          <p:cNvPicPr/>
          <p:nvPr/>
        </p:nvPicPr>
        <p:blipFill>
          <a:blip r:embed="rId4"/>
          <a:stretch/>
        </p:blipFill>
        <p:spPr>
          <a:xfrm>
            <a:off x="4605840" y="2666880"/>
            <a:ext cx="4537800" cy="419076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Content Placeholder 2" descr=""/>
          <p:cNvPicPr/>
          <p:nvPr/>
        </p:nvPicPr>
        <p:blipFill>
          <a:blip r:embed="rId1"/>
          <a:srcRect l="-202273" t="0" r="-202273" b="0"/>
          <a:stretch/>
        </p:blipFill>
        <p:spPr>
          <a:xfrm>
            <a:off x="-152280" y="762120"/>
            <a:ext cx="9445320" cy="520812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17601</TotalTime>
  <Application>LibreOffice/6.0.7.3$Linux_X86_64 LibreOffice_project/00m0$Build-3</Application>
  <Words>704</Words>
  <Paragraphs>109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2010-03-26T14:30:33Z</dcterms:created>
  <dc:creator>jphilli</dc:creator>
  <dc:description/>
  <dc:language>en-US</dc:language>
  <cp:lastModifiedBy/>
  <dcterms:modified xsi:type="dcterms:W3CDTF">2019-04-01T13:54:06Z</dcterms:modified>
  <cp:revision>95</cp:revision>
  <dc:subject/>
  <dc:title>EECS 215: Introduction to Circuits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36</vt:i4>
  </property>
</Properties>
</file>