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notesSlides/_rels/notesSlide48.xml.rels" ContentType="application/vnd.openxmlformats-package.relationships+xml"/>
  <Override PartName="/ppt/notesSlides/notesSlide48.xml" ContentType="application/vnd.openxmlformats-officedocument.presentationml.notesSlide+xml"/>
  <Override PartName="/ppt/media/image136.tif" ContentType="image/tiff"/>
  <Override PartName="/ppt/media/image134.png" ContentType="image/png"/>
  <Override PartName="/ppt/media/image129.png" ContentType="image/png"/>
  <Override PartName="/ppt/media/image127.tif" ContentType="image/tiff"/>
  <Override PartName="/ppt/media/image119.png" ContentType="image/png"/>
  <Override PartName="/ppt/media/image118.png" ContentType="image/png"/>
  <Override PartName="/ppt/media/image111.png" ContentType="image/png"/>
  <Override PartName="/ppt/media/image117.png" ContentType="image/png"/>
  <Override PartName="/ppt/media/image99.png" ContentType="image/png"/>
  <Override PartName="/ppt/media/image116.png" ContentType="image/png"/>
  <Override PartName="/ppt/media/image98.png" ContentType="image/png"/>
  <Override PartName="/ppt/media/image115.png" ContentType="image/png"/>
  <Override PartName="/ppt/media/image97.png" ContentType="image/png"/>
  <Override PartName="/ppt/media/image114.png" ContentType="image/png"/>
  <Override PartName="/ppt/media/image96.png" ContentType="image/png"/>
  <Override PartName="/ppt/media/image113.png" ContentType="image/png"/>
  <Override PartName="/ppt/media/image95.png" ContentType="image/png"/>
  <Override PartName="/ppt/media/image112.png" ContentType="image/png"/>
  <Override PartName="/ppt/media/image94.png" ContentType="image/png"/>
  <Override PartName="/ppt/media/image137.png" ContentType="image/png"/>
  <Override PartName="/ppt/media/image93.tif" ContentType="image/tiff"/>
  <Override PartName="/ppt/media/image110.png" ContentType="image/png"/>
  <Override PartName="/ppt/media/image92.png" ContentType="image/png"/>
  <Override PartName="/ppt/media/image91.png" ContentType="image/png"/>
  <Override PartName="/ppt/media/image90.png" ContentType="image/png"/>
  <Override PartName="/ppt/media/image89.tif" ContentType="image/tiff"/>
  <Override PartName="/ppt/media/image101.png" ContentType="image/png"/>
  <Override PartName="/ppt/media/image83.png" ContentType="image/png"/>
  <Override PartName="/ppt/media/image80.png" ContentType="image/png"/>
  <Override PartName="/ppt/media/image79.png" ContentType="image/png"/>
  <Override PartName="/ppt/media/image29.tif" ContentType="image/tiff"/>
  <Override PartName="/ppt/media/image28.tif" ContentType="image/tiff"/>
  <Override PartName="/ppt/media/image25.tif" ContentType="image/tiff"/>
  <Override PartName="/ppt/media/image57.png" ContentType="image/png"/>
  <Override PartName="/ppt/media/image105.png" ContentType="image/png"/>
  <Override PartName="/ppt/media/image87.png" ContentType="image/png"/>
  <Override PartName="/ppt/media/image6.png" ContentType="image/png"/>
  <Override PartName="/ppt/media/image61.png" ContentType="image/png"/>
  <Override PartName="/ppt/media/image103.png" ContentType="image/png"/>
  <Override PartName="/ppt/media/image85.png" ContentType="image/png"/>
  <Override PartName="/ppt/media/image4.png" ContentType="image/png"/>
  <Override PartName="/ppt/media/image102.png" ContentType="image/png"/>
  <Override PartName="/ppt/media/image84.png" ContentType="image/png"/>
  <Override PartName="/ppt/media/image3.png" ContentType="image/png"/>
  <Override PartName="/ppt/media/image100.png" ContentType="image/png"/>
  <Override PartName="/ppt/media/image82.png" ContentType="image/png"/>
  <Override PartName="/ppt/media/image1.png" ContentType="image/png"/>
  <Override PartName="/ppt/media/image106.png" ContentType="image/png"/>
  <Override PartName="/ppt/media/image88.png" ContentType="image/png"/>
  <Override PartName="/ppt/media/image7.png" ContentType="image/png"/>
  <Override PartName="/ppt/media/image62.png" ContentType="image/png"/>
  <Override PartName="/ppt/media/image107.png" ContentType="image/png"/>
  <Override PartName="/ppt/media/image8.png" ContentType="image/png"/>
  <Override PartName="/ppt/media/image63.png" ContentType="image/png"/>
  <Override PartName="/ppt/media/image36.png" ContentType="image/png"/>
  <Override PartName="/ppt/media/image120.png" ContentType="image/png"/>
  <Override PartName="/ppt/media/image11.png" ContentType="image/png"/>
  <Override PartName="/ppt/media/image35.png" ContentType="image/png"/>
  <Override PartName="/ppt/media/image10.png" ContentType="image/png"/>
  <Override PartName="/ppt/media/image104.png" ContentType="image/png"/>
  <Override PartName="/ppt/media/image86.png" ContentType="image/png"/>
  <Override PartName="/ppt/media/image5.png" ContentType="image/png"/>
  <Override PartName="/ppt/media/image60.tif" ContentType="image/tiff"/>
  <Override PartName="/ppt/media/image34.png" ContentType="image/png"/>
  <Override PartName="/ppt/media/image33.tif" ContentType="image/tiff"/>
  <Override PartName="/ppt/media/image59.png" ContentType="image/png"/>
  <Override PartName="/ppt/media/image31.png" ContentType="image/png"/>
  <Override PartName="/ppt/media/image30.tif" ContentType="image/tiff"/>
  <Override PartName="/ppt/media/image56.png" ContentType="image/png"/>
  <Override PartName="/ppt/media/image27.png" ContentType="image/png"/>
  <Override PartName="/ppt/media/image135.png" ContentType="image/png"/>
  <Override PartName="/ppt/media/image26.png" ContentType="image/png"/>
  <Override PartName="/ppt/media/image133.png" ContentType="image/png"/>
  <Override PartName="/ppt/media/image24.png" ContentType="image/png"/>
  <Override PartName="/ppt/media/image49.png" ContentType="image/png"/>
  <Override PartName="/ppt/media/image132.png" ContentType="image/png"/>
  <Override PartName="/ppt/media/image23.png" ContentType="image/png"/>
  <Override PartName="/ppt/media/image48.png" ContentType="image/png"/>
  <Override PartName="/ppt/media/image131.png" ContentType="image/png"/>
  <Override PartName="/ppt/media/image22.png" ContentType="image/png"/>
  <Override PartName="/ppt/media/image47.png" ContentType="image/png"/>
  <Override PartName="/ppt/media/image130.png" ContentType="image/png"/>
  <Override PartName="/ppt/media/image21.png" ContentType="image/png"/>
  <Override PartName="/ppt/media/image46.png" ContentType="image/png"/>
  <Override PartName="/ppt/media/image20.png" ContentType="image/png"/>
  <Override PartName="/ppt/media/image45.png" ContentType="image/png"/>
  <Override PartName="/ppt/media/image128.png" ContentType="image/png"/>
  <Override PartName="/ppt/media/image19.png" ContentType="image/png"/>
  <Override PartName="/ppt/media/image2.tif" ContentType="image/tiff"/>
  <Override PartName="/ppt/media/image18.png" ContentType="image/png"/>
  <Override PartName="/ppt/media/image126.png" ContentType="image/png"/>
  <Override PartName="/ppt/media/image17.png" ContentType="image/png"/>
  <Override PartName="/ppt/media/image124.png" ContentType="image/png"/>
  <Override PartName="/ppt/media/image15.png" ContentType="image/png"/>
  <Override PartName="/ppt/media/image109.png" ContentType="image/png"/>
  <Override PartName="/ppt/media/image65.tif" ContentType="image/tiff"/>
  <Override PartName="/ppt/media/image121.png" ContentType="image/png"/>
  <Override PartName="/ppt/media/image12.png" ContentType="image/png"/>
  <Override PartName="/ppt/media/image37.png" ContentType="image/png"/>
  <Override PartName="/ppt/media/image122.png" ContentType="image/png"/>
  <Override PartName="/ppt/media/image13.png" ContentType="image/png"/>
  <Override PartName="/ppt/media/image38.png" ContentType="image/png"/>
  <Override PartName="/ppt/media/image123.png" ContentType="image/png"/>
  <Override PartName="/ppt/media/image14.png" ContentType="image/png"/>
  <Override PartName="/ppt/media/image39.png" ContentType="image/png"/>
  <Override PartName="/ppt/media/image108.png" ContentType="image/png"/>
  <Override PartName="/ppt/media/image9.png" ContentType="image/png"/>
  <Override PartName="/ppt/media/image64.tif" ContentType="image/tiff"/>
  <Override PartName="/ppt/media/image125.png" ContentType="image/png"/>
  <Override PartName="/ppt/media/image81.tif" ContentType="image/tiff"/>
  <Override PartName="/ppt/media/image16.png" ContentType="image/png"/>
  <Override PartName="/ppt/media/image40.png" ContentType="image/png"/>
  <Override PartName="/ppt/media/image41.png" ContentType="image/png"/>
  <Override PartName="/ppt/media/image66.png" ContentType="image/png"/>
  <Override PartName="/ppt/media/image42.png" ContentType="image/png"/>
  <Override PartName="/ppt/media/image67.png" ContentType="image/png"/>
  <Override PartName="/ppt/media/image43.png" ContentType="image/png"/>
  <Override PartName="/ppt/media/image68.png" ContentType="image/png"/>
  <Override PartName="/ppt/media/image44.png" ContentType="image/png"/>
  <Override PartName="/ppt/media/image69.png" ContentType="image/png"/>
  <Override PartName="/ppt/media/image50.png" ContentType="image/png"/>
  <Override PartName="/ppt/media/image75.png" ContentType="image/png"/>
  <Override PartName="/ppt/media/image51.png" ContentType="image/png"/>
  <Override PartName="/ppt/media/image76.png" ContentType="image/png"/>
  <Override PartName="/ppt/media/image53.png" ContentType="image/png"/>
  <Override PartName="/ppt/media/image52.tif" ContentType="image/tiff"/>
  <Override PartName="/ppt/media/image78.png" ContentType="image/png"/>
  <Override PartName="/ppt/media/image54.png" ContentType="image/png"/>
  <Override PartName="/ppt/media/image55.png" ContentType="image/png"/>
  <Override PartName="/ppt/media/image32.tif" ContentType="image/tiff"/>
  <Override PartName="/ppt/media/image58.png" ContentType="image/png"/>
  <Override PartName="/ppt/media/image70.png" ContentType="image/png"/>
  <Override PartName="/ppt/media/image71.png" ContentType="image/png"/>
  <Override PartName="/ppt/media/image72.png" ContentType="image/png"/>
  <Override PartName="/ppt/media/image73.png" ContentType="image/png"/>
  <Override PartName="/ppt/media/image74.png" ContentType="image/png"/>
  <Override PartName="/ppt/media/image77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66.xml" ContentType="application/vnd.openxmlformats-officedocument.presentationml.slide+xml"/>
  <Override PartName="/ppt/slides/slide41.xml" ContentType="application/vnd.openxmlformats-officedocument.presentationml.slide+xml"/>
  <Override PartName="/ppt/slides/slide65.xml" ContentType="application/vnd.openxmlformats-officedocument.presentationml.slide+xml"/>
  <Override PartName="/ppt/slides/slide40.xml" ContentType="application/vnd.openxmlformats-officedocument.presentationml.slide+xml"/>
  <Override PartName="/ppt/slides/slide38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2.xml" ContentType="application/vnd.openxmlformats-officedocument.presentationml.slide+xml"/>
  <Override PartName="/ppt/slides/slide45.xml" ContentType="application/vnd.openxmlformats-officedocument.presentationml.slide+xml"/>
  <Override PartName="/ppt/slides/slide20.xml" ContentType="application/vnd.openxmlformats-officedocument.presentationml.slide+xml"/>
  <Override PartName="/ppt/slides/slide46.xml" ContentType="application/vnd.openxmlformats-officedocument.presentationml.slide+xml"/>
  <Override PartName="/ppt/slides/slide21.xml" ContentType="application/vnd.openxmlformats-officedocument.presentationml.slide+xml"/>
  <Override PartName="/ppt/slides/slide47.xml" ContentType="application/vnd.openxmlformats-officedocument.presentationml.slide+xml"/>
  <Override PartName="/ppt/slides/slide22.xml" ContentType="application/vnd.openxmlformats-officedocument.presentationml.slide+xml"/>
  <Override PartName="/ppt/slides/slide48.xml" ContentType="application/vnd.openxmlformats-officedocument.presentationml.slide+xml"/>
  <Override PartName="/ppt/slides/slide23.xml" ContentType="application/vnd.openxmlformats-officedocument.presentationml.slide+xml"/>
  <Override PartName="/ppt/slides/slide49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slides/slide30.xml" ContentType="application/vnd.openxmlformats-officedocument.presentationml.slide+xml"/>
  <Override PartName="/ppt/slides/slide56.xml" ContentType="application/vnd.openxmlformats-officedocument.presentationml.slide+xml"/>
  <Override PartName="/ppt/slides/slide31.xml" ContentType="application/vnd.openxmlformats-officedocument.presentationml.slide+xml"/>
  <Override PartName="/ppt/slides/slide57.xml" ContentType="application/vnd.openxmlformats-officedocument.presentationml.slide+xml"/>
  <Override PartName="/ppt/slides/slide32.xml" ContentType="application/vnd.openxmlformats-officedocument.presentationml.slide+xml"/>
  <Override PartName="/ppt/slides/slide58.xml" ContentType="application/vnd.openxmlformats-officedocument.presentationml.slide+xml"/>
  <Override PartName="/ppt/slides/slide33.xml" ContentType="application/vnd.openxmlformats-officedocument.presentationml.slide+xml"/>
  <Override PartName="/ppt/slides/slide59.xml" ContentType="application/vnd.openxmlformats-officedocument.presentationml.slide+xml"/>
  <Override PartName="/ppt/slides/slide34.xml" ContentType="application/vnd.openxmlformats-officedocument.presentationml.slide+xml"/>
  <Override PartName="/ppt/slides/slide10.xml" ContentType="application/vnd.openxmlformats-officedocument.presentationml.slide+xml"/>
  <Override PartName="/ppt/slides/slide35.xml" ContentType="application/vnd.openxmlformats-officedocument.presentationml.slide+xml"/>
  <Override PartName="/ppt/slides/slide11.xml" ContentType="application/vnd.openxmlformats-officedocument.presentationml.slide+xml"/>
  <Override PartName="/ppt/slides/slide36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_rels/slide66.xml.rels" ContentType="application/vnd.openxmlformats-package.relationships+xml"/>
  <Override PartName="/ppt/slides/_rels/slide65.xml.rels" ContentType="application/vnd.openxmlformats-package.relationships+xml"/>
  <Override PartName="/ppt/slides/_rels/slide64.xml.rels" ContentType="application/vnd.openxmlformats-package.relationships+xml"/>
  <Override PartName="/ppt/slides/_rels/slide63.xml.rels" ContentType="application/vnd.openxmlformats-package.relationships+xml"/>
  <Override PartName="/ppt/slides/_rels/slide62.xml.rels" ContentType="application/vnd.openxmlformats-package.relationships+xml"/>
  <Override PartName="/ppt/slides/_rels/slide61.xml.rels" ContentType="application/vnd.openxmlformats-package.relationships+xml"/>
  <Override PartName="/ppt/slides/_rels/slide57.xml.rels" ContentType="application/vnd.openxmlformats-package.relationships+xml"/>
  <Override PartName="/ppt/slides/_rels/slide56.xml.rels" ContentType="application/vnd.openxmlformats-package.relationships+xml"/>
  <Override PartName="/ppt/slides/_rels/slide55.xml.rels" ContentType="application/vnd.openxmlformats-package.relationships+xml"/>
  <Override PartName="/ppt/slides/_rels/slide54.xml.rels" ContentType="application/vnd.openxmlformats-package.relationships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51.xml.rels" ContentType="application/vnd.openxmlformats-package.relationships+xml"/>
  <Override PartName="/ppt/slides/_rels/slide50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4.xml.rels" ContentType="application/vnd.openxmlformats-package.relationships+xml"/>
  <Override PartName="/ppt/slides/_rels/slide43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59.xml.rels" ContentType="application/vnd.openxmlformats-package.relationships+xml"/>
  <Override PartName="/ppt/slides/_rels/slide12.xml.rels" ContentType="application/vnd.openxmlformats-package.relationships+xml"/>
  <Override PartName="/ppt/slides/_rels/slide58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34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33.xml.rels" ContentType="application/vnd.openxmlformats-package.relationships+xml"/>
  <Override PartName="/ppt/slides/_rels/slide3.xml.rels" ContentType="application/vnd.openxmlformats-package.relationships+xml"/>
  <Override PartName="/ppt/slides/_rels/slide45.xml.rels" ContentType="application/vnd.openxmlformats-package.relationships+xml"/>
  <Override PartName="/ppt/slides/_rels/slide4.xml.rels" ContentType="application/vnd.openxmlformats-package.relationships+xml"/>
  <Override PartName="/ppt/slides/_rels/slide35.xml.rels" ContentType="application/vnd.openxmlformats-package.relationships+xml"/>
  <Override PartName="/ppt/slides/_rels/slide5.xml.rels" ContentType="application/vnd.openxmlformats-package.relationships+xml"/>
  <Override PartName="/ppt/slides/_rels/slide36.xml.rels" ContentType="application/vnd.openxmlformats-package.relationships+xml"/>
  <Override PartName="/ppt/slides/_rels/slide6.xml.rels" ContentType="application/vnd.openxmlformats-package.relationships+xml"/>
  <Override PartName="/ppt/slides/_rels/slide17.xml.rels" ContentType="application/vnd.openxmlformats-package.relationships+xml"/>
  <Override PartName="/ppt/slides/_rels/slide46.xml.rels" ContentType="application/vnd.openxmlformats-package.relationships+xml"/>
  <Override PartName="/ppt/slides/_rels/slide18.xml.rels" ContentType="application/vnd.openxmlformats-package.relationships+xml"/>
  <Override PartName="/ppt/slides/_rels/slide47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30.xml.rels" ContentType="application/vnd.openxmlformats-package.relationships+xml"/>
  <Override PartName="/ppt/slides/_rels/slide25.xml.rels" ContentType="application/vnd.openxmlformats-package.relationships+xml"/>
  <Override PartName="/ppt/slides/_rels/slide31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60.xml.rels" ContentType="application/vnd.openxmlformats-package.relationships+xml"/>
  <Override PartName="/ppt/slides/_rels/slide32.xml.rels" ContentType="application/vnd.openxmlformats-package.relationships+xml"/>
  <Override PartName="/ppt/slides/_rels/slide28.xml.rels" ContentType="application/vnd.openxmlformats-package.relationships+xml"/>
  <Override PartName="/ppt/slides/_rels/slide10.xml.rels" ContentType="application/vnd.openxmlformats-package.relationships+xml"/>
  <Override PartName="/ppt/slides/_rels/slide29.xml.rels" ContentType="application/vnd.openxmlformats-package.relationships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70" Type="http://schemas.openxmlformats.org/officeDocument/2006/relationships/slide" Target="slides/slide6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ffffff"/>
                </a:solidFill>
                <a:latin typeface="Tw Cen MT"/>
              </a:rPr>
              <a:t>Click to move the slide</a:t>
            </a:r>
            <a:endParaRPr b="0" lang="en-US" sz="18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AA2CE961-95C3-4B6F-BE0E-0B6A25595B2C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48.xml.rels><?xml version="1.0" encoding="UTF-8"?>
<Relationships xmlns="http://schemas.openxmlformats.org/package/2006/relationships"><Relationship Id="rId1" Type="http://schemas.openxmlformats.org/officeDocument/2006/relationships/slide" Target="../slides/slide48.xml"/><Relationship Id="rId2" Type="http://schemas.openxmlformats.org/officeDocument/2006/relationships/notesMaster" Target="../notesMasters/notesMaster1.xml"/>
</Relationships>
</file>

<file path=ppt/notesSlides/notesSlide4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38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752B9CBF-FF63-4A11-8929-02D31340C597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f49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5970960"/>
            <a:ext cx="9143640" cy="886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9000" y="6053400"/>
            <a:ext cx="2248920" cy="7128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359080" y="6044040"/>
            <a:ext cx="6784560" cy="712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2362320" y="4038480"/>
            <a:ext cx="6476760" cy="182844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76320" y="6068520"/>
            <a:ext cx="2057040" cy="6854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015BE8FC-AF09-43B8-B56E-C359101C2BAD}" type="datetime">
              <a:rPr b="0" lang="en-US" sz="2000" spc="-1" strike="noStrike">
                <a:solidFill>
                  <a:srgbClr val="ffffff"/>
                </a:solidFill>
                <a:latin typeface="Tw Cen MT"/>
              </a:rPr>
              <a:t>4/1/19</a:t>
            </a:fld>
            <a:endParaRPr b="0" lang="en-US" sz="20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2085480" y="236520"/>
            <a:ext cx="586692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8001000" y="228600"/>
            <a:ext cx="837720" cy="38052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3F23106A-3C58-4554-AC96-AA731B934AA2}" type="slidenum">
              <a:rPr b="1" lang="en-US" sz="1400" spc="-1" strike="noStrike">
                <a:solidFill>
                  <a:srgbClr val="eeece1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900" spc="-1" strike="noStrike">
                <a:solidFill>
                  <a:srgbClr val="ffffff"/>
                </a:solidFill>
                <a:latin typeface="Tw Cen MT"/>
              </a:rPr>
              <a:t>Click to edit the outline text format</a:t>
            </a:r>
            <a:endParaRPr b="0" lang="en-US" sz="2900" spc="-1" strike="noStrike">
              <a:solidFill>
                <a:srgbClr val="ffffff"/>
              </a:solidFill>
              <a:latin typeface="Tw Cen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300" spc="-1" strike="noStrike">
                <a:solidFill>
                  <a:srgbClr val="ffffff"/>
                </a:solidFill>
                <a:latin typeface="Tw Cen MT"/>
              </a:rPr>
              <a:t>Second Outline Level</a:t>
            </a:r>
            <a:endParaRPr b="0" lang="en-US" sz="2300" spc="-1" strike="noStrike">
              <a:solidFill>
                <a:srgbClr val="ffffff"/>
              </a:solidFill>
              <a:latin typeface="Tw Cen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Third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Fourth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Fifth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Sixth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Seventh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dt"/>
          </p:nvPr>
        </p:nvSpPr>
        <p:spPr>
          <a:xfrm>
            <a:off x="6095880" y="6248520"/>
            <a:ext cx="2666520" cy="36468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fld id="{0DB2EDD6-4374-498C-AA0B-224553397F64}" type="datetime">
              <a:rPr b="0" lang="en-US" sz="1400" spc="-1" strike="noStrike">
                <a:solidFill>
                  <a:srgbClr val="1f497d"/>
                </a:solidFill>
                <a:latin typeface="Tw Cen MT"/>
              </a:rPr>
              <a:t>4/1/19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ftr"/>
          </p:nvPr>
        </p:nvSpPr>
        <p:spPr>
          <a:xfrm>
            <a:off x="609480" y="6248160"/>
            <a:ext cx="542088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sldNum"/>
          </p:nvPr>
        </p:nvSpPr>
        <p:spPr>
          <a:xfrm>
            <a:off x="0" y="1272240"/>
            <a:ext cx="533160" cy="24408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A8692C99-CC83-43AA-A20E-C60BFEF6D2B3}" type="slidenum">
              <a:rPr b="1" lang="en-US" sz="1400" spc="-1" strike="noStrike">
                <a:solidFill>
                  <a:srgbClr val="ffffff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Click to edit Master text styles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lvl="1" marL="640080" indent="-273960">
              <a:lnSpc>
                <a:spcPct val="100000"/>
              </a:lnSpc>
              <a:spcBef>
                <a:spcPts val="550"/>
              </a:spcBef>
              <a:buClr>
                <a:srgbClr val="4f81bd"/>
              </a:buClr>
              <a:buSzPct val="70000"/>
              <a:buFont typeface="Wingdings 2" charset="2"/>
              <a:buChar char=""/>
            </a:pPr>
            <a:r>
              <a:rPr b="0" lang="en-US" sz="2600" spc="-1" strike="noStrike">
                <a:solidFill>
                  <a:srgbClr val="000000"/>
                </a:solidFill>
                <a:latin typeface="Tw Cen MT"/>
              </a:rPr>
              <a:t>Second level</a:t>
            </a:r>
            <a:endParaRPr b="0" lang="en-US" sz="2600" spc="-1" strike="noStrike">
              <a:solidFill>
                <a:srgbClr val="000000"/>
              </a:solidFill>
              <a:latin typeface="Tw Cen MT"/>
            </a:endParaRPr>
          </a:p>
          <a:p>
            <a:pPr lvl="2" marL="914400" indent="-228240">
              <a:lnSpc>
                <a:spcPct val="100000"/>
              </a:lnSpc>
              <a:spcBef>
                <a:spcPts val="499"/>
              </a:spcBef>
              <a:buClr>
                <a:srgbClr val="c0504d"/>
              </a:buClr>
              <a:buSzPct val="75000"/>
              <a:buFont typeface="Wingdings" charset="2"/>
              <a:buChar char=""/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Third level</a:t>
            </a:r>
            <a:endParaRPr b="0" lang="en-US" sz="2300" spc="-1" strike="noStrike">
              <a:solidFill>
                <a:srgbClr val="000000"/>
              </a:solidFill>
              <a:latin typeface="Tw Cen MT"/>
            </a:endParaRPr>
          </a:p>
          <a:p>
            <a:pPr lvl="3" marL="1371600" indent="-228240">
              <a:lnSpc>
                <a:spcPct val="100000"/>
              </a:lnSpc>
              <a:spcBef>
                <a:spcPts val="400"/>
              </a:spcBef>
              <a:buClr>
                <a:srgbClr val="9bbb59"/>
              </a:buClr>
              <a:buSzPct val="7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lvl="4" marL="1828800" indent="-228240">
              <a:lnSpc>
                <a:spcPct val="100000"/>
              </a:lnSpc>
              <a:spcBef>
                <a:spcPts val="400"/>
              </a:spcBef>
              <a:buClr>
                <a:srgbClr val="8064a2"/>
              </a:buClr>
              <a:buSzPct val="6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5.tif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8.tif"/><Relationship Id="rId2" Type="http://schemas.openxmlformats.org/officeDocument/2006/relationships/image" Target="../media/image29.tif"/><Relationship Id="rId3" Type="http://schemas.openxmlformats.org/officeDocument/2006/relationships/image" Target="../media/image30.tif"/><Relationship Id="rId4" Type="http://schemas.openxmlformats.org/officeDocument/2006/relationships/image" Target="../media/image31.png"/><Relationship Id="rId5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2.tif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3.tif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tif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png"/><Relationship Id="rId3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image" Target="../media/image51.png"/><Relationship Id="rId3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2.tif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60.tif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64.tif"/><Relationship Id="rId2" Type="http://schemas.openxmlformats.org/officeDocument/2006/relationships/image" Target="../media/image65.tif"/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74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image" Target="../media/image76.png"/><Relationship Id="rId3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77.png"/><Relationship Id="rId2" Type="http://schemas.openxmlformats.org/officeDocument/2006/relationships/image" Target="../media/image78.png"/><Relationship Id="rId3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image" Target="../media/image80.png"/><Relationship Id="rId3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81.tif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85.png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89.tif"/><Relationship Id="rId2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image" Target="../media/image91.png"/><Relationship Id="rId3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92.png"/><Relationship Id="rId2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93.tif"/><Relationship Id="rId2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95.png"/><Relationship Id="rId2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image" Target="../media/image97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48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99.png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102.png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105.png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109.png"/><Relationship Id="rId2" Type="http://schemas.openxmlformats.org/officeDocument/2006/relationships/image" Target="../media/image110.png"/><Relationship Id="rId3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111.png"/><Relationship Id="rId2" Type="http://schemas.openxmlformats.org/officeDocument/2006/relationships/image" Target="../media/image112.png"/><Relationship Id="rId3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113.png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image" Target="../media/image117.png"/><Relationship Id="rId3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118.png"/><Relationship Id="rId2" Type="http://schemas.openxmlformats.org/officeDocument/2006/relationships/image" Target="../media/image119.png"/><Relationship Id="rId3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120.png"/><Relationship Id="rId2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121.png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124.png"/><Relationship Id="rId2" Type="http://schemas.openxmlformats.org/officeDocument/2006/relationships/image" Target="../media/image125.png"/><Relationship Id="rId3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126.png"/><Relationship Id="rId2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127.tif"/><Relationship Id="rId2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128.png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131.png"/><Relationship Id="rId2" Type="http://schemas.openxmlformats.org/officeDocument/2006/relationships/image" Target="../media/image132.png"/><Relationship Id="rId3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133.png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tif"/><Relationship Id="rId5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137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380880" y="4038480"/>
            <a:ext cx="8610120" cy="1828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rmAutofit/>
          </a:bodyPr>
          <a:p>
            <a:pPr>
              <a:lnSpc>
                <a:spcPct val="100000"/>
              </a:lnSpc>
            </a:pPr>
            <a:r>
              <a:rPr b="0" lang="en-US" sz="4000" spc="-1" strike="noStrike" cap="all">
                <a:solidFill>
                  <a:srgbClr val="eeece1"/>
                </a:solidFill>
                <a:latin typeface="Tw Cen MT"/>
              </a:rPr>
              <a:t>8. Wave Reflection &amp; Transmission</a:t>
            </a:r>
            <a:endParaRPr b="0" lang="en-US" sz="40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2362320" y="6050160"/>
            <a:ext cx="6705360" cy="685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  <a:spcBef>
                <a:spcPts val="700"/>
              </a:spcBef>
            </a:pPr>
            <a:r>
              <a:rPr b="0" lang="en-US" sz="2800" spc="-1" strike="noStrike">
                <a:solidFill>
                  <a:srgbClr val="ffffff"/>
                </a:solidFill>
                <a:latin typeface="Tw Cen MT"/>
              </a:rPr>
              <a:t>8e Applied EM by Ulaby and Ravaioli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99" name="Picture 2" descr=""/>
          <p:cNvPicPr/>
          <p:nvPr/>
        </p:nvPicPr>
        <p:blipFill>
          <a:blip r:embed="rId1"/>
          <a:stretch/>
        </p:blipFill>
        <p:spPr>
          <a:xfrm>
            <a:off x="609480" y="149760"/>
            <a:ext cx="7924320" cy="49550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304920" y="-76320"/>
            <a:ext cx="88387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Analogy of Normal Incidence to Transmission Lines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47" name="Picture 3" descr=""/>
          <p:cNvPicPr/>
          <p:nvPr/>
        </p:nvPicPr>
        <p:blipFill>
          <a:blip r:embed="rId1"/>
          <a:stretch/>
        </p:blipFill>
        <p:spPr>
          <a:xfrm>
            <a:off x="345960" y="838080"/>
            <a:ext cx="3463560" cy="2133360"/>
          </a:xfrm>
          <a:prstGeom prst="rect">
            <a:avLst/>
          </a:prstGeom>
          <a:ln w="9360">
            <a:noFill/>
          </a:ln>
        </p:spPr>
      </p:pic>
      <p:pic>
        <p:nvPicPr>
          <p:cNvPr id="148" name="Picture 2" descr=""/>
          <p:cNvPicPr/>
          <p:nvPr/>
        </p:nvPicPr>
        <p:blipFill>
          <a:blip r:embed="rId2"/>
          <a:stretch/>
        </p:blipFill>
        <p:spPr>
          <a:xfrm>
            <a:off x="76320" y="3007080"/>
            <a:ext cx="8991360" cy="3816720"/>
          </a:xfrm>
          <a:prstGeom prst="rect">
            <a:avLst/>
          </a:prstGeom>
          <a:ln w="9360">
            <a:noFill/>
          </a:ln>
        </p:spPr>
      </p:pic>
      <p:pic>
        <p:nvPicPr>
          <p:cNvPr id="149" name="Picture 3" descr=""/>
          <p:cNvPicPr/>
          <p:nvPr/>
        </p:nvPicPr>
        <p:blipFill>
          <a:blip r:embed="rId3"/>
          <a:stretch/>
        </p:blipFill>
        <p:spPr>
          <a:xfrm>
            <a:off x="3935160" y="1447920"/>
            <a:ext cx="4827240" cy="1312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5" descr=""/>
          <p:cNvPicPr/>
          <p:nvPr/>
        </p:nvPicPr>
        <p:blipFill>
          <a:blip r:embed="rId1"/>
          <a:stretch/>
        </p:blipFill>
        <p:spPr>
          <a:xfrm>
            <a:off x="5486400" y="2286000"/>
            <a:ext cx="3459960" cy="2715840"/>
          </a:xfrm>
          <a:prstGeom prst="rect">
            <a:avLst/>
          </a:prstGeom>
          <a:ln w="9360">
            <a:noFill/>
          </a:ln>
        </p:spPr>
      </p:pic>
      <p:sp>
        <p:nvSpPr>
          <p:cNvPr id="151" name="TextShape 1"/>
          <p:cNvSpPr txBox="1"/>
          <p:nvPr/>
        </p:nvSpPr>
        <p:spPr>
          <a:xfrm>
            <a:off x="304920" y="228600"/>
            <a:ext cx="37335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Power Transfer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86760" y="1523880"/>
            <a:ext cx="16912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Medium 1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53" name="CustomShape 3"/>
          <p:cNvSpPr/>
          <p:nvPr/>
        </p:nvSpPr>
        <p:spPr>
          <a:xfrm>
            <a:off x="86760" y="4419720"/>
            <a:ext cx="1691280" cy="730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Medium 2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400" spc="-1" strike="noStrike">
              <a:latin typeface="Arial"/>
            </a:endParaRPr>
          </a:p>
        </p:txBody>
      </p:sp>
      <p:pic>
        <p:nvPicPr>
          <p:cNvPr id="154" name="Picture 2" descr=""/>
          <p:cNvPicPr/>
          <p:nvPr/>
        </p:nvPicPr>
        <p:blipFill>
          <a:blip r:embed="rId2"/>
          <a:stretch/>
        </p:blipFill>
        <p:spPr>
          <a:xfrm>
            <a:off x="3581280" y="0"/>
            <a:ext cx="3123720" cy="3123720"/>
          </a:xfrm>
          <a:prstGeom prst="rect">
            <a:avLst/>
          </a:prstGeom>
          <a:ln w="9360">
            <a:noFill/>
          </a:ln>
        </p:spPr>
      </p:pic>
      <p:pic>
        <p:nvPicPr>
          <p:cNvPr id="155" name="Picture 3" descr=""/>
          <p:cNvPicPr/>
          <p:nvPr/>
        </p:nvPicPr>
        <p:blipFill>
          <a:blip r:embed="rId3"/>
          <a:stretch/>
        </p:blipFill>
        <p:spPr>
          <a:xfrm>
            <a:off x="152280" y="1913760"/>
            <a:ext cx="3504960" cy="237096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4" descr=""/>
          <p:cNvPicPr/>
          <p:nvPr/>
        </p:nvPicPr>
        <p:blipFill>
          <a:blip r:embed="rId4"/>
          <a:stretch/>
        </p:blipFill>
        <p:spPr>
          <a:xfrm>
            <a:off x="152280" y="4876920"/>
            <a:ext cx="4290480" cy="1837440"/>
          </a:xfrm>
          <a:prstGeom prst="rect">
            <a:avLst/>
          </a:prstGeom>
          <a:ln w="9360">
            <a:noFill/>
          </a:ln>
        </p:spPr>
      </p:pic>
      <p:pic>
        <p:nvPicPr>
          <p:cNvPr id="157" name="Picture 7" descr=""/>
          <p:cNvPicPr/>
          <p:nvPr/>
        </p:nvPicPr>
        <p:blipFill>
          <a:blip r:embed="rId5"/>
          <a:stretch/>
        </p:blipFill>
        <p:spPr>
          <a:xfrm>
            <a:off x="5119560" y="5029200"/>
            <a:ext cx="3795480" cy="1676160"/>
          </a:xfrm>
          <a:prstGeom prst="rect">
            <a:avLst/>
          </a:prstGeom>
          <a:ln w="9360">
            <a:solidFill>
              <a:schemeClr val="accent2"/>
            </a:solidFill>
            <a:miter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59" name="Content Placeholder 3" descr=""/>
          <p:cNvPicPr/>
          <p:nvPr/>
        </p:nvPicPr>
        <p:blipFill>
          <a:blip r:embed="rId1"/>
          <a:srcRect l="0" t="-95349" r="0" b="-95349"/>
          <a:stretch/>
        </p:blipFill>
        <p:spPr>
          <a:xfrm>
            <a:off x="152280" y="1447920"/>
            <a:ext cx="8835840" cy="4871880"/>
          </a:xfrm>
          <a:prstGeom prst="rect">
            <a:avLst/>
          </a:prstGeom>
          <a:ln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2" descr=""/>
          <p:cNvPicPr/>
          <p:nvPr/>
        </p:nvPicPr>
        <p:blipFill>
          <a:blip r:embed="rId1"/>
          <a:stretch/>
        </p:blipFill>
        <p:spPr>
          <a:xfrm>
            <a:off x="0" y="68760"/>
            <a:ext cx="6910200" cy="3214440"/>
          </a:xfrm>
          <a:prstGeom prst="rect">
            <a:avLst/>
          </a:prstGeom>
          <a:ln w="9360">
            <a:noFill/>
          </a:ln>
        </p:spPr>
      </p:pic>
      <p:pic>
        <p:nvPicPr>
          <p:cNvPr id="161" name="Picture 3" descr=""/>
          <p:cNvPicPr/>
          <p:nvPr/>
        </p:nvPicPr>
        <p:blipFill>
          <a:blip r:embed="rId2"/>
          <a:stretch/>
        </p:blipFill>
        <p:spPr>
          <a:xfrm>
            <a:off x="3200400" y="3505320"/>
            <a:ext cx="5790960" cy="3215160"/>
          </a:xfrm>
          <a:prstGeom prst="rect">
            <a:avLst/>
          </a:prstGeom>
          <a:ln w="9360">
            <a:noFill/>
          </a:ln>
        </p:spPr>
      </p:pic>
      <p:sp>
        <p:nvSpPr>
          <p:cNvPr id="162" name="CustomShape 1"/>
          <p:cNvSpPr/>
          <p:nvPr/>
        </p:nvSpPr>
        <p:spPr>
          <a:xfrm>
            <a:off x="8391240" y="64771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612720" y="228600"/>
            <a:ext cx="71593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8-1: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Radar Radome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64" name="Content Placeholder 3" descr=""/>
          <p:cNvPicPr/>
          <p:nvPr/>
        </p:nvPicPr>
        <p:blipFill>
          <a:blip r:embed="rId1"/>
          <a:srcRect l="-51037" t="0" r="-51037" b="0"/>
          <a:stretch/>
        </p:blipFill>
        <p:spPr>
          <a:xfrm>
            <a:off x="2514600" y="1600200"/>
            <a:ext cx="8610120" cy="4747680"/>
          </a:xfrm>
          <a:prstGeom prst="rect">
            <a:avLst/>
          </a:prstGeom>
          <a:ln>
            <a:noFill/>
          </a:ln>
        </p:spPr>
      </p:pic>
      <p:sp>
        <p:nvSpPr>
          <p:cNvPr id="165" name="CustomShape 2"/>
          <p:cNvSpPr/>
          <p:nvPr/>
        </p:nvSpPr>
        <p:spPr>
          <a:xfrm>
            <a:off x="228600" y="1752480"/>
            <a:ext cx="4495320" cy="161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From transmission lines, since Media 1 and 3 are the same (air), no net reflection will occur at 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z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= </a:t>
            </a:r>
            <a:r>
              <a:rPr b="0" lang="en-US" sz="2000" spc="-1" strike="noStrike">
                <a:solidFill>
                  <a:srgbClr val="ff0000"/>
                </a:solidFill>
                <a:latin typeface="Times New Roman"/>
              </a:rPr>
              <a:t>‒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d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if the radome thickness is an integer  multiple of 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66" name="Picture 7" descr=""/>
          <p:cNvPicPr/>
          <p:nvPr/>
        </p:nvPicPr>
        <p:blipFill>
          <a:blip r:embed="rId2"/>
          <a:stretch/>
        </p:blipFill>
        <p:spPr>
          <a:xfrm>
            <a:off x="0" y="3467520"/>
            <a:ext cx="5218920" cy="1866240"/>
          </a:xfrm>
          <a:prstGeom prst="rect">
            <a:avLst/>
          </a:prstGeom>
          <a:ln>
            <a:noFill/>
          </a:ln>
        </p:spPr>
      </p:pic>
      <p:pic>
        <p:nvPicPr>
          <p:cNvPr id="167" name="Picture 8" descr=""/>
          <p:cNvPicPr/>
          <p:nvPr/>
        </p:nvPicPr>
        <p:blipFill>
          <a:blip r:embed="rId3"/>
          <a:stretch/>
        </p:blipFill>
        <p:spPr>
          <a:xfrm>
            <a:off x="17280" y="3471480"/>
            <a:ext cx="2895120" cy="228240"/>
          </a:xfrm>
          <a:prstGeom prst="rect">
            <a:avLst/>
          </a:prstGeom>
          <a:ln>
            <a:noFill/>
          </a:ln>
        </p:spPr>
      </p:pic>
      <p:pic>
        <p:nvPicPr>
          <p:cNvPr id="168" name="Picture 2" descr=""/>
          <p:cNvPicPr/>
          <p:nvPr/>
        </p:nvPicPr>
        <p:blipFill>
          <a:blip r:embed="rId4"/>
          <a:stretch/>
        </p:blipFill>
        <p:spPr>
          <a:xfrm>
            <a:off x="2666880" y="2743200"/>
            <a:ext cx="304560" cy="2988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0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6781320" cy="6800400"/>
          </a:xfrm>
          <a:prstGeom prst="rect">
            <a:avLst/>
          </a:prstGeom>
          <a:ln>
            <a:noFill/>
          </a:ln>
        </p:spPr>
      </p:pic>
      <p:sp>
        <p:nvSpPr>
          <p:cNvPr id="171" name="TextShape 2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2" name="CustomShape 3"/>
          <p:cNvSpPr/>
          <p:nvPr/>
        </p:nvSpPr>
        <p:spPr>
          <a:xfrm>
            <a:off x="8010360" y="62485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8-2 cont.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4" name="Content Placeholder 3" descr=""/>
          <p:cNvPicPr/>
          <p:nvPr/>
        </p:nvPicPr>
        <p:blipFill>
          <a:blip r:embed="rId1"/>
          <a:srcRect l="-52754" t="0" r="-52754" b="0"/>
          <a:stretch/>
        </p:blipFill>
        <p:spPr>
          <a:xfrm>
            <a:off x="-2057400" y="838080"/>
            <a:ext cx="10917000" cy="601956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5943240" cy="6643080"/>
          </a:xfrm>
          <a:prstGeom prst="rect">
            <a:avLst/>
          </a:prstGeom>
          <a:ln w="9360">
            <a:noFill/>
          </a:ln>
        </p:spPr>
      </p:pic>
      <p:sp>
        <p:nvSpPr>
          <p:cNvPr id="176" name="CustomShape 1"/>
          <p:cNvSpPr/>
          <p:nvPr/>
        </p:nvSpPr>
        <p:spPr>
          <a:xfrm>
            <a:off x="7857720" y="617220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"/>
          <p:cNvPicPr/>
          <p:nvPr/>
        </p:nvPicPr>
        <p:blipFill>
          <a:blip r:embed="rId1"/>
          <a:stretch/>
        </p:blipFill>
        <p:spPr>
          <a:xfrm>
            <a:off x="304920" y="1523880"/>
            <a:ext cx="7233120" cy="4495320"/>
          </a:xfrm>
          <a:prstGeom prst="rect">
            <a:avLst/>
          </a:prstGeom>
          <a:ln w="9360">
            <a:noFill/>
          </a:ln>
        </p:spPr>
      </p:pic>
      <p:sp>
        <p:nvSpPr>
          <p:cNvPr id="178" name="TextShape 1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9" name="CustomShape 2"/>
          <p:cNvSpPr/>
          <p:nvPr/>
        </p:nvSpPr>
        <p:spPr>
          <a:xfrm>
            <a:off x="68040" y="457200"/>
            <a:ext cx="47030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1f497d"/>
                </a:solidFill>
                <a:latin typeface="Tw Cen MT"/>
              </a:rPr>
              <a:t>Example 8-3 (cont.)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80" name="CustomShape 3"/>
          <p:cNvSpPr/>
          <p:nvPr/>
        </p:nvSpPr>
        <p:spPr>
          <a:xfrm>
            <a:off x="7629120" y="632448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612720" y="-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Example 8-3 (cont.)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2" name="Picture 2" descr=""/>
          <p:cNvPicPr/>
          <p:nvPr/>
        </p:nvPicPr>
        <p:blipFill>
          <a:blip r:embed="rId1"/>
          <a:stretch/>
        </p:blipFill>
        <p:spPr>
          <a:xfrm>
            <a:off x="304920" y="914400"/>
            <a:ext cx="2514240" cy="31644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3" descr=""/>
          <p:cNvPicPr/>
          <p:nvPr/>
        </p:nvPicPr>
        <p:blipFill>
          <a:blip r:embed="rId2"/>
          <a:stretch/>
        </p:blipFill>
        <p:spPr>
          <a:xfrm>
            <a:off x="447120" y="1262160"/>
            <a:ext cx="3133800" cy="2319120"/>
          </a:xfrm>
          <a:prstGeom prst="rect">
            <a:avLst/>
          </a:prstGeom>
          <a:ln w="9360">
            <a:noFill/>
          </a:ln>
        </p:spPr>
      </p:pic>
      <p:pic>
        <p:nvPicPr>
          <p:cNvPr id="184" name="Picture 5" descr=""/>
          <p:cNvPicPr/>
          <p:nvPr/>
        </p:nvPicPr>
        <p:blipFill>
          <a:blip r:embed="rId3"/>
          <a:stretch/>
        </p:blipFill>
        <p:spPr>
          <a:xfrm>
            <a:off x="0" y="3581280"/>
            <a:ext cx="5490720" cy="3276360"/>
          </a:xfrm>
          <a:prstGeom prst="rect">
            <a:avLst/>
          </a:prstGeom>
          <a:ln w="9360">
            <a:noFill/>
          </a:ln>
        </p:spPr>
      </p:pic>
      <p:pic>
        <p:nvPicPr>
          <p:cNvPr id="185" name="Picture 6" descr=""/>
          <p:cNvPicPr/>
          <p:nvPr/>
        </p:nvPicPr>
        <p:blipFill>
          <a:blip r:embed="rId4"/>
          <a:stretch/>
        </p:blipFill>
        <p:spPr>
          <a:xfrm>
            <a:off x="5459400" y="1523880"/>
            <a:ext cx="3684240" cy="5333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Overview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1" name="Content Placeholder 3" descr=""/>
          <p:cNvPicPr/>
          <p:nvPr/>
        </p:nvPicPr>
        <p:blipFill>
          <a:blip r:embed="rId1"/>
          <a:srcRect l="0" t="-7966" r="0" b="-7966"/>
          <a:stretch/>
        </p:blipFill>
        <p:spPr>
          <a:xfrm>
            <a:off x="-30600" y="1371600"/>
            <a:ext cx="9140760" cy="504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Snell’s Laws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7" name="Picture 2" descr=""/>
          <p:cNvPicPr/>
          <p:nvPr/>
        </p:nvPicPr>
        <p:blipFill>
          <a:blip r:embed="rId1"/>
          <a:stretch/>
        </p:blipFill>
        <p:spPr>
          <a:xfrm>
            <a:off x="1962000" y="1600200"/>
            <a:ext cx="5962320" cy="51354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152280" y="228600"/>
            <a:ext cx="89913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Angles of Incidence, Reflection &amp; Refraction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9" name="Picture 2" descr=""/>
          <p:cNvPicPr/>
          <p:nvPr/>
        </p:nvPicPr>
        <p:blipFill>
          <a:blip r:embed="rId1"/>
          <a:stretch/>
        </p:blipFill>
        <p:spPr>
          <a:xfrm>
            <a:off x="495360" y="1790280"/>
            <a:ext cx="8152920" cy="4115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Nonmagnetic Media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988560" y="1752480"/>
            <a:ext cx="33771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Index of refraction </a:t>
            </a:r>
            <a:r>
              <a:rPr b="0" i="1" lang="en-US" sz="2400" spc="-1" strike="noStrike">
                <a:solidFill>
                  <a:srgbClr val="ff0000"/>
                </a:solidFill>
                <a:latin typeface="Tw Cen MT"/>
              </a:rPr>
              <a:t>n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: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92" name="Picture 2" descr=""/>
          <p:cNvPicPr/>
          <p:nvPr/>
        </p:nvPicPr>
        <p:blipFill>
          <a:blip r:embed="rId1"/>
          <a:stretch/>
        </p:blipFill>
        <p:spPr>
          <a:xfrm>
            <a:off x="1302480" y="2362320"/>
            <a:ext cx="6539040" cy="4495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2" descr=""/>
          <p:cNvPicPr/>
          <p:nvPr/>
        </p:nvPicPr>
        <p:blipFill>
          <a:blip r:embed="rId1"/>
          <a:stretch/>
        </p:blipFill>
        <p:spPr>
          <a:xfrm>
            <a:off x="3886200" y="147960"/>
            <a:ext cx="5105160" cy="6561720"/>
          </a:xfrm>
          <a:prstGeom prst="rect">
            <a:avLst/>
          </a:prstGeom>
          <a:ln w="9360">
            <a:noFill/>
          </a:ln>
        </p:spPr>
      </p:pic>
      <p:sp>
        <p:nvSpPr>
          <p:cNvPr id="19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Refraction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5" name="CustomShape 2"/>
          <p:cNvSpPr/>
          <p:nvPr/>
        </p:nvSpPr>
        <p:spPr>
          <a:xfrm>
            <a:off x="228600" y="3048120"/>
            <a:ext cx="3962160" cy="191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When the refraction angle is 90 degrees, the corresponding incidence angle is called the </a:t>
            </a: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critical angle.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96" name="Picture 3" descr=""/>
          <p:cNvPicPr/>
          <p:nvPr/>
        </p:nvPicPr>
        <p:blipFill>
          <a:blip r:embed="rId2"/>
          <a:stretch/>
        </p:blipFill>
        <p:spPr>
          <a:xfrm>
            <a:off x="304920" y="4932000"/>
            <a:ext cx="3885840" cy="1544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icture 2" descr=""/>
          <p:cNvPicPr/>
          <p:nvPr/>
        </p:nvPicPr>
        <p:blipFill>
          <a:blip r:embed="rId1"/>
          <a:stretch/>
        </p:blipFill>
        <p:spPr>
          <a:xfrm>
            <a:off x="0" y="69840"/>
            <a:ext cx="5943240" cy="1079640"/>
          </a:xfrm>
          <a:prstGeom prst="rect">
            <a:avLst/>
          </a:prstGeom>
          <a:ln w="9360">
            <a:noFill/>
          </a:ln>
        </p:spPr>
      </p:pic>
      <p:pic>
        <p:nvPicPr>
          <p:cNvPr id="198" name="Picture 3" descr=""/>
          <p:cNvPicPr/>
          <p:nvPr/>
        </p:nvPicPr>
        <p:blipFill>
          <a:blip r:embed="rId2"/>
          <a:stretch/>
        </p:blipFill>
        <p:spPr>
          <a:xfrm>
            <a:off x="0" y="1219320"/>
            <a:ext cx="6020280" cy="471348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5" descr=""/>
          <p:cNvPicPr/>
          <p:nvPr/>
        </p:nvPicPr>
        <p:blipFill>
          <a:blip r:embed="rId3"/>
          <a:stretch/>
        </p:blipFill>
        <p:spPr>
          <a:xfrm>
            <a:off x="5029200" y="2286000"/>
            <a:ext cx="4038120" cy="2900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Optical Fiber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01" name="Picture 4" descr=""/>
          <p:cNvPicPr/>
          <p:nvPr/>
        </p:nvPicPr>
        <p:blipFill>
          <a:blip r:embed="rId1"/>
          <a:stretch/>
        </p:blipFill>
        <p:spPr>
          <a:xfrm>
            <a:off x="0" y="1676520"/>
            <a:ext cx="8974800" cy="2441160"/>
          </a:xfrm>
          <a:prstGeom prst="rect">
            <a:avLst/>
          </a:prstGeom>
          <a:ln w="9360">
            <a:noFill/>
          </a:ln>
        </p:spPr>
      </p:pic>
      <p:pic>
        <p:nvPicPr>
          <p:cNvPr id="202" name="Picture 5" descr=""/>
          <p:cNvPicPr/>
          <p:nvPr/>
        </p:nvPicPr>
        <p:blipFill>
          <a:blip r:embed="rId2"/>
          <a:stretch/>
        </p:blipFill>
        <p:spPr>
          <a:xfrm>
            <a:off x="1600200" y="4495680"/>
            <a:ext cx="7054560" cy="2133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Modal Dispersion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04" name="CustomShape 2"/>
          <p:cNvSpPr/>
          <p:nvPr/>
        </p:nvSpPr>
        <p:spPr>
          <a:xfrm>
            <a:off x="115920" y="4343400"/>
            <a:ext cx="29487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Highest data rate: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38160" y="1690920"/>
            <a:ext cx="9067320" cy="2228040"/>
          </a:xfrm>
          <a:prstGeom prst="rect">
            <a:avLst/>
          </a:prstGeom>
          <a:ln w="9360">
            <a:noFill/>
          </a:ln>
        </p:spPr>
      </p:pic>
      <p:pic>
        <p:nvPicPr>
          <p:cNvPr id="206" name="Picture 3" descr=""/>
          <p:cNvPicPr/>
          <p:nvPr/>
        </p:nvPicPr>
        <p:blipFill>
          <a:blip r:embed="rId2"/>
          <a:stretch/>
        </p:blipFill>
        <p:spPr>
          <a:xfrm>
            <a:off x="1600200" y="5105520"/>
            <a:ext cx="6529680" cy="990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08" name="Content Placeholder 3" descr=""/>
          <p:cNvPicPr/>
          <p:nvPr/>
        </p:nvPicPr>
        <p:blipFill>
          <a:blip r:embed="rId1"/>
          <a:srcRect l="-55916" t="0" r="-55916" b="0"/>
          <a:stretch/>
        </p:blipFill>
        <p:spPr>
          <a:xfrm>
            <a:off x="152280" y="1600200"/>
            <a:ext cx="8530920" cy="4703760"/>
          </a:xfrm>
          <a:prstGeom prst="rect">
            <a:avLst/>
          </a:prstGeom>
          <a:ln>
            <a:noFill/>
          </a:ln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2" descr=""/>
          <p:cNvPicPr/>
          <p:nvPr/>
        </p:nvPicPr>
        <p:blipFill>
          <a:blip r:embed="rId1"/>
          <a:stretch/>
        </p:blipFill>
        <p:spPr>
          <a:xfrm>
            <a:off x="1373760" y="190440"/>
            <a:ext cx="6550560" cy="6633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Oblique Incidence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0" y="1523880"/>
            <a:ext cx="6171840" cy="191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en-US" sz="2400" spc="-1" strike="noStrike">
                <a:solidFill>
                  <a:srgbClr val="ff0000"/>
                </a:solidFill>
                <a:latin typeface="Tw Cen MT"/>
              </a:rPr>
              <a:t>Plane of incidence </a:t>
            </a:r>
            <a:r>
              <a:rPr b="1" i="1" lang="en-US" sz="2400" spc="-1" strike="noStrike">
                <a:solidFill>
                  <a:srgbClr val="1f497d"/>
                </a:solidFill>
                <a:latin typeface="Tw Cen MT"/>
              </a:rPr>
              <a:t>is defined as the plane containing the normal to the boundary and the  direction of propagation of the incident wave (x-y plane in the figure).  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12" name="CustomShape 3"/>
          <p:cNvSpPr/>
          <p:nvPr/>
        </p:nvSpPr>
        <p:spPr>
          <a:xfrm>
            <a:off x="0" y="3276720"/>
            <a:ext cx="5790960" cy="338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A wave of arbitrary polarization may be described as the superposition of two orthogonally polarized waves, one with its electric field parallel to the plane of incidence (</a:t>
            </a:r>
            <a:r>
              <a:rPr b="1" i="1" lang="en-US" sz="2400" spc="-1" strike="noStrike">
                <a:solidFill>
                  <a:srgbClr val="ff0000"/>
                </a:solidFill>
                <a:latin typeface="Tw Cen MT"/>
              </a:rPr>
              <a:t>parallel polarization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)</a:t>
            </a:r>
            <a:r>
              <a:rPr b="1" i="1" lang="en-US" sz="24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and the other with its electric field perpendicular to the plane of incidence (</a:t>
            </a:r>
            <a:r>
              <a:rPr b="1" i="1" lang="en-US" sz="2400" spc="-1" strike="noStrike">
                <a:solidFill>
                  <a:srgbClr val="ff0000"/>
                </a:solidFill>
                <a:latin typeface="Tw Cen MT"/>
              </a:rPr>
              <a:t>perpendicular polarization</a:t>
            </a: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).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13" name="Picture 2" descr=""/>
          <p:cNvPicPr/>
          <p:nvPr/>
        </p:nvPicPr>
        <p:blipFill>
          <a:blip r:embed="rId1"/>
          <a:stretch/>
        </p:blipFill>
        <p:spPr>
          <a:xfrm>
            <a:off x="6224040" y="88920"/>
            <a:ext cx="2691000" cy="6768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2" descr=""/>
          <p:cNvPicPr/>
          <p:nvPr/>
        </p:nvPicPr>
        <p:blipFill>
          <a:blip r:embed="rId1"/>
          <a:stretch/>
        </p:blipFill>
        <p:spPr>
          <a:xfrm>
            <a:off x="335520" y="1600200"/>
            <a:ext cx="5816520" cy="5257440"/>
          </a:xfrm>
          <a:prstGeom prst="rect">
            <a:avLst/>
          </a:prstGeom>
          <a:ln w="9360">
            <a:noFill/>
          </a:ln>
        </p:spPr>
      </p:pic>
      <p:sp>
        <p:nvSpPr>
          <p:cNvPr id="10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Signal Refraction at Boundaries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4" name="CustomShape 2"/>
          <p:cNvSpPr/>
          <p:nvPr/>
        </p:nvSpPr>
        <p:spPr>
          <a:xfrm>
            <a:off x="1684800" y="1905120"/>
            <a:ext cx="4018680" cy="36468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Radiation by antenna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(Chapter 9)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05" name="CustomShape 3"/>
          <p:cNvSpPr/>
          <p:nvPr/>
        </p:nvSpPr>
        <p:spPr>
          <a:xfrm flipV="1" rot="10800000">
            <a:off x="2057400" y="2590920"/>
            <a:ext cx="456840" cy="304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06" name="CustomShape 4"/>
          <p:cNvSpPr/>
          <p:nvPr/>
        </p:nvSpPr>
        <p:spPr>
          <a:xfrm>
            <a:off x="2718000" y="2362320"/>
            <a:ext cx="5899320" cy="36468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Wave propagation in lossless medium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(Chapter 7)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07" name="CustomShape 5"/>
          <p:cNvSpPr/>
          <p:nvPr/>
        </p:nvSpPr>
        <p:spPr>
          <a:xfrm flipV="1" rot="10800000">
            <a:off x="3276720" y="2971800"/>
            <a:ext cx="304560" cy="228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08" name="CustomShape 6"/>
          <p:cNvSpPr/>
          <p:nvPr/>
        </p:nvSpPr>
        <p:spPr>
          <a:xfrm>
            <a:off x="685800" y="4230360"/>
            <a:ext cx="2666520" cy="91260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Wave propagation in lossy medium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(Chapter 7)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09" name="CustomShape 7"/>
          <p:cNvSpPr/>
          <p:nvPr/>
        </p:nvSpPr>
        <p:spPr>
          <a:xfrm flipV="1">
            <a:off x="3429000" y="4191120"/>
            <a:ext cx="1218960" cy="308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10" name="CustomShape 8"/>
          <p:cNvSpPr/>
          <p:nvPr/>
        </p:nvSpPr>
        <p:spPr>
          <a:xfrm>
            <a:off x="259200" y="5105520"/>
            <a:ext cx="3677400" cy="36468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Antenna reception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(Chapter 9)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1" name="CustomShape 9"/>
          <p:cNvSpPr/>
          <p:nvPr/>
        </p:nvSpPr>
        <p:spPr>
          <a:xfrm flipV="1">
            <a:off x="3581280" y="4800600"/>
            <a:ext cx="1523520" cy="304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12" name="CustomShape 10"/>
          <p:cNvSpPr/>
          <p:nvPr/>
        </p:nvSpPr>
        <p:spPr>
          <a:xfrm>
            <a:off x="6019920" y="2819520"/>
            <a:ext cx="2590560" cy="912600"/>
          </a:xfrm>
          <a:prstGeom prst="rect">
            <a:avLst/>
          </a:prstGeom>
          <a:ln>
            <a:rou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Wave refraction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across a boundary (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this chapter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)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3" name="CustomShape 11"/>
          <p:cNvSpPr/>
          <p:nvPr/>
        </p:nvSpPr>
        <p:spPr>
          <a:xfrm flipV="1" rot="10800000">
            <a:off x="5943600" y="3351960"/>
            <a:ext cx="1676160" cy="456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0" y="228600"/>
            <a:ext cx="8765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Perpendicular </a:t>
            </a:r>
            <a:br/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Polarization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5" name="CustomShape 2"/>
          <p:cNvSpPr/>
          <p:nvPr/>
        </p:nvSpPr>
        <p:spPr>
          <a:xfrm>
            <a:off x="-246960" y="3886200"/>
            <a:ext cx="26683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For a wave incident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16" name="CustomShape 3"/>
          <p:cNvSpPr/>
          <p:nvPr/>
        </p:nvSpPr>
        <p:spPr>
          <a:xfrm>
            <a:off x="-15120" y="3505320"/>
            <a:ext cx="19872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2000" spc="-1" strike="noStrike">
                <a:solidFill>
                  <a:srgbClr val="4f81bd"/>
                </a:solidFill>
                <a:latin typeface="Tw Cen MT"/>
              </a:rPr>
              <a:t>Incident Wave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17" name="CustomShape 4"/>
          <p:cNvSpPr/>
          <p:nvPr/>
        </p:nvSpPr>
        <p:spPr>
          <a:xfrm>
            <a:off x="-35280" y="5726520"/>
            <a:ext cx="2005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From the figure: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18" name="CustomShape 5"/>
          <p:cNvSpPr/>
          <p:nvPr/>
        </p:nvSpPr>
        <p:spPr>
          <a:xfrm>
            <a:off x="4022640" y="4648320"/>
            <a:ext cx="979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Hence: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19" name="Picture 2" descr=""/>
          <p:cNvPicPr/>
          <p:nvPr/>
        </p:nvPicPr>
        <p:blipFill>
          <a:blip r:embed="rId1"/>
          <a:stretch/>
        </p:blipFill>
        <p:spPr>
          <a:xfrm>
            <a:off x="2484000" y="0"/>
            <a:ext cx="6659640" cy="4495320"/>
          </a:xfrm>
          <a:prstGeom prst="rect">
            <a:avLst/>
          </a:prstGeom>
          <a:ln w="9360">
            <a:noFill/>
          </a:ln>
        </p:spPr>
      </p:pic>
      <p:pic>
        <p:nvPicPr>
          <p:cNvPr id="220" name="Picture 3" descr=""/>
          <p:cNvPicPr/>
          <p:nvPr/>
        </p:nvPicPr>
        <p:blipFill>
          <a:blip r:embed="rId2"/>
          <a:stretch/>
        </p:blipFill>
        <p:spPr>
          <a:xfrm>
            <a:off x="142920" y="4267080"/>
            <a:ext cx="2828520" cy="243720"/>
          </a:xfrm>
          <a:prstGeom prst="rect">
            <a:avLst/>
          </a:prstGeom>
          <a:ln w="9360">
            <a:noFill/>
          </a:ln>
        </p:spPr>
      </p:pic>
      <p:pic>
        <p:nvPicPr>
          <p:cNvPr id="221" name="Picture 4" descr=""/>
          <p:cNvPicPr/>
          <p:nvPr/>
        </p:nvPicPr>
        <p:blipFill>
          <a:blip r:embed="rId3"/>
          <a:stretch/>
        </p:blipFill>
        <p:spPr>
          <a:xfrm>
            <a:off x="304920" y="4572000"/>
            <a:ext cx="2133360" cy="1105920"/>
          </a:xfrm>
          <a:prstGeom prst="rect">
            <a:avLst/>
          </a:prstGeom>
          <a:ln w="9360">
            <a:noFill/>
          </a:ln>
        </p:spPr>
      </p:pic>
      <p:pic>
        <p:nvPicPr>
          <p:cNvPr id="222" name="Picture 5" descr=""/>
          <p:cNvPicPr/>
          <p:nvPr/>
        </p:nvPicPr>
        <p:blipFill>
          <a:blip r:embed="rId4"/>
          <a:stretch/>
        </p:blipFill>
        <p:spPr>
          <a:xfrm>
            <a:off x="228600" y="6095880"/>
            <a:ext cx="2599560" cy="761760"/>
          </a:xfrm>
          <a:prstGeom prst="rect">
            <a:avLst/>
          </a:prstGeom>
          <a:ln w="9360">
            <a:noFill/>
          </a:ln>
        </p:spPr>
      </p:pic>
      <p:pic>
        <p:nvPicPr>
          <p:cNvPr id="223" name="Picture 6" descr=""/>
          <p:cNvPicPr/>
          <p:nvPr/>
        </p:nvPicPr>
        <p:blipFill>
          <a:blip r:embed="rId5"/>
          <a:stretch/>
        </p:blipFill>
        <p:spPr>
          <a:xfrm>
            <a:off x="4343400" y="5100840"/>
            <a:ext cx="3428640" cy="1651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Shape 1"/>
          <p:cNvSpPr txBox="1"/>
          <p:nvPr/>
        </p:nvSpPr>
        <p:spPr>
          <a:xfrm>
            <a:off x="0" y="228600"/>
            <a:ext cx="8765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Perpendicular </a:t>
            </a:r>
            <a:br/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Polarization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5" name="CustomShape 2"/>
          <p:cNvSpPr/>
          <p:nvPr/>
        </p:nvSpPr>
        <p:spPr>
          <a:xfrm>
            <a:off x="-37800" y="4038480"/>
            <a:ext cx="26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26" name="CustomShape 3"/>
          <p:cNvSpPr/>
          <p:nvPr/>
        </p:nvSpPr>
        <p:spPr>
          <a:xfrm>
            <a:off x="114480" y="3657600"/>
            <a:ext cx="26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2000" spc="-1" strike="noStrike">
                <a:solidFill>
                  <a:srgbClr val="4f81bd"/>
                </a:solidFill>
                <a:latin typeface="Tw Cen MT"/>
              </a:rPr>
              <a:t>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27" name="CustomShape 4"/>
          <p:cNvSpPr/>
          <p:nvPr/>
        </p:nvSpPr>
        <p:spPr>
          <a:xfrm>
            <a:off x="194400" y="579132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28" name="CustomShape 5"/>
          <p:cNvSpPr/>
          <p:nvPr/>
        </p:nvSpPr>
        <p:spPr>
          <a:xfrm>
            <a:off x="4080600" y="464832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29" name="Picture 14" descr=""/>
          <p:cNvPicPr/>
          <p:nvPr/>
        </p:nvPicPr>
        <p:blipFill>
          <a:blip r:embed="rId1"/>
          <a:stretch/>
        </p:blipFill>
        <p:spPr>
          <a:xfrm>
            <a:off x="6477120" y="4038480"/>
            <a:ext cx="2209320" cy="533160"/>
          </a:xfrm>
          <a:prstGeom prst="rect">
            <a:avLst/>
          </a:prstGeom>
          <a:ln>
            <a:noFill/>
          </a:ln>
        </p:spPr>
      </p:pic>
      <p:pic>
        <p:nvPicPr>
          <p:cNvPr id="230" name="Picture 2" descr=""/>
          <p:cNvPicPr/>
          <p:nvPr/>
        </p:nvPicPr>
        <p:blipFill>
          <a:blip r:embed="rId2"/>
          <a:stretch/>
        </p:blipFill>
        <p:spPr>
          <a:xfrm>
            <a:off x="2286000" y="0"/>
            <a:ext cx="6705360" cy="4099680"/>
          </a:xfrm>
          <a:prstGeom prst="rect">
            <a:avLst/>
          </a:prstGeom>
          <a:ln w="9360">
            <a:noFill/>
          </a:ln>
        </p:spPr>
      </p:pic>
      <p:pic>
        <p:nvPicPr>
          <p:cNvPr id="231" name="Picture 4" descr=""/>
          <p:cNvPicPr/>
          <p:nvPr/>
        </p:nvPicPr>
        <p:blipFill>
          <a:blip r:embed="rId3"/>
          <a:stretch/>
        </p:blipFill>
        <p:spPr>
          <a:xfrm>
            <a:off x="5753520" y="3886200"/>
            <a:ext cx="3390120" cy="2971440"/>
          </a:xfrm>
          <a:prstGeom prst="rect">
            <a:avLst/>
          </a:prstGeom>
          <a:ln w="9360">
            <a:noFill/>
          </a:ln>
        </p:spPr>
      </p:pic>
      <p:pic>
        <p:nvPicPr>
          <p:cNvPr id="232" name="Picture 5" descr=""/>
          <p:cNvPicPr/>
          <p:nvPr/>
        </p:nvPicPr>
        <p:blipFill>
          <a:blip r:embed="rId4"/>
          <a:stretch/>
        </p:blipFill>
        <p:spPr>
          <a:xfrm>
            <a:off x="0" y="3962520"/>
            <a:ext cx="3854160" cy="2895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extShape 1"/>
          <p:cNvSpPr txBox="1"/>
          <p:nvPr/>
        </p:nvSpPr>
        <p:spPr>
          <a:xfrm>
            <a:off x="0" y="228600"/>
            <a:ext cx="8765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Perpendicular </a:t>
            </a:r>
            <a:br/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Polarization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4" name="CustomShape 2"/>
          <p:cNvSpPr/>
          <p:nvPr/>
        </p:nvSpPr>
        <p:spPr>
          <a:xfrm>
            <a:off x="-37800" y="4038480"/>
            <a:ext cx="26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35" name="CustomShape 3"/>
          <p:cNvSpPr/>
          <p:nvPr/>
        </p:nvSpPr>
        <p:spPr>
          <a:xfrm>
            <a:off x="114480" y="3657600"/>
            <a:ext cx="260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2000" spc="-1" strike="noStrike">
                <a:solidFill>
                  <a:srgbClr val="4f81bd"/>
                </a:solidFill>
                <a:latin typeface="Tw Cen MT"/>
              </a:rPr>
              <a:t> 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36" name="CustomShape 4"/>
          <p:cNvSpPr/>
          <p:nvPr/>
        </p:nvSpPr>
        <p:spPr>
          <a:xfrm>
            <a:off x="194400" y="579132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37" name="CustomShape 5"/>
          <p:cNvSpPr/>
          <p:nvPr/>
        </p:nvSpPr>
        <p:spPr>
          <a:xfrm>
            <a:off x="4080600" y="464832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38" name="Picture 14" descr=""/>
          <p:cNvPicPr/>
          <p:nvPr/>
        </p:nvPicPr>
        <p:blipFill>
          <a:blip r:embed="rId1"/>
          <a:stretch/>
        </p:blipFill>
        <p:spPr>
          <a:xfrm>
            <a:off x="6477120" y="4038480"/>
            <a:ext cx="2209320" cy="533160"/>
          </a:xfrm>
          <a:prstGeom prst="rect">
            <a:avLst/>
          </a:prstGeom>
          <a:ln>
            <a:noFill/>
          </a:ln>
        </p:spPr>
      </p:pic>
      <p:sp>
        <p:nvSpPr>
          <p:cNvPr id="239" name="CustomShape 6"/>
          <p:cNvSpPr/>
          <p:nvPr/>
        </p:nvSpPr>
        <p:spPr>
          <a:xfrm>
            <a:off x="-51480" y="3124080"/>
            <a:ext cx="255708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Applying Boundary Conditions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40" name="Picture 18" descr=""/>
          <p:cNvPicPr/>
          <p:nvPr/>
        </p:nvPicPr>
        <p:blipFill>
          <a:blip r:embed="rId2"/>
          <a:stretch/>
        </p:blipFill>
        <p:spPr>
          <a:xfrm>
            <a:off x="2895480" y="4114800"/>
            <a:ext cx="1980720" cy="380520"/>
          </a:xfrm>
          <a:prstGeom prst="rect">
            <a:avLst/>
          </a:prstGeom>
          <a:ln>
            <a:noFill/>
          </a:ln>
        </p:spPr>
      </p:pic>
      <p:sp>
        <p:nvSpPr>
          <p:cNvPr id="241" name="Line 7"/>
          <p:cNvSpPr/>
          <p:nvPr/>
        </p:nvSpPr>
        <p:spPr>
          <a:xfrm flipH="1">
            <a:off x="4724280" y="3886200"/>
            <a:ext cx="1440" cy="2743200"/>
          </a:xfrm>
          <a:prstGeom prst="line">
            <a:avLst/>
          </a:prstGeom>
          <a:ln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42" name="CustomShape 8"/>
          <p:cNvSpPr/>
          <p:nvPr/>
        </p:nvSpPr>
        <p:spPr>
          <a:xfrm>
            <a:off x="-319680" y="4278960"/>
            <a:ext cx="32065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4f81bd"/>
                </a:solidFill>
                <a:latin typeface="Tw Cen MT"/>
              </a:rPr>
              <a:t>Tangential </a:t>
            </a:r>
            <a:r>
              <a:rPr b="0" i="1" lang="en-US" sz="2000" spc="-1" strike="noStrike">
                <a:solidFill>
                  <a:srgbClr val="4f81bd"/>
                </a:solidFill>
                <a:latin typeface="Tw Cen MT"/>
              </a:rPr>
              <a:t>E</a:t>
            </a:r>
            <a:r>
              <a:rPr b="0" lang="en-US" sz="2000" spc="-1" strike="noStrike">
                <a:solidFill>
                  <a:srgbClr val="4f81bd"/>
                </a:solidFill>
                <a:latin typeface="Tw Cen MT"/>
              </a:rPr>
              <a:t> continuous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43" name="CustomShape 9"/>
          <p:cNvSpPr/>
          <p:nvPr/>
        </p:nvSpPr>
        <p:spPr>
          <a:xfrm>
            <a:off x="4543920" y="4038480"/>
            <a:ext cx="29304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4f81bd"/>
                </a:solidFill>
                <a:latin typeface="Tw Cen MT"/>
              </a:rPr>
              <a:t>Tangential </a:t>
            </a:r>
            <a:r>
              <a:rPr b="0" i="1" lang="en-US" sz="1800" spc="-1" strike="noStrike">
                <a:solidFill>
                  <a:srgbClr val="4f81bd"/>
                </a:solidFill>
                <a:latin typeface="Tw Cen MT"/>
              </a:rPr>
              <a:t>H</a:t>
            </a:r>
            <a:r>
              <a:rPr b="0" lang="en-US" sz="1800" spc="-1" strike="noStrike">
                <a:solidFill>
                  <a:srgbClr val="4f81bd"/>
                </a:solidFill>
                <a:latin typeface="Tw Cen MT"/>
              </a:rPr>
              <a:t> continuous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244" name="Picture 2" descr=""/>
          <p:cNvPicPr/>
          <p:nvPr/>
        </p:nvPicPr>
        <p:blipFill>
          <a:blip r:embed="rId3"/>
          <a:stretch/>
        </p:blipFill>
        <p:spPr>
          <a:xfrm>
            <a:off x="2362320" y="0"/>
            <a:ext cx="6781320" cy="4146480"/>
          </a:xfrm>
          <a:prstGeom prst="rect">
            <a:avLst/>
          </a:prstGeom>
          <a:ln w="9360">
            <a:noFill/>
          </a:ln>
        </p:spPr>
      </p:pic>
      <p:pic>
        <p:nvPicPr>
          <p:cNvPr id="245" name="Picture 2" descr=""/>
          <p:cNvPicPr/>
          <p:nvPr/>
        </p:nvPicPr>
        <p:blipFill>
          <a:blip r:embed="rId4"/>
          <a:stretch/>
        </p:blipFill>
        <p:spPr>
          <a:xfrm>
            <a:off x="33480" y="4724280"/>
            <a:ext cx="2844360" cy="533160"/>
          </a:xfrm>
          <a:prstGeom prst="rect">
            <a:avLst/>
          </a:prstGeom>
          <a:ln w="9360">
            <a:noFill/>
          </a:ln>
        </p:spPr>
      </p:pic>
      <p:pic>
        <p:nvPicPr>
          <p:cNvPr id="246" name="Picture 3" descr=""/>
          <p:cNvPicPr/>
          <p:nvPr/>
        </p:nvPicPr>
        <p:blipFill>
          <a:blip r:embed="rId5"/>
          <a:stretch/>
        </p:blipFill>
        <p:spPr>
          <a:xfrm>
            <a:off x="58680" y="5688720"/>
            <a:ext cx="4512960" cy="406800"/>
          </a:xfrm>
          <a:prstGeom prst="rect">
            <a:avLst/>
          </a:prstGeom>
          <a:ln w="9360">
            <a:noFill/>
          </a:ln>
        </p:spPr>
      </p:pic>
      <p:pic>
        <p:nvPicPr>
          <p:cNvPr id="247" name="Picture 4" descr=""/>
          <p:cNvPicPr/>
          <p:nvPr/>
        </p:nvPicPr>
        <p:blipFill>
          <a:blip r:embed="rId6"/>
          <a:stretch/>
        </p:blipFill>
        <p:spPr>
          <a:xfrm>
            <a:off x="4769640" y="4419720"/>
            <a:ext cx="4151880" cy="24379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Solution of Boundary Equations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76320" y="1905120"/>
            <a:ext cx="6095520" cy="69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1. Exponents have to be equal for all values of 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x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.  Hence,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50" name="CustomShape 3"/>
          <p:cNvSpPr/>
          <p:nvPr/>
        </p:nvSpPr>
        <p:spPr>
          <a:xfrm>
            <a:off x="-466920" y="3429000"/>
            <a:ext cx="56142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2. Consequently, remaining terms become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51" name="CustomShape 4"/>
          <p:cNvSpPr/>
          <p:nvPr/>
        </p:nvSpPr>
        <p:spPr>
          <a:xfrm>
            <a:off x="4876920" y="3429000"/>
            <a:ext cx="4114440" cy="100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3. Solution gives expressions for reflection and transmission coefficients: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52" name="Picture 2" descr=""/>
          <p:cNvPicPr/>
          <p:nvPr/>
        </p:nvPicPr>
        <p:blipFill>
          <a:blip r:embed="rId1"/>
          <a:stretch/>
        </p:blipFill>
        <p:spPr>
          <a:xfrm>
            <a:off x="304920" y="2584800"/>
            <a:ext cx="3885840" cy="398520"/>
          </a:xfrm>
          <a:prstGeom prst="rect">
            <a:avLst/>
          </a:prstGeom>
          <a:ln w="9360">
            <a:noFill/>
          </a:ln>
        </p:spPr>
      </p:pic>
      <p:pic>
        <p:nvPicPr>
          <p:cNvPr id="253" name="Picture 3" descr=""/>
          <p:cNvPicPr/>
          <p:nvPr/>
        </p:nvPicPr>
        <p:blipFill>
          <a:blip r:embed="rId2"/>
          <a:stretch/>
        </p:blipFill>
        <p:spPr>
          <a:xfrm>
            <a:off x="152280" y="3886200"/>
            <a:ext cx="4404960" cy="1296360"/>
          </a:xfrm>
          <a:prstGeom prst="rect">
            <a:avLst/>
          </a:prstGeom>
          <a:ln w="9360">
            <a:noFill/>
          </a:ln>
        </p:spPr>
      </p:pic>
      <p:pic>
        <p:nvPicPr>
          <p:cNvPr id="254" name="Picture 4" descr=""/>
          <p:cNvPicPr/>
          <p:nvPr/>
        </p:nvPicPr>
        <p:blipFill>
          <a:blip r:embed="rId3"/>
          <a:stretch/>
        </p:blipFill>
        <p:spPr>
          <a:xfrm>
            <a:off x="4952880" y="4314960"/>
            <a:ext cx="3903840" cy="1648800"/>
          </a:xfrm>
          <a:prstGeom prst="rect">
            <a:avLst/>
          </a:prstGeom>
          <a:ln w="9360">
            <a:noFill/>
          </a:ln>
        </p:spPr>
      </p:pic>
      <p:pic>
        <p:nvPicPr>
          <p:cNvPr id="255" name="Picture 5" descr=""/>
          <p:cNvPicPr/>
          <p:nvPr/>
        </p:nvPicPr>
        <p:blipFill>
          <a:blip r:embed="rId4"/>
          <a:stretch/>
        </p:blipFill>
        <p:spPr>
          <a:xfrm>
            <a:off x="5105520" y="6095880"/>
            <a:ext cx="1980720" cy="4500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2" descr=""/>
          <p:cNvPicPr/>
          <p:nvPr/>
        </p:nvPicPr>
        <p:blipFill>
          <a:blip r:embed="rId1"/>
          <a:stretch/>
        </p:blipFill>
        <p:spPr>
          <a:xfrm>
            <a:off x="0" y="228600"/>
            <a:ext cx="6885720" cy="5714640"/>
          </a:xfrm>
          <a:prstGeom prst="rect">
            <a:avLst/>
          </a:prstGeom>
          <a:ln w="9360">
            <a:noFill/>
          </a:ln>
        </p:spPr>
      </p:pic>
      <p:sp>
        <p:nvSpPr>
          <p:cNvPr id="257" name="CustomShape 1"/>
          <p:cNvSpPr/>
          <p:nvPr/>
        </p:nvSpPr>
        <p:spPr>
          <a:xfrm>
            <a:off x="7629120" y="60199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Picture 3" descr=""/>
          <p:cNvPicPr/>
          <p:nvPr/>
        </p:nvPicPr>
        <p:blipFill>
          <a:blip r:embed="rId1"/>
          <a:stretch/>
        </p:blipFill>
        <p:spPr>
          <a:xfrm>
            <a:off x="0" y="914400"/>
            <a:ext cx="4800240" cy="3588480"/>
          </a:xfrm>
          <a:prstGeom prst="rect">
            <a:avLst/>
          </a:prstGeom>
          <a:ln w="9360">
            <a:noFill/>
          </a:ln>
        </p:spPr>
      </p:pic>
      <p:pic>
        <p:nvPicPr>
          <p:cNvPr id="259" name="Picture 4" descr=""/>
          <p:cNvPicPr/>
          <p:nvPr/>
        </p:nvPicPr>
        <p:blipFill>
          <a:blip r:embed="rId2"/>
          <a:stretch/>
        </p:blipFill>
        <p:spPr>
          <a:xfrm>
            <a:off x="4800600" y="3657600"/>
            <a:ext cx="4343040" cy="2971440"/>
          </a:xfrm>
          <a:prstGeom prst="rect">
            <a:avLst/>
          </a:prstGeom>
          <a:ln w="9360">
            <a:noFill/>
          </a:ln>
        </p:spPr>
      </p:pic>
      <p:sp>
        <p:nvSpPr>
          <p:cNvPr id="260" name="TextShape 1"/>
          <p:cNvSpPr txBox="1"/>
          <p:nvPr/>
        </p:nvSpPr>
        <p:spPr>
          <a:xfrm>
            <a:off x="9448920" y="1600200"/>
            <a:ext cx="7596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1" name="CustomShape 2"/>
          <p:cNvSpPr/>
          <p:nvPr/>
        </p:nvSpPr>
        <p:spPr>
          <a:xfrm>
            <a:off x="194040" y="152280"/>
            <a:ext cx="420444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8-6 (cont.)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262" name="CustomShape 3"/>
          <p:cNvSpPr/>
          <p:nvPr/>
        </p:nvSpPr>
        <p:spPr>
          <a:xfrm>
            <a:off x="8391240" y="632448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ustomShape 1"/>
          <p:cNvSpPr/>
          <p:nvPr/>
        </p:nvSpPr>
        <p:spPr>
          <a:xfrm>
            <a:off x="4266720" y="1152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64" name="Picture 3" descr=""/>
          <p:cNvPicPr/>
          <p:nvPr/>
        </p:nvPicPr>
        <p:blipFill>
          <a:blip r:embed="rId1"/>
          <a:stretch/>
        </p:blipFill>
        <p:spPr>
          <a:xfrm>
            <a:off x="0" y="685800"/>
            <a:ext cx="4175640" cy="3733560"/>
          </a:xfrm>
          <a:prstGeom prst="rect">
            <a:avLst/>
          </a:prstGeom>
          <a:ln w="9360">
            <a:noFill/>
          </a:ln>
        </p:spPr>
      </p:pic>
      <p:pic>
        <p:nvPicPr>
          <p:cNvPr id="265" name="Picture 4" descr=""/>
          <p:cNvPicPr/>
          <p:nvPr/>
        </p:nvPicPr>
        <p:blipFill>
          <a:blip r:embed="rId2"/>
          <a:stretch/>
        </p:blipFill>
        <p:spPr>
          <a:xfrm>
            <a:off x="4210200" y="2743200"/>
            <a:ext cx="4933440" cy="4038120"/>
          </a:xfrm>
          <a:prstGeom prst="rect">
            <a:avLst/>
          </a:prstGeom>
          <a:ln w="9360">
            <a:noFill/>
          </a:ln>
        </p:spPr>
      </p:pic>
      <p:sp>
        <p:nvSpPr>
          <p:cNvPr id="266" name="TextShape 2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7" name="CustomShape 3"/>
          <p:cNvSpPr/>
          <p:nvPr/>
        </p:nvSpPr>
        <p:spPr>
          <a:xfrm>
            <a:off x="270360" y="76320"/>
            <a:ext cx="420444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8-6 (cont.)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268" name="CustomShape 4"/>
          <p:cNvSpPr/>
          <p:nvPr/>
        </p:nvSpPr>
        <p:spPr>
          <a:xfrm>
            <a:off x="7934040" y="64771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1"/>
          <p:cNvSpPr/>
          <p:nvPr/>
        </p:nvSpPr>
        <p:spPr>
          <a:xfrm>
            <a:off x="4309200" y="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70" name="CustomShape 2"/>
          <p:cNvSpPr/>
          <p:nvPr/>
        </p:nvSpPr>
        <p:spPr>
          <a:xfrm>
            <a:off x="42120" y="43434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71" name="Picture 2" descr=""/>
          <p:cNvPicPr/>
          <p:nvPr/>
        </p:nvPicPr>
        <p:blipFill>
          <a:blip r:embed="rId1"/>
          <a:stretch/>
        </p:blipFill>
        <p:spPr>
          <a:xfrm>
            <a:off x="228600" y="1447920"/>
            <a:ext cx="6324120" cy="2736720"/>
          </a:xfrm>
          <a:prstGeom prst="rect">
            <a:avLst/>
          </a:prstGeom>
          <a:ln w="9360">
            <a:noFill/>
          </a:ln>
        </p:spPr>
      </p:pic>
      <p:pic>
        <p:nvPicPr>
          <p:cNvPr id="272" name="Picture 3" descr=""/>
          <p:cNvPicPr/>
          <p:nvPr/>
        </p:nvPicPr>
        <p:blipFill>
          <a:blip r:embed="rId2"/>
          <a:stretch/>
        </p:blipFill>
        <p:spPr>
          <a:xfrm>
            <a:off x="152280" y="4572000"/>
            <a:ext cx="6400440" cy="5578560"/>
          </a:xfrm>
          <a:prstGeom prst="rect">
            <a:avLst/>
          </a:prstGeom>
          <a:ln w="9360">
            <a:noFill/>
          </a:ln>
        </p:spPr>
      </p:pic>
      <p:sp>
        <p:nvSpPr>
          <p:cNvPr id="273" name="CustomShape 3"/>
          <p:cNvSpPr/>
          <p:nvPr/>
        </p:nvSpPr>
        <p:spPr>
          <a:xfrm>
            <a:off x="41760" y="152280"/>
            <a:ext cx="420444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8-6 (cont.)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274" name="CustomShape 4"/>
          <p:cNvSpPr/>
          <p:nvPr/>
        </p:nvSpPr>
        <p:spPr>
          <a:xfrm>
            <a:off x="7629120" y="601992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CustomShape 1"/>
          <p:cNvSpPr/>
          <p:nvPr/>
        </p:nvSpPr>
        <p:spPr>
          <a:xfrm>
            <a:off x="4309200" y="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42120" y="43434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77" name="CustomShape 3"/>
          <p:cNvSpPr/>
          <p:nvPr/>
        </p:nvSpPr>
        <p:spPr>
          <a:xfrm>
            <a:off x="41760" y="152280"/>
            <a:ext cx="420444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Example 8-6 (cont.)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278" name="Picture 9" descr=""/>
          <p:cNvPicPr/>
          <p:nvPr/>
        </p:nvPicPr>
        <p:blipFill>
          <a:blip r:embed="rId1"/>
          <a:stretch/>
        </p:blipFill>
        <p:spPr>
          <a:xfrm>
            <a:off x="533520" y="1600200"/>
            <a:ext cx="6400440" cy="4762440"/>
          </a:xfrm>
          <a:prstGeom prst="rect">
            <a:avLst/>
          </a:prstGeom>
          <a:ln>
            <a:noFill/>
          </a:ln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Parallel Polarization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80" name="Picture 2" descr=""/>
          <p:cNvPicPr/>
          <p:nvPr/>
        </p:nvPicPr>
        <p:blipFill>
          <a:blip r:embed="rId1"/>
          <a:stretch/>
        </p:blipFill>
        <p:spPr>
          <a:xfrm>
            <a:off x="0" y="2057400"/>
            <a:ext cx="3707640" cy="1752120"/>
          </a:xfrm>
          <a:prstGeom prst="rect">
            <a:avLst/>
          </a:prstGeom>
          <a:ln w="9360">
            <a:noFill/>
          </a:ln>
        </p:spPr>
      </p:pic>
      <p:pic>
        <p:nvPicPr>
          <p:cNvPr id="281" name="Picture 3" descr=""/>
          <p:cNvPicPr/>
          <p:nvPr/>
        </p:nvPicPr>
        <p:blipFill>
          <a:blip r:embed="rId2"/>
          <a:stretch/>
        </p:blipFill>
        <p:spPr>
          <a:xfrm>
            <a:off x="228600" y="4736880"/>
            <a:ext cx="2971440" cy="862920"/>
          </a:xfrm>
          <a:prstGeom prst="rect">
            <a:avLst/>
          </a:prstGeom>
          <a:ln w="9360">
            <a:noFill/>
          </a:ln>
        </p:spPr>
      </p:pic>
      <p:pic>
        <p:nvPicPr>
          <p:cNvPr id="282" name="Picture 4" descr=""/>
          <p:cNvPicPr/>
          <p:nvPr/>
        </p:nvPicPr>
        <p:blipFill>
          <a:blip r:embed="rId3"/>
          <a:stretch/>
        </p:blipFill>
        <p:spPr>
          <a:xfrm>
            <a:off x="3838680" y="990720"/>
            <a:ext cx="5249160" cy="58669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Normal and Oblique Incidence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82800" y="2286000"/>
            <a:ext cx="9060840" cy="3592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Reflection Coefficient vs. Angle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84" name="Picture 2" descr=""/>
          <p:cNvPicPr/>
          <p:nvPr/>
        </p:nvPicPr>
        <p:blipFill>
          <a:blip r:embed="rId1"/>
          <a:stretch/>
        </p:blipFill>
        <p:spPr>
          <a:xfrm>
            <a:off x="2216880" y="1219320"/>
            <a:ext cx="4709880" cy="5638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Brewster Angle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86" name="CustomShape 2"/>
          <p:cNvSpPr/>
          <p:nvPr/>
        </p:nvSpPr>
        <p:spPr>
          <a:xfrm>
            <a:off x="-86040" y="2743200"/>
            <a:ext cx="34884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ff"/>
                </a:solidFill>
                <a:latin typeface="Tw Cen MT"/>
              </a:rPr>
              <a:t>Perpendicular Polarization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87" name="CustomShape 3"/>
          <p:cNvSpPr/>
          <p:nvPr/>
        </p:nvSpPr>
        <p:spPr>
          <a:xfrm>
            <a:off x="33120" y="4038480"/>
            <a:ext cx="24199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ff"/>
                </a:solidFill>
                <a:latin typeface="Tw Cen MT"/>
              </a:rPr>
              <a:t>Parallel Polarization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288" name="Picture 2" descr=""/>
          <p:cNvPicPr/>
          <p:nvPr/>
        </p:nvPicPr>
        <p:blipFill>
          <a:blip r:embed="rId1"/>
          <a:stretch/>
        </p:blipFill>
        <p:spPr>
          <a:xfrm>
            <a:off x="228600" y="1747440"/>
            <a:ext cx="7013160" cy="676440"/>
          </a:xfrm>
          <a:prstGeom prst="rect">
            <a:avLst/>
          </a:prstGeom>
          <a:ln w="9360">
            <a:noFill/>
          </a:ln>
        </p:spPr>
      </p:pic>
      <p:pic>
        <p:nvPicPr>
          <p:cNvPr id="289" name="Picture 3" descr=""/>
          <p:cNvPicPr/>
          <p:nvPr/>
        </p:nvPicPr>
        <p:blipFill>
          <a:blip r:embed="rId2"/>
          <a:stretch/>
        </p:blipFill>
        <p:spPr>
          <a:xfrm>
            <a:off x="457200" y="3429000"/>
            <a:ext cx="4495320" cy="263160"/>
          </a:xfrm>
          <a:prstGeom prst="rect">
            <a:avLst/>
          </a:prstGeom>
          <a:ln w="9360">
            <a:noFill/>
          </a:ln>
        </p:spPr>
      </p:pic>
      <p:pic>
        <p:nvPicPr>
          <p:cNvPr id="290" name="Picture 4" descr=""/>
          <p:cNvPicPr/>
          <p:nvPr/>
        </p:nvPicPr>
        <p:blipFill>
          <a:blip r:embed="rId3"/>
          <a:stretch/>
        </p:blipFill>
        <p:spPr>
          <a:xfrm>
            <a:off x="685800" y="4495680"/>
            <a:ext cx="3885840" cy="1676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92" name="Content Placeholder 3" descr=""/>
          <p:cNvPicPr/>
          <p:nvPr/>
        </p:nvPicPr>
        <p:blipFill>
          <a:blip r:embed="rId1"/>
          <a:srcRect l="0" t="-94127" r="0" b="-94127"/>
          <a:stretch/>
        </p:blipFill>
        <p:spPr>
          <a:xfrm>
            <a:off x="304920" y="1523880"/>
            <a:ext cx="8683560" cy="4788000"/>
          </a:xfrm>
          <a:prstGeom prst="rect">
            <a:avLst/>
          </a:prstGeom>
          <a:ln>
            <a:noFill/>
          </a:ln>
        </p:spPr>
      </p:pic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Power Reflectivity and Transmissivity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94" name="Picture 2" descr=""/>
          <p:cNvPicPr/>
          <p:nvPr/>
        </p:nvPicPr>
        <p:blipFill>
          <a:blip r:embed="rId1"/>
          <a:stretch/>
        </p:blipFill>
        <p:spPr>
          <a:xfrm>
            <a:off x="5711400" y="1643040"/>
            <a:ext cx="3280320" cy="3233520"/>
          </a:xfrm>
          <a:prstGeom prst="rect">
            <a:avLst/>
          </a:prstGeom>
          <a:ln w="9360">
            <a:noFill/>
          </a:ln>
        </p:spPr>
      </p:pic>
      <p:pic>
        <p:nvPicPr>
          <p:cNvPr id="295" name="Picture 3" descr=""/>
          <p:cNvPicPr/>
          <p:nvPr/>
        </p:nvPicPr>
        <p:blipFill>
          <a:blip r:embed="rId2"/>
          <a:stretch/>
        </p:blipFill>
        <p:spPr>
          <a:xfrm>
            <a:off x="76320" y="1905120"/>
            <a:ext cx="5562360" cy="3900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TextShape 1"/>
          <p:cNvSpPr txBox="1"/>
          <p:nvPr/>
        </p:nvSpPr>
        <p:spPr>
          <a:xfrm>
            <a:off x="152280" y="228600"/>
            <a:ext cx="86133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Summary For Reflection and Transmission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97" name="Picture 2" descr=""/>
          <p:cNvPicPr/>
          <p:nvPr/>
        </p:nvPicPr>
        <p:blipFill>
          <a:blip r:embed="rId1"/>
          <a:stretch/>
        </p:blipFill>
        <p:spPr>
          <a:xfrm>
            <a:off x="23760" y="1776960"/>
            <a:ext cx="9119880" cy="42184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Content Placeholder 2" descr=""/>
          <p:cNvPicPr/>
          <p:nvPr/>
        </p:nvPicPr>
        <p:blipFill>
          <a:blip r:embed="rId1"/>
          <a:srcRect l="0" t="-96899" r="0" b="-96899"/>
          <a:stretch/>
        </p:blipFill>
        <p:spPr>
          <a:xfrm>
            <a:off x="152280" y="1600200"/>
            <a:ext cx="8835840" cy="4871880"/>
          </a:xfrm>
          <a:prstGeom prst="rect">
            <a:avLst/>
          </a:prstGeom>
          <a:ln>
            <a:noFill/>
          </a:ln>
        </p:spPr>
      </p:pic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16: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Bar-Code Reader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00" name="Picture 2" descr=""/>
          <p:cNvPicPr/>
          <p:nvPr/>
        </p:nvPicPr>
        <p:blipFill>
          <a:blip r:embed="rId1"/>
          <a:stretch/>
        </p:blipFill>
        <p:spPr>
          <a:xfrm>
            <a:off x="149400" y="1731600"/>
            <a:ext cx="8845200" cy="47656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 Brief 16: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Bar-Code Reader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02" name="Picture 2" descr=""/>
          <p:cNvPicPr/>
          <p:nvPr/>
        </p:nvPicPr>
        <p:blipFill>
          <a:blip r:embed="rId1"/>
          <a:stretch/>
        </p:blipFill>
        <p:spPr>
          <a:xfrm>
            <a:off x="1275480" y="1523880"/>
            <a:ext cx="6592680" cy="5257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Waveguides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4" name="CustomShape 2"/>
          <p:cNvSpPr/>
          <p:nvPr/>
        </p:nvSpPr>
        <p:spPr>
          <a:xfrm>
            <a:off x="228600" y="1600200"/>
            <a:ext cx="4800240" cy="4663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indent="-21600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Examples of non-TEM transmission lines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We covered the basics of wave      propagation in an optical fiber earlier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We will now examine wave propagation in a rectangular waveguide with metal surfaces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The energy is carried by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Transverse Electric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or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Transverse Magnetic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modes, or a combination of both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305" name="Picture 2" descr=""/>
          <p:cNvPicPr/>
          <p:nvPr/>
        </p:nvPicPr>
        <p:blipFill>
          <a:blip r:embed="rId1"/>
          <a:stretch/>
        </p:blipFill>
        <p:spPr>
          <a:xfrm>
            <a:off x="76320" y="5257800"/>
            <a:ext cx="5060520" cy="761760"/>
          </a:xfrm>
          <a:prstGeom prst="rect">
            <a:avLst/>
          </a:prstGeom>
          <a:ln w="9360">
            <a:noFill/>
          </a:ln>
        </p:spPr>
      </p:pic>
      <p:pic>
        <p:nvPicPr>
          <p:cNvPr id="306" name="Picture 3" descr=""/>
          <p:cNvPicPr/>
          <p:nvPr/>
        </p:nvPicPr>
        <p:blipFill>
          <a:blip r:embed="rId2"/>
          <a:stretch/>
        </p:blipFill>
        <p:spPr>
          <a:xfrm>
            <a:off x="5226840" y="152280"/>
            <a:ext cx="3383280" cy="6552720"/>
          </a:xfrm>
          <a:prstGeom prst="rect">
            <a:avLst/>
          </a:prstGeom>
          <a:ln w="9360">
            <a:noFill/>
          </a:ln>
        </p:spPr>
      </p:pic>
      <p:sp>
        <p:nvSpPr>
          <p:cNvPr id="307" name="CustomShape 3"/>
          <p:cNvSpPr/>
          <p:nvPr/>
        </p:nvSpPr>
        <p:spPr>
          <a:xfrm>
            <a:off x="76320" y="5181480"/>
            <a:ext cx="5181120" cy="914040"/>
          </a:xfrm>
          <a:prstGeom prst="rect">
            <a:avLst/>
          </a:prstGeom>
          <a:noFill/>
          <a:ln w="2916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Coax-to-Waveguide Connection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9" name="CustomShape 2"/>
          <p:cNvSpPr/>
          <p:nvPr/>
        </p:nvSpPr>
        <p:spPr>
          <a:xfrm>
            <a:off x="380880" y="2362320"/>
            <a:ext cx="4343040" cy="161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An extended section of the inner conductor of a coaxial cable can serve to couple energy into a waveguide or from the waveguide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310" name="Picture 2" descr=""/>
          <p:cNvPicPr/>
          <p:nvPr/>
        </p:nvPicPr>
        <p:blipFill>
          <a:blip r:embed="rId1"/>
          <a:stretch/>
        </p:blipFill>
        <p:spPr>
          <a:xfrm>
            <a:off x="4790160" y="1093680"/>
            <a:ext cx="3744000" cy="5687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Normal Incidence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7" name="CustomShape 2"/>
          <p:cNvSpPr/>
          <p:nvPr/>
        </p:nvSpPr>
        <p:spPr>
          <a:xfrm>
            <a:off x="228600" y="2057400"/>
            <a:ext cx="411444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We c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an use all the transmission-line concepts and techniques of Chapter 2 to analyze plane wave reflection and transmission at interfaces between dissimilar media 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18" name="Picture 2" descr=""/>
          <p:cNvPicPr/>
          <p:nvPr/>
        </p:nvPicPr>
        <p:blipFill>
          <a:blip r:embed="rId1"/>
          <a:stretch/>
        </p:blipFill>
        <p:spPr>
          <a:xfrm>
            <a:off x="4724280" y="1066680"/>
            <a:ext cx="4419360" cy="57117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533520" y="15228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Transverse Magnetic (TM) Mode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2" name="CustomShape 2"/>
          <p:cNvSpPr/>
          <p:nvPr/>
        </p:nvSpPr>
        <p:spPr>
          <a:xfrm>
            <a:off x="0" y="1447920"/>
            <a:ext cx="434304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Applying Maxwell’s equations to a wave propagating in the z-direction with its Hz = 0 (</a:t>
            </a:r>
            <a:r>
              <a:rPr b="1" i="1" lang="en-US" sz="1800" spc="-1" strike="noStrike">
                <a:solidFill>
                  <a:srgbClr val="ff0000"/>
                </a:solidFill>
                <a:latin typeface="Tw Cen MT"/>
              </a:rPr>
              <a:t>for the TM Mode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)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leads to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13" name="CustomShape 3"/>
          <p:cNvSpPr/>
          <p:nvPr/>
        </p:nvSpPr>
        <p:spPr>
          <a:xfrm>
            <a:off x="5019120" y="5867280"/>
            <a:ext cx="3546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m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and </a:t>
            </a: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n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 are positive integers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14" name="Picture 2" descr=""/>
          <p:cNvPicPr/>
          <p:nvPr/>
        </p:nvPicPr>
        <p:blipFill>
          <a:blip r:embed="rId1"/>
          <a:stretch/>
        </p:blipFill>
        <p:spPr>
          <a:xfrm>
            <a:off x="228600" y="2362320"/>
            <a:ext cx="3962160" cy="954360"/>
          </a:xfrm>
          <a:prstGeom prst="rect">
            <a:avLst/>
          </a:prstGeom>
          <a:ln w="9360">
            <a:noFill/>
          </a:ln>
        </p:spPr>
      </p:pic>
      <p:pic>
        <p:nvPicPr>
          <p:cNvPr id="315" name="Picture 3" descr=""/>
          <p:cNvPicPr/>
          <p:nvPr/>
        </p:nvPicPr>
        <p:blipFill>
          <a:blip r:embed="rId2"/>
          <a:stretch/>
        </p:blipFill>
        <p:spPr>
          <a:xfrm>
            <a:off x="228600" y="3429000"/>
            <a:ext cx="4843080" cy="3782160"/>
          </a:xfrm>
          <a:prstGeom prst="rect">
            <a:avLst/>
          </a:prstGeom>
          <a:ln w="9360">
            <a:noFill/>
          </a:ln>
        </p:spPr>
      </p:pic>
      <p:pic>
        <p:nvPicPr>
          <p:cNvPr id="316" name="Picture 4" descr=""/>
          <p:cNvPicPr/>
          <p:nvPr/>
        </p:nvPicPr>
        <p:blipFill>
          <a:blip r:embed="rId3"/>
          <a:stretch/>
        </p:blipFill>
        <p:spPr>
          <a:xfrm>
            <a:off x="5064120" y="1676520"/>
            <a:ext cx="3850920" cy="3276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Transverse Magnetic (TM) Mode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8" name="CustomShape 2"/>
          <p:cNvSpPr/>
          <p:nvPr/>
        </p:nvSpPr>
        <p:spPr>
          <a:xfrm>
            <a:off x="0" y="1600200"/>
            <a:ext cx="4343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19" name="Picture 2" descr=""/>
          <p:cNvPicPr/>
          <p:nvPr/>
        </p:nvPicPr>
        <p:blipFill>
          <a:blip r:embed="rId1"/>
          <a:stretch/>
        </p:blipFill>
        <p:spPr>
          <a:xfrm>
            <a:off x="457200" y="3612960"/>
            <a:ext cx="3352320" cy="2852280"/>
          </a:xfrm>
          <a:prstGeom prst="rect">
            <a:avLst/>
          </a:prstGeom>
          <a:ln w="9360">
            <a:noFill/>
          </a:ln>
        </p:spPr>
      </p:pic>
      <p:pic>
        <p:nvPicPr>
          <p:cNvPr id="320" name="Picture 3" descr=""/>
          <p:cNvPicPr/>
          <p:nvPr/>
        </p:nvPicPr>
        <p:blipFill>
          <a:blip r:embed="rId2"/>
          <a:stretch/>
        </p:blipFill>
        <p:spPr>
          <a:xfrm>
            <a:off x="76320" y="1600200"/>
            <a:ext cx="5437440" cy="1294920"/>
          </a:xfrm>
          <a:prstGeom prst="rect">
            <a:avLst/>
          </a:prstGeom>
          <a:ln w="9360">
            <a:noFill/>
          </a:ln>
        </p:spPr>
      </p:pic>
      <p:pic>
        <p:nvPicPr>
          <p:cNvPr id="321" name="Picture 4" descr=""/>
          <p:cNvPicPr/>
          <p:nvPr/>
        </p:nvPicPr>
        <p:blipFill>
          <a:blip r:embed="rId3"/>
          <a:stretch/>
        </p:blipFill>
        <p:spPr>
          <a:xfrm>
            <a:off x="5486400" y="728640"/>
            <a:ext cx="3657240" cy="6100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Properties of TM Modes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0" y="1388520"/>
            <a:ext cx="4571640" cy="131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1. Phase constant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2000" spc="-1" strike="noStrike">
                <a:solidFill>
                  <a:srgbClr val="000000"/>
                </a:solidFill>
                <a:latin typeface="Tw Cen MT"/>
              </a:rPr>
              <a:t>For a wave travelling inside the guide along the z-direction, its phase factor is e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−</a:t>
            </a:r>
            <a:r>
              <a:rPr b="0" i="1" lang="en-US" sz="2000" spc="-1" strike="noStrike">
                <a:solidFill>
                  <a:srgbClr val="000000"/>
                </a:solidFill>
                <a:latin typeface="Tw Cen MT"/>
              </a:rPr>
              <a:t>jβz with: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24" name="CustomShape 3"/>
          <p:cNvSpPr/>
          <p:nvPr/>
        </p:nvSpPr>
        <p:spPr>
          <a:xfrm>
            <a:off x="152280" y="3962520"/>
            <a:ext cx="457164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2. Cutoff Frequency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Corresponding to each mode (</a:t>
            </a:r>
            <a:r>
              <a:rPr b="0" i="1" lang="en-US" sz="2000" spc="-1" strike="noStrike">
                <a:solidFill>
                  <a:srgbClr val="000000"/>
                </a:solidFill>
                <a:latin typeface="Tw Cen MT"/>
              </a:rPr>
              <a:t>m, n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)</a:t>
            </a:r>
            <a:r>
              <a:rPr b="0" i="1" lang="en-US" sz="2000" spc="-1" strike="noStrike">
                <a:solidFill>
                  <a:srgbClr val="000000"/>
                </a:solidFill>
                <a:latin typeface="Tw Cen MT"/>
              </a:rPr>
              <a:t>, there is a </a:t>
            </a:r>
            <a:r>
              <a:rPr b="1" i="1" lang="en-US" sz="2000" spc="-1" strike="noStrike">
                <a:solidFill>
                  <a:srgbClr val="ff0000"/>
                </a:solidFill>
                <a:latin typeface="Tw Cen MT"/>
              </a:rPr>
              <a:t>cutoff frequency fmn </a:t>
            </a:r>
            <a:r>
              <a:rPr b="1" i="1" lang="en-US" sz="2000" spc="-1" strike="noStrike">
                <a:solidFill>
                  <a:srgbClr val="000000"/>
                </a:solidFill>
                <a:latin typeface="Tw Cen MT"/>
              </a:rPr>
              <a:t>at which β = 0.  By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setting </a:t>
            </a:r>
            <a:r>
              <a:rPr b="0" i="1" lang="en-US" sz="2000" spc="-1" strike="noStrike">
                <a:solidFill>
                  <a:srgbClr val="000000"/>
                </a:solidFill>
                <a:latin typeface="Tw Cen MT"/>
              </a:rPr>
              <a:t>β = 0 in Eq. (8.105) and then solving for f, we have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25" name="CustomShape 4"/>
          <p:cNvSpPr/>
          <p:nvPr/>
        </p:nvSpPr>
        <p:spPr>
          <a:xfrm>
            <a:off x="4572000" y="1515240"/>
            <a:ext cx="4571640" cy="130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2000" spc="-1" strike="noStrike">
                <a:solidFill>
                  <a:srgbClr val="3366ff"/>
                </a:solidFill>
                <a:latin typeface="Tw Cen MT"/>
              </a:rPr>
              <a:t>A wave, in a given mode, can propagate through the guide only if its frequency f &gt; fmn, as only then β = real.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26" name="CustomShape 5"/>
          <p:cNvSpPr/>
          <p:nvPr/>
        </p:nvSpPr>
        <p:spPr>
          <a:xfrm>
            <a:off x="4592520" y="2602440"/>
            <a:ext cx="23407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3. Phase Velocity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27" name="CustomShape 6"/>
          <p:cNvSpPr/>
          <p:nvPr/>
        </p:nvSpPr>
        <p:spPr>
          <a:xfrm>
            <a:off x="4424760" y="4191120"/>
            <a:ext cx="433728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4. Wave Impedance in the Guide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28" name="CustomShape 7"/>
          <p:cNvSpPr/>
          <p:nvPr/>
        </p:nvSpPr>
        <p:spPr>
          <a:xfrm>
            <a:off x="4800600" y="5715000"/>
            <a:ext cx="4343040" cy="130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3366ff"/>
                </a:solidFill>
                <a:latin typeface="Tw Cen MT"/>
              </a:rPr>
              <a:t>Whereas properties 1 to 3 are common to both modes, property 4 is specific to TM modes.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329" name="Picture 2" descr=""/>
          <p:cNvPicPr/>
          <p:nvPr/>
        </p:nvPicPr>
        <p:blipFill>
          <a:blip r:embed="rId1"/>
          <a:stretch/>
        </p:blipFill>
        <p:spPr>
          <a:xfrm>
            <a:off x="76320" y="2609280"/>
            <a:ext cx="4495320" cy="1184760"/>
          </a:xfrm>
          <a:prstGeom prst="rect">
            <a:avLst/>
          </a:prstGeom>
          <a:ln w="9360">
            <a:noFill/>
          </a:ln>
        </p:spPr>
      </p:pic>
      <p:pic>
        <p:nvPicPr>
          <p:cNvPr id="330" name="Picture 3" descr=""/>
          <p:cNvPicPr/>
          <p:nvPr/>
        </p:nvPicPr>
        <p:blipFill>
          <a:blip r:embed="rId2"/>
          <a:stretch/>
        </p:blipFill>
        <p:spPr>
          <a:xfrm>
            <a:off x="152280" y="5956200"/>
            <a:ext cx="4571640" cy="760680"/>
          </a:xfrm>
          <a:prstGeom prst="rect">
            <a:avLst/>
          </a:prstGeom>
          <a:ln w="9360">
            <a:noFill/>
          </a:ln>
        </p:spPr>
      </p:pic>
      <p:pic>
        <p:nvPicPr>
          <p:cNvPr id="331" name="Picture 4" descr=""/>
          <p:cNvPicPr/>
          <p:nvPr/>
        </p:nvPicPr>
        <p:blipFill>
          <a:blip r:embed="rId3"/>
          <a:stretch/>
        </p:blipFill>
        <p:spPr>
          <a:xfrm>
            <a:off x="4572000" y="3048120"/>
            <a:ext cx="4495320" cy="727560"/>
          </a:xfrm>
          <a:prstGeom prst="rect">
            <a:avLst/>
          </a:prstGeom>
          <a:ln w="9360">
            <a:noFill/>
          </a:ln>
        </p:spPr>
      </p:pic>
      <p:pic>
        <p:nvPicPr>
          <p:cNvPr id="332" name="Picture 5" descr=""/>
          <p:cNvPicPr/>
          <p:nvPr/>
        </p:nvPicPr>
        <p:blipFill>
          <a:blip r:embed="rId4"/>
          <a:stretch/>
        </p:blipFill>
        <p:spPr>
          <a:xfrm>
            <a:off x="4770000" y="4648320"/>
            <a:ext cx="4373640" cy="761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Picture 2" descr=""/>
          <p:cNvPicPr/>
          <p:nvPr/>
        </p:nvPicPr>
        <p:blipFill>
          <a:blip r:embed="rId1"/>
          <a:stretch/>
        </p:blipFill>
        <p:spPr>
          <a:xfrm>
            <a:off x="1790640" y="0"/>
            <a:ext cx="5562360" cy="3808800"/>
          </a:xfrm>
          <a:prstGeom prst="rect">
            <a:avLst/>
          </a:prstGeom>
          <a:ln w="9360">
            <a:noFill/>
          </a:ln>
        </p:spPr>
      </p:pic>
      <p:pic>
        <p:nvPicPr>
          <p:cNvPr id="334" name="Picture 3" descr=""/>
          <p:cNvPicPr/>
          <p:nvPr/>
        </p:nvPicPr>
        <p:blipFill>
          <a:blip r:embed="rId2"/>
          <a:stretch/>
        </p:blipFill>
        <p:spPr>
          <a:xfrm>
            <a:off x="1866600" y="3962520"/>
            <a:ext cx="5410080" cy="2895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Picture 2" descr=""/>
          <p:cNvPicPr/>
          <p:nvPr/>
        </p:nvPicPr>
        <p:blipFill>
          <a:blip r:embed="rId1"/>
          <a:stretch/>
        </p:blipFill>
        <p:spPr>
          <a:xfrm>
            <a:off x="-12600" y="0"/>
            <a:ext cx="4507920" cy="3129480"/>
          </a:xfrm>
          <a:prstGeom prst="rect">
            <a:avLst/>
          </a:prstGeom>
          <a:ln w="9360">
            <a:noFill/>
          </a:ln>
        </p:spPr>
      </p:pic>
      <p:sp>
        <p:nvSpPr>
          <p:cNvPr id="336" name="CustomShape 1"/>
          <p:cNvSpPr/>
          <p:nvPr/>
        </p:nvSpPr>
        <p:spPr>
          <a:xfrm>
            <a:off x="2488680" y="0"/>
            <a:ext cx="9324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(cont.)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37" name="Picture 3" descr=""/>
          <p:cNvPicPr/>
          <p:nvPr/>
        </p:nvPicPr>
        <p:blipFill>
          <a:blip r:embed="rId2"/>
          <a:stretch/>
        </p:blipFill>
        <p:spPr>
          <a:xfrm>
            <a:off x="0" y="380880"/>
            <a:ext cx="5866920" cy="64954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4507920" cy="3129480"/>
          </a:xfrm>
          <a:prstGeom prst="rect">
            <a:avLst/>
          </a:prstGeom>
          <a:ln w="9360">
            <a:noFill/>
          </a:ln>
        </p:spPr>
      </p:pic>
      <p:sp>
        <p:nvSpPr>
          <p:cNvPr id="339" name="CustomShape 1"/>
          <p:cNvSpPr/>
          <p:nvPr/>
        </p:nvSpPr>
        <p:spPr>
          <a:xfrm>
            <a:off x="2412360" y="0"/>
            <a:ext cx="9324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(cont.)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40" name="Picture 2" descr=""/>
          <p:cNvPicPr/>
          <p:nvPr/>
        </p:nvPicPr>
        <p:blipFill>
          <a:blip r:embed="rId2"/>
          <a:stretch/>
        </p:blipFill>
        <p:spPr>
          <a:xfrm>
            <a:off x="0" y="457200"/>
            <a:ext cx="5486040" cy="1238400"/>
          </a:xfrm>
          <a:prstGeom prst="rect">
            <a:avLst/>
          </a:prstGeom>
          <a:ln w="9360">
            <a:noFill/>
          </a:ln>
        </p:spPr>
      </p:pic>
      <p:pic>
        <p:nvPicPr>
          <p:cNvPr id="341" name="Picture 3" descr=""/>
          <p:cNvPicPr/>
          <p:nvPr/>
        </p:nvPicPr>
        <p:blipFill>
          <a:blip r:embed="rId3"/>
          <a:stretch/>
        </p:blipFill>
        <p:spPr>
          <a:xfrm>
            <a:off x="0" y="1828800"/>
            <a:ext cx="5562360" cy="48729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Transverse Electric Mode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3" name="CustomShape 2"/>
          <p:cNvSpPr/>
          <p:nvPr/>
        </p:nvSpPr>
        <p:spPr>
          <a:xfrm>
            <a:off x="-69480" y="1600200"/>
            <a:ext cx="3834000" cy="43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For the TE mode with 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E</a:t>
            </a:r>
            <a:r>
              <a:rPr b="0" i="1" lang="en-US" sz="2000" spc="-1" strike="noStrike" baseline="-25000">
                <a:solidFill>
                  <a:srgbClr val="ff0000"/>
                </a:solidFill>
                <a:latin typeface="Tw Cen MT"/>
              </a:rPr>
              <a:t>z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 =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0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,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44" name="CustomShape 3"/>
          <p:cNvSpPr/>
          <p:nvPr/>
        </p:nvSpPr>
        <p:spPr>
          <a:xfrm>
            <a:off x="5410080" y="4419720"/>
            <a:ext cx="37335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 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345" name="Picture 3" descr=""/>
          <p:cNvPicPr/>
          <p:nvPr/>
        </p:nvPicPr>
        <p:blipFill>
          <a:blip r:embed="rId1"/>
          <a:stretch/>
        </p:blipFill>
        <p:spPr>
          <a:xfrm>
            <a:off x="0" y="2209680"/>
            <a:ext cx="5419440" cy="3733560"/>
          </a:xfrm>
          <a:prstGeom prst="rect">
            <a:avLst/>
          </a:prstGeom>
          <a:ln w="9360">
            <a:noFill/>
          </a:ln>
        </p:spPr>
      </p:pic>
      <p:pic>
        <p:nvPicPr>
          <p:cNvPr id="346" name="Picture 4" descr=""/>
          <p:cNvPicPr/>
          <p:nvPr/>
        </p:nvPicPr>
        <p:blipFill>
          <a:blip r:embed="rId2"/>
          <a:stretch/>
        </p:blipFill>
        <p:spPr>
          <a:xfrm>
            <a:off x="4992480" y="5867280"/>
            <a:ext cx="3998880" cy="761760"/>
          </a:xfrm>
          <a:prstGeom prst="rect">
            <a:avLst/>
          </a:prstGeom>
          <a:ln w="9360">
            <a:noFill/>
          </a:ln>
        </p:spPr>
      </p:pic>
      <p:sp>
        <p:nvSpPr>
          <p:cNvPr id="347" name="CustomShape 4"/>
          <p:cNvSpPr/>
          <p:nvPr/>
        </p:nvSpPr>
        <p:spPr>
          <a:xfrm>
            <a:off x="5486400" y="4876920"/>
            <a:ext cx="3809520" cy="1279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TE mode properties are the same as TM  , except for wave impedance: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</p:txBody>
      </p:sp>
      <p:sp>
        <p:nvSpPr>
          <p:cNvPr id="348" name="CustomShape 5"/>
          <p:cNvSpPr/>
          <p:nvPr/>
        </p:nvSpPr>
        <p:spPr>
          <a:xfrm>
            <a:off x="4876920" y="5867280"/>
            <a:ext cx="4190760" cy="837720"/>
          </a:xfrm>
          <a:prstGeom prst="rect">
            <a:avLst/>
          </a:prstGeom>
          <a:noFill/>
          <a:ln w="3240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5796360" cy="3428640"/>
          </a:xfrm>
          <a:prstGeom prst="rect">
            <a:avLst/>
          </a:prstGeom>
          <a:ln w="9360">
            <a:noFill/>
          </a:ln>
        </p:spPr>
      </p:pic>
      <p:pic>
        <p:nvPicPr>
          <p:cNvPr id="350" name="Picture 3" descr=""/>
          <p:cNvPicPr/>
          <p:nvPr/>
        </p:nvPicPr>
        <p:blipFill>
          <a:blip r:embed="rId2"/>
          <a:stretch/>
        </p:blipFill>
        <p:spPr>
          <a:xfrm>
            <a:off x="3537000" y="3429000"/>
            <a:ext cx="5047200" cy="3428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Properties of TE and TM Modes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52" name="Picture 2" descr=""/>
          <p:cNvPicPr/>
          <p:nvPr/>
        </p:nvPicPr>
        <p:blipFill>
          <a:blip r:embed="rId1"/>
          <a:stretch/>
        </p:blipFill>
        <p:spPr>
          <a:xfrm>
            <a:off x="81360" y="1600200"/>
            <a:ext cx="8981280" cy="51051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Propagation Velocities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54" name="CustomShape 2"/>
          <p:cNvSpPr/>
          <p:nvPr/>
        </p:nvSpPr>
        <p:spPr>
          <a:xfrm>
            <a:off x="152280" y="3124080"/>
            <a:ext cx="4800240" cy="4073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2. Group Velocity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The velocity with which the </a:t>
            </a: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envelope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—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or equivalently the wave group—travels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through the medium is called the </a:t>
            </a:r>
            <a:r>
              <a:rPr b="1" i="1" lang="en-US" sz="1800" spc="-1" strike="noStrike">
                <a:solidFill>
                  <a:srgbClr val="ff0000"/>
                </a:solidFill>
                <a:latin typeface="Tw Cen MT"/>
              </a:rPr>
              <a:t>group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1" i="1" lang="en-US" sz="1800" spc="-1" strike="noStrike">
                <a:solidFill>
                  <a:srgbClr val="ff0000"/>
                </a:solidFill>
                <a:latin typeface="Tw Cen MT"/>
              </a:rPr>
              <a:t>velocity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u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g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. 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As such,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u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g</a:t>
            </a:r>
            <a:r>
              <a:rPr b="1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is the velocity of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the energy carried by the wave-group,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and of the information encoded in it.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Depending on whether or not the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propagation medium is dispersive,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u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g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may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or may not be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equal to the phase velocity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u</a:t>
            </a:r>
            <a:r>
              <a:rPr b="0" lang="en-US" sz="1800" spc="-1" strike="noStrike" baseline="-25000">
                <a:solidFill>
                  <a:srgbClr val="000000"/>
                </a:solidFill>
                <a:latin typeface="Tw Cen MT"/>
              </a:rPr>
              <a:t>p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.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55" name="CustomShape 3"/>
          <p:cNvSpPr/>
          <p:nvPr/>
        </p:nvSpPr>
        <p:spPr>
          <a:xfrm>
            <a:off x="228600" y="1447920"/>
            <a:ext cx="4419360" cy="121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  <a:buClr>
                <a:srgbClr val="ff0000"/>
              </a:buClr>
              <a:buFont typeface="StarSymbol"/>
              <a:buAutoNum type="arabicPeriod"/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Phase Velocity  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The phase velocity is defined as the </a:t>
            </a:r>
            <a:endParaRPr b="0" lang="en-US" sz="18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velocity of the sinusoidal pattern of the wave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56" name="Picture 2" descr=""/>
          <p:cNvPicPr/>
          <p:nvPr/>
        </p:nvPicPr>
        <p:blipFill>
          <a:blip r:embed="rId1"/>
          <a:stretch/>
        </p:blipFill>
        <p:spPr>
          <a:xfrm>
            <a:off x="685800" y="2414520"/>
            <a:ext cx="3411000" cy="861480"/>
          </a:xfrm>
          <a:prstGeom prst="rect">
            <a:avLst/>
          </a:prstGeom>
          <a:ln w="9360">
            <a:noFill/>
          </a:ln>
        </p:spPr>
      </p:pic>
      <p:pic>
        <p:nvPicPr>
          <p:cNvPr id="357" name="Picture 3" descr=""/>
          <p:cNvPicPr/>
          <p:nvPr/>
        </p:nvPicPr>
        <p:blipFill>
          <a:blip r:embed="rId2"/>
          <a:stretch/>
        </p:blipFill>
        <p:spPr>
          <a:xfrm>
            <a:off x="457200" y="6048720"/>
            <a:ext cx="3826440" cy="732600"/>
          </a:xfrm>
          <a:prstGeom prst="rect">
            <a:avLst/>
          </a:prstGeom>
          <a:ln w="9360">
            <a:noFill/>
          </a:ln>
        </p:spPr>
      </p:pic>
      <p:pic>
        <p:nvPicPr>
          <p:cNvPr id="358" name="Picture 4" descr=""/>
          <p:cNvPicPr/>
          <p:nvPr/>
        </p:nvPicPr>
        <p:blipFill>
          <a:blip r:embed="rId3"/>
          <a:stretch/>
        </p:blipFill>
        <p:spPr>
          <a:xfrm>
            <a:off x="4800600" y="1011240"/>
            <a:ext cx="4282920" cy="58464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Modeling Normal Incidence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20" name="Picture 2" descr=""/>
          <p:cNvPicPr/>
          <p:nvPr/>
        </p:nvPicPr>
        <p:blipFill>
          <a:blip r:embed="rId1"/>
          <a:stretch/>
        </p:blipFill>
        <p:spPr>
          <a:xfrm>
            <a:off x="2236680" y="1523880"/>
            <a:ext cx="4670280" cy="5257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extShape 1"/>
          <p:cNvSpPr txBox="1"/>
          <p:nvPr/>
        </p:nvSpPr>
        <p:spPr>
          <a:xfrm>
            <a:off x="45720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i="1" lang="en-US" sz="4400" spc="-1" strike="noStrike">
                <a:solidFill>
                  <a:srgbClr val="1f497d"/>
                </a:solidFill>
                <a:latin typeface="Tw Cen MT"/>
              </a:rPr>
              <a:t>ω-β</a:t>
            </a: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 Diagram for TE and TM Modes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0" name="CustomShape 2"/>
          <p:cNvSpPr/>
          <p:nvPr/>
        </p:nvSpPr>
        <p:spPr>
          <a:xfrm>
            <a:off x="346680" y="4114800"/>
            <a:ext cx="2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61" name="CustomShape 3"/>
          <p:cNvSpPr/>
          <p:nvPr/>
        </p:nvSpPr>
        <p:spPr>
          <a:xfrm>
            <a:off x="4800600" y="1981080"/>
            <a:ext cx="4190760" cy="589716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Tw Cen MT"/>
              <a:buAutoNum type="arabicPeriod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Note cutoff frequencies along vertical axis.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2. 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	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The ratio of the value of ω to that of β defines u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w Cen MT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= ω/β, whereas it is the slope dω/dβ of the curve at that point that defines the group velocity u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w Cen MT"/>
              </a:rPr>
              <a:t>g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.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Tw Cen MT"/>
              <a:buAutoNum type="arabicPeriod" startAt="3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For all modes, as f becomes much larger than the cutoff frequency, the ω-β curve approaches the TEM case, for which u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w Cen MT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= u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w Cen MT"/>
              </a:rPr>
              <a:t>g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.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4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.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362" name="Picture 2" descr=""/>
          <p:cNvPicPr/>
          <p:nvPr/>
        </p:nvPicPr>
        <p:blipFill>
          <a:blip r:embed="rId1"/>
          <a:stretch/>
        </p:blipFill>
        <p:spPr>
          <a:xfrm>
            <a:off x="140400" y="1523880"/>
            <a:ext cx="4516200" cy="5333760"/>
          </a:xfrm>
          <a:prstGeom prst="rect">
            <a:avLst/>
          </a:prstGeom>
          <a:ln w="9360">
            <a:noFill/>
          </a:ln>
        </p:spPr>
      </p:pic>
      <p:pic>
        <p:nvPicPr>
          <p:cNvPr id="363" name="Picture 3" descr=""/>
          <p:cNvPicPr/>
          <p:nvPr/>
        </p:nvPicPr>
        <p:blipFill>
          <a:blip r:embed="rId2"/>
          <a:stretch/>
        </p:blipFill>
        <p:spPr>
          <a:xfrm>
            <a:off x="5410080" y="6172200"/>
            <a:ext cx="1599840" cy="564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Zigzag Reflections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65" name="Picture 2" descr=""/>
          <p:cNvPicPr/>
          <p:nvPr/>
        </p:nvPicPr>
        <p:blipFill>
          <a:blip r:embed="rId1"/>
          <a:stretch/>
        </p:blipFill>
        <p:spPr>
          <a:xfrm>
            <a:off x="1549080" y="1752480"/>
            <a:ext cx="6045840" cy="4495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67" name="Content Placeholder 3" descr=""/>
          <p:cNvPicPr/>
          <p:nvPr/>
        </p:nvPicPr>
        <p:blipFill>
          <a:blip r:embed="rId1"/>
          <a:srcRect l="-66812" t="0" r="-66812" b="0"/>
          <a:stretch/>
        </p:blipFill>
        <p:spPr>
          <a:xfrm>
            <a:off x="33840" y="1752480"/>
            <a:ext cx="8988120" cy="4956120"/>
          </a:xfrm>
          <a:prstGeom prst="rect">
            <a:avLst/>
          </a:prstGeom>
          <a:ln>
            <a:noFill/>
          </a:ln>
        </p:spPr>
      </p:pic>
    </p:spTree>
  </p:cSld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Resonant Cavities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9" name="CustomShape 2"/>
          <p:cNvSpPr/>
          <p:nvPr/>
        </p:nvSpPr>
        <p:spPr>
          <a:xfrm>
            <a:off x="0" y="1676520"/>
            <a:ext cx="5181120" cy="432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A rectangular waveguide has metal walls on four sides. When the two remaining sides are terminated with conducting walls, the 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waveguide becomes a cavity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. By designing cavities to </a:t>
            </a:r>
            <a:r>
              <a:rPr b="0" i="1" lang="en-US" sz="2000" spc="-1" strike="noStrike">
                <a:solidFill>
                  <a:srgbClr val="000000"/>
                </a:solidFill>
                <a:latin typeface="Tw Cen MT"/>
              </a:rPr>
              <a:t>resonate at specific frequencies, they can be used as circuit elements in 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microwave oscillators, amplifiers, and bandpass filters.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Resonant Frequency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</p:txBody>
      </p:sp>
      <p:sp>
        <p:nvSpPr>
          <p:cNvPr id="370" name="CustomShape 3"/>
          <p:cNvSpPr/>
          <p:nvPr/>
        </p:nvSpPr>
        <p:spPr>
          <a:xfrm>
            <a:off x="-54720" y="5543640"/>
            <a:ext cx="19123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1f497d"/>
                </a:solidFill>
                <a:latin typeface="Tw Cen MT"/>
              </a:rPr>
              <a:t>Quality factor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71" name="CustomShape 4"/>
          <p:cNvSpPr/>
          <p:nvPr/>
        </p:nvSpPr>
        <p:spPr>
          <a:xfrm>
            <a:off x="1981080" y="5257800"/>
            <a:ext cx="3428640" cy="2284200"/>
          </a:xfrm>
          <a:prstGeom prst="rect">
            <a:avLst/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ff0000"/>
                </a:solidFill>
                <a:latin typeface="Tw Cen MT"/>
              </a:rPr>
              <a:t>The quality factor </a:t>
            </a: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is defined in terms of the ratio of the energy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stored in the cavity volume to the energy dissipated in the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latin typeface="Tw Cen MT"/>
              </a:rPr>
              <a:t>cavity walls through conduction.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72" name="Picture 2" descr=""/>
          <p:cNvPicPr/>
          <p:nvPr/>
        </p:nvPicPr>
        <p:blipFill>
          <a:blip r:embed="rId1"/>
          <a:stretch/>
        </p:blipFill>
        <p:spPr>
          <a:xfrm>
            <a:off x="152280" y="4448520"/>
            <a:ext cx="3733560" cy="703800"/>
          </a:xfrm>
          <a:prstGeom prst="rect">
            <a:avLst/>
          </a:prstGeom>
          <a:ln w="9360">
            <a:noFill/>
          </a:ln>
        </p:spPr>
      </p:pic>
      <p:pic>
        <p:nvPicPr>
          <p:cNvPr id="373" name="Picture 4" descr=""/>
          <p:cNvPicPr/>
          <p:nvPr/>
        </p:nvPicPr>
        <p:blipFill>
          <a:blip r:embed="rId2"/>
          <a:stretch/>
        </p:blipFill>
        <p:spPr>
          <a:xfrm>
            <a:off x="324000" y="5943600"/>
            <a:ext cx="1176840" cy="690480"/>
          </a:xfrm>
          <a:prstGeom prst="rect">
            <a:avLst/>
          </a:prstGeom>
          <a:ln w="9360">
            <a:noFill/>
          </a:ln>
        </p:spPr>
      </p:pic>
      <p:pic>
        <p:nvPicPr>
          <p:cNvPr id="374" name="Picture 5" descr=""/>
          <p:cNvPicPr/>
          <p:nvPr/>
        </p:nvPicPr>
        <p:blipFill>
          <a:blip r:embed="rId3"/>
          <a:stretch/>
        </p:blipFill>
        <p:spPr>
          <a:xfrm>
            <a:off x="5555880" y="68400"/>
            <a:ext cx="3511440" cy="6789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2" descr=""/>
          <p:cNvPicPr/>
          <p:nvPr/>
        </p:nvPicPr>
        <p:blipFill>
          <a:blip r:embed="rId1"/>
          <a:stretch/>
        </p:blipFill>
        <p:spPr>
          <a:xfrm>
            <a:off x="0" y="46440"/>
            <a:ext cx="5714640" cy="2653920"/>
          </a:xfrm>
          <a:prstGeom prst="rect">
            <a:avLst/>
          </a:prstGeom>
          <a:ln w="9360">
            <a:noFill/>
          </a:ln>
        </p:spPr>
      </p:pic>
      <p:pic>
        <p:nvPicPr>
          <p:cNvPr id="376" name="Picture 3" descr=""/>
          <p:cNvPicPr/>
          <p:nvPr/>
        </p:nvPicPr>
        <p:blipFill>
          <a:blip r:embed="rId2"/>
          <a:stretch/>
        </p:blipFill>
        <p:spPr>
          <a:xfrm>
            <a:off x="152280" y="2743200"/>
            <a:ext cx="5486040" cy="3958560"/>
          </a:xfrm>
          <a:prstGeom prst="rect">
            <a:avLst/>
          </a:prstGeom>
          <a:ln w="9360">
            <a:noFill/>
          </a:ln>
        </p:spPr>
      </p:pic>
      <p:sp>
        <p:nvSpPr>
          <p:cNvPr id="377" name="CustomShape 1"/>
          <p:cNvSpPr/>
          <p:nvPr/>
        </p:nvSpPr>
        <p:spPr>
          <a:xfrm>
            <a:off x="7857720" y="6324480"/>
            <a:ext cx="787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Cont.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Picture 2" descr=""/>
          <p:cNvPicPr/>
          <p:nvPr/>
        </p:nvPicPr>
        <p:blipFill>
          <a:blip r:embed="rId1"/>
          <a:stretch/>
        </p:blipFill>
        <p:spPr>
          <a:xfrm>
            <a:off x="0" y="46440"/>
            <a:ext cx="4658040" cy="2162880"/>
          </a:xfrm>
          <a:prstGeom prst="rect">
            <a:avLst/>
          </a:prstGeom>
          <a:ln w="9360">
            <a:noFill/>
          </a:ln>
        </p:spPr>
      </p:pic>
      <p:pic>
        <p:nvPicPr>
          <p:cNvPr id="379" name="Picture 3" descr=""/>
          <p:cNvPicPr/>
          <p:nvPr/>
        </p:nvPicPr>
        <p:blipFill>
          <a:blip r:embed="rId2"/>
          <a:stretch/>
        </p:blipFill>
        <p:spPr>
          <a:xfrm>
            <a:off x="152280" y="2209680"/>
            <a:ext cx="4419360" cy="3188520"/>
          </a:xfrm>
          <a:prstGeom prst="rect">
            <a:avLst/>
          </a:prstGeom>
          <a:ln w="9360">
            <a:noFill/>
          </a:ln>
        </p:spPr>
      </p:pic>
      <p:pic>
        <p:nvPicPr>
          <p:cNvPr id="380" name="Picture 4" descr=""/>
          <p:cNvPicPr/>
          <p:nvPr/>
        </p:nvPicPr>
        <p:blipFill>
          <a:blip r:embed="rId3"/>
          <a:stretch/>
        </p:blipFill>
        <p:spPr>
          <a:xfrm>
            <a:off x="0" y="457200"/>
            <a:ext cx="5644080" cy="8222400"/>
          </a:xfrm>
          <a:prstGeom prst="rect">
            <a:avLst/>
          </a:prstGeom>
          <a:ln w="9360">
            <a:noFill/>
          </a:ln>
        </p:spPr>
      </p:pic>
      <p:pic>
        <p:nvPicPr>
          <p:cNvPr id="381" name="Picture 4" descr=""/>
          <p:cNvPicPr/>
          <p:nvPr/>
        </p:nvPicPr>
        <p:blipFill>
          <a:blip r:embed="rId4"/>
          <a:stretch/>
        </p:blipFill>
        <p:spPr>
          <a:xfrm>
            <a:off x="5562720" y="4876920"/>
            <a:ext cx="1834560" cy="1828440"/>
          </a:xfrm>
          <a:prstGeom prst="rect">
            <a:avLst/>
          </a:prstGeom>
          <a:ln>
            <a:noFill/>
          </a:ln>
        </p:spPr>
      </p:pic>
      <p:sp>
        <p:nvSpPr>
          <p:cNvPr id="382" name="CustomShape 1"/>
          <p:cNvSpPr/>
          <p:nvPr/>
        </p:nvSpPr>
        <p:spPr>
          <a:xfrm>
            <a:off x="5486400" y="4800600"/>
            <a:ext cx="1980720" cy="1980720"/>
          </a:xfrm>
          <a:prstGeom prst="rect">
            <a:avLst/>
          </a:prstGeom>
          <a:noFill/>
          <a:ln w="25920"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Shape 1"/>
          <p:cNvSpPr txBox="1"/>
          <p:nvPr/>
        </p:nvSpPr>
        <p:spPr>
          <a:xfrm>
            <a:off x="612720" y="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Chapter 8 Summary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384" name="Picture 3" descr=""/>
          <p:cNvPicPr/>
          <p:nvPr/>
        </p:nvPicPr>
        <p:blipFill>
          <a:blip r:embed="rId1"/>
          <a:stretch/>
        </p:blipFill>
        <p:spPr>
          <a:xfrm>
            <a:off x="1199160" y="914400"/>
            <a:ext cx="6745680" cy="59428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 descr=""/>
          <p:cNvPicPr/>
          <p:nvPr/>
        </p:nvPicPr>
        <p:blipFill>
          <a:blip r:embed="rId1"/>
          <a:stretch/>
        </p:blipFill>
        <p:spPr>
          <a:xfrm>
            <a:off x="101880" y="1752480"/>
            <a:ext cx="4986360" cy="4876560"/>
          </a:xfrm>
          <a:prstGeom prst="rect">
            <a:avLst/>
          </a:prstGeom>
          <a:ln w="9360">
            <a:noFill/>
          </a:ln>
        </p:spPr>
      </p:pic>
      <p:sp>
        <p:nvSpPr>
          <p:cNvPr id="122" name="TextShape 1"/>
          <p:cNvSpPr txBox="1"/>
          <p:nvPr/>
        </p:nvSpPr>
        <p:spPr>
          <a:xfrm>
            <a:off x="38088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Individual Waves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3" name="CustomShape 2"/>
          <p:cNvSpPr/>
          <p:nvPr/>
        </p:nvSpPr>
        <p:spPr>
          <a:xfrm>
            <a:off x="3070080" y="1600200"/>
            <a:ext cx="1454040" cy="364680"/>
          </a:xfrm>
          <a:prstGeom prst="rect">
            <a:avLst/>
          </a:prstGeom>
          <a:ln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Note </a:t>
            </a:r>
            <a:r>
              <a:rPr b="0" lang="en-US" sz="1800" spc="-1" strike="noStrike">
                <a:solidFill>
                  <a:srgbClr val="000000"/>
                </a:solidFill>
                <a:latin typeface="Times New Roman"/>
              </a:rPr>
              <a:t>‒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sign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4" name="CustomShape 3"/>
          <p:cNvSpPr/>
          <p:nvPr/>
        </p:nvSpPr>
        <p:spPr>
          <a:xfrm rot="5400000">
            <a:off x="2857680" y="1943280"/>
            <a:ext cx="304560" cy="228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5" name="CustomShape 4"/>
          <p:cNvSpPr/>
          <p:nvPr/>
        </p:nvSpPr>
        <p:spPr>
          <a:xfrm>
            <a:off x="4797720" y="3816000"/>
            <a:ext cx="1298160" cy="912240"/>
          </a:xfrm>
          <a:prstGeom prst="rect">
            <a:avLst/>
          </a:prstGeom>
          <a:ln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Note + sign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26" name="CustomShape 5"/>
          <p:cNvSpPr/>
          <p:nvPr/>
        </p:nvSpPr>
        <p:spPr>
          <a:xfrm rot="5400000">
            <a:off x="4648320" y="4267080"/>
            <a:ext cx="228240" cy="75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pic>
        <p:nvPicPr>
          <p:cNvPr id="127" name="Picture 3" descr=""/>
          <p:cNvPicPr/>
          <p:nvPr/>
        </p:nvPicPr>
        <p:blipFill>
          <a:blip r:embed="rId2"/>
          <a:stretch/>
        </p:blipFill>
        <p:spPr>
          <a:xfrm>
            <a:off x="4572000" y="0"/>
            <a:ext cx="4571640" cy="2815560"/>
          </a:xfrm>
          <a:prstGeom prst="rect">
            <a:avLst/>
          </a:prstGeom>
          <a:ln w="9360">
            <a:noFill/>
          </a:ln>
        </p:spPr>
      </p:pic>
      <p:sp>
        <p:nvSpPr>
          <p:cNvPr id="128" name="CustomShape 6"/>
          <p:cNvSpPr/>
          <p:nvPr/>
        </p:nvSpPr>
        <p:spPr>
          <a:xfrm>
            <a:off x="4648320" y="5562720"/>
            <a:ext cx="138276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Note </a:t>
            </a:r>
            <a:r>
              <a:rPr b="0" lang="en-US" sz="1800" spc="-1" strike="noStrike">
                <a:solidFill>
                  <a:srgbClr val="000000"/>
                </a:solidFill>
                <a:latin typeface="Times New Roman"/>
              </a:rPr>
              <a:t>‒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 sign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29" name="CustomShape 7"/>
          <p:cNvSpPr/>
          <p:nvPr/>
        </p:nvSpPr>
        <p:spPr>
          <a:xfrm>
            <a:off x="4572000" y="5562720"/>
            <a:ext cx="1294920" cy="380520"/>
          </a:xfrm>
          <a:prstGeom prst="rect">
            <a:avLst/>
          </a:prstGeom>
          <a:noFill/>
          <a:ln>
            <a:round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30" name="CustomShape 8"/>
          <p:cNvSpPr/>
          <p:nvPr/>
        </p:nvSpPr>
        <p:spPr>
          <a:xfrm rot="5400000">
            <a:off x="4343760" y="5943600"/>
            <a:ext cx="228240" cy="228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76320" y="-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1f497d"/>
                </a:solidFill>
                <a:latin typeface="Tw Cen MT"/>
              </a:rPr>
              <a:t>Boundary Conditions</a:t>
            </a:r>
            <a:endParaRPr b="0" lang="en-US" sz="36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8766360" y="1600200"/>
            <a:ext cx="14904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 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3" name="CustomShape 3"/>
          <p:cNvSpPr/>
          <p:nvPr/>
        </p:nvSpPr>
        <p:spPr>
          <a:xfrm>
            <a:off x="46440" y="762120"/>
            <a:ext cx="15343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Total fields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34" name="CustomShape 4"/>
          <p:cNvSpPr/>
          <p:nvPr/>
        </p:nvSpPr>
        <p:spPr>
          <a:xfrm>
            <a:off x="-122040" y="5410080"/>
            <a:ext cx="30769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At the boundary </a:t>
            </a:r>
            <a:r>
              <a:rPr b="0" i="1" lang="en-US" sz="2000" spc="-1" strike="noStrike">
                <a:solidFill>
                  <a:srgbClr val="ff0000"/>
                </a:solidFill>
                <a:latin typeface="Tw Cen MT"/>
              </a:rPr>
              <a:t>z</a:t>
            </a: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 = 0: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35" name="CustomShape 5"/>
          <p:cNvSpPr/>
          <p:nvPr/>
        </p:nvSpPr>
        <p:spPr>
          <a:xfrm>
            <a:off x="5118480" y="2819520"/>
            <a:ext cx="20527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Solution gives: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36" name="Picture 2" descr=""/>
          <p:cNvPicPr/>
          <p:nvPr/>
        </p:nvPicPr>
        <p:blipFill>
          <a:blip r:embed="rId1"/>
          <a:stretch/>
        </p:blipFill>
        <p:spPr>
          <a:xfrm>
            <a:off x="4848120" y="0"/>
            <a:ext cx="4295520" cy="2645640"/>
          </a:xfrm>
          <a:prstGeom prst="rect">
            <a:avLst/>
          </a:prstGeom>
          <a:ln w="9360">
            <a:noFill/>
          </a:ln>
        </p:spPr>
      </p:pic>
      <p:pic>
        <p:nvPicPr>
          <p:cNvPr id="137" name="Picture 3" descr=""/>
          <p:cNvPicPr/>
          <p:nvPr/>
        </p:nvPicPr>
        <p:blipFill>
          <a:blip r:embed="rId2"/>
          <a:stretch/>
        </p:blipFill>
        <p:spPr>
          <a:xfrm>
            <a:off x="0" y="1219320"/>
            <a:ext cx="4844880" cy="4266720"/>
          </a:xfrm>
          <a:prstGeom prst="rect">
            <a:avLst/>
          </a:prstGeom>
          <a:ln w="9360">
            <a:noFill/>
          </a:ln>
        </p:spPr>
      </p:pic>
      <p:pic>
        <p:nvPicPr>
          <p:cNvPr id="138" name="Picture 4" descr=""/>
          <p:cNvPicPr/>
          <p:nvPr/>
        </p:nvPicPr>
        <p:blipFill>
          <a:blip r:embed="rId3"/>
          <a:stretch/>
        </p:blipFill>
        <p:spPr>
          <a:xfrm>
            <a:off x="457200" y="5785560"/>
            <a:ext cx="3809520" cy="1072080"/>
          </a:xfrm>
          <a:prstGeom prst="rect">
            <a:avLst/>
          </a:prstGeom>
          <a:ln w="9360">
            <a:noFill/>
          </a:ln>
        </p:spPr>
      </p:pic>
      <p:pic>
        <p:nvPicPr>
          <p:cNvPr id="139" name="Picture 3" descr=""/>
          <p:cNvPicPr/>
          <p:nvPr/>
        </p:nvPicPr>
        <p:blipFill>
          <a:blip r:embed="rId4"/>
          <a:stretch/>
        </p:blipFill>
        <p:spPr>
          <a:xfrm>
            <a:off x="4800600" y="0"/>
            <a:ext cx="4343040" cy="267480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5" descr=""/>
          <p:cNvPicPr/>
          <p:nvPr/>
        </p:nvPicPr>
        <p:blipFill>
          <a:blip r:embed="rId5"/>
          <a:stretch/>
        </p:blipFill>
        <p:spPr>
          <a:xfrm>
            <a:off x="4876920" y="3168360"/>
            <a:ext cx="4266720" cy="3648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38088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Reflection and Transmission Coefficients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2" name="CustomShape 2"/>
          <p:cNvSpPr/>
          <p:nvPr/>
        </p:nvSpPr>
        <p:spPr>
          <a:xfrm>
            <a:off x="6248520" y="2209680"/>
            <a:ext cx="274284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Similar form  as for transmission lines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43" name="Picture 2" descr=""/>
          <p:cNvPicPr/>
          <p:nvPr/>
        </p:nvPicPr>
        <p:blipFill>
          <a:blip r:embed="rId1"/>
          <a:stretch/>
        </p:blipFill>
        <p:spPr>
          <a:xfrm>
            <a:off x="380880" y="1828800"/>
            <a:ext cx="5190840" cy="1856880"/>
          </a:xfrm>
          <a:prstGeom prst="rect">
            <a:avLst/>
          </a:prstGeom>
          <a:ln w="9360">
            <a:noFill/>
          </a:ln>
        </p:spPr>
      </p:pic>
      <p:pic>
        <p:nvPicPr>
          <p:cNvPr id="144" name="Picture 3" descr=""/>
          <p:cNvPicPr/>
          <p:nvPr/>
        </p:nvPicPr>
        <p:blipFill>
          <a:blip r:embed="rId2"/>
          <a:stretch/>
        </p:blipFill>
        <p:spPr>
          <a:xfrm>
            <a:off x="838080" y="4623840"/>
            <a:ext cx="3955680" cy="401040"/>
          </a:xfrm>
          <a:prstGeom prst="rect">
            <a:avLst/>
          </a:prstGeom>
          <a:ln w="9360">
            <a:noFill/>
          </a:ln>
        </p:spPr>
      </p:pic>
      <p:pic>
        <p:nvPicPr>
          <p:cNvPr id="145" name="Picture 4" descr=""/>
          <p:cNvPicPr/>
          <p:nvPr/>
        </p:nvPicPr>
        <p:blipFill>
          <a:blip r:embed="rId3"/>
          <a:stretch/>
        </p:blipFill>
        <p:spPr>
          <a:xfrm>
            <a:off x="609480" y="5545440"/>
            <a:ext cx="4723920" cy="817920"/>
          </a:xfrm>
          <a:prstGeom prst="rect">
            <a:avLst/>
          </a:prstGeom>
          <a:ln w="9360"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17670</TotalTime>
  <Application>LibreOffice/6.0.7.3$Linux_X86_64 LibreOffice_project/00m0$Build-3</Application>
  <Words>1007</Words>
  <Paragraphs>159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2010-03-29T14:40:03Z</dcterms:created>
  <dc:creator>jphilli</dc:creator>
  <dc:description/>
  <dc:language>en-US</dc:language>
  <cp:lastModifiedBy/>
  <dcterms:modified xsi:type="dcterms:W3CDTF">2019-04-01T13:54:43Z</dcterms:modified>
  <cp:revision>126</cp:revision>
  <dc:subject/>
  <dc:title>EECS 215: Introduction to Circuits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66</vt:i4>
  </property>
</Properties>
</file>