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embeddings/Microsoft_Equation8.bin" ContentType="application/vnd.openxmlformats-officedocument.oleObject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Default Extension="wmf" ContentType="image/x-wmf"/>
  <Override PartName="/ppt/notesSlides/notesSlide4.xml" ContentType="application/vnd.openxmlformats-officedocument.presentationml.notesSlide+xml"/>
  <Override PartName="/ppt/embeddings/Microsoft_Equation4.bin" ContentType="application/vnd.openxmlformats-officedocument.oleObject"/>
  <Override PartName="/ppt/slides/slide13.xml" ContentType="application/vnd.openxmlformats-officedocument.presentationml.slide+xml"/>
  <Override PartName="/ppt/embeddings/Microsoft_Equation5.bin" ContentType="application/vnd.openxmlformats-officedocument.oleObject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4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vml" ContentType="application/vnd.openxmlformats-officedocument.vmlDrawing"/>
  <Default Extension="png" ContentType="image/png"/>
  <Override PartName="/ppt/embeddings/Microsoft_Equation1.bin" ContentType="application/vnd.openxmlformats-officedocument.oleObject"/>
  <Override PartName="/ppt/slides/slide27.xml" ContentType="application/vnd.openxmlformats-officedocument.presentationml.slide+xml"/>
  <Override PartName="/docProps/core.xml" ContentType="application/vnd.openxmlformats-package.core-properties+xml"/>
  <Override PartName="/ppt/slides/slide31.xml" ContentType="application/vnd.openxmlformats-officedocument.presentationml.slide+xml"/>
  <Default Extension="bin" ContentType="application/vnd.openxmlformats-officedocument.presentationml.printerSettings"/>
  <Override PartName="/ppt/slides/slide53.xml" ContentType="application/vnd.openxmlformats-officedocument.presentationml.slide+xml"/>
  <Override PartName="/ppt/embeddings/Microsoft_Equation3.bin" ContentType="application/vnd.openxmlformats-officedocument.oleObject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45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50.xml" ContentType="application/vnd.openxmlformats-officedocument.presentationml.slide+xml"/>
  <Override PartName="/ppt/slides/slide54.xml" ContentType="application/vnd.openxmlformats-officedocument.presentationml.slide+xml"/>
  <Override PartName="/ppt/notesSlides/notesSlide3.xml" ContentType="application/vnd.openxmlformats-officedocument.presentationml.notesSlide+xml"/>
  <Default Extension="xml" ContentType="application/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5.xml" ContentType="application/vnd.openxmlformats-officedocument.presentationml.slide+xml"/>
  <Override PartName="/ppt/embeddings/Microsoft_Equation2.bin" ContentType="application/vnd.openxmlformats-officedocument.oleObject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embeddings/Microsoft_Equation7.bin" ContentType="application/vnd.openxmlformats-officedocument.oleObject"/>
  <Override PartName="/ppt/notesSlides/notesSlide5.xml" ContentType="application/vnd.openxmlformats-officedocument.presentationml.notesSlide+xml"/>
  <Override PartName="/ppt/slides/slide49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Layouts/slideLayout11.xml" ContentType="application/vnd.openxmlformats-officedocument.presentationml.slideLayout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embeddings/Microsoft_Equation6.bin" ContentType="application/vnd.openxmlformats-officedocument.oleObject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996" r:id="rId1"/>
  </p:sldMasterIdLst>
  <p:notesMasterIdLst>
    <p:notesMasterId r:id="rId56"/>
  </p:notesMasterIdLst>
  <p:sldIdLst>
    <p:sldId id="256" r:id="rId2"/>
    <p:sldId id="323" r:id="rId3"/>
    <p:sldId id="275" r:id="rId4"/>
    <p:sldId id="276" r:id="rId5"/>
    <p:sldId id="277" r:id="rId6"/>
    <p:sldId id="278" r:id="rId7"/>
    <p:sldId id="279" r:id="rId8"/>
    <p:sldId id="273" r:id="rId9"/>
    <p:sldId id="274" r:id="rId10"/>
    <p:sldId id="258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309" r:id="rId25"/>
    <p:sldId id="293" r:id="rId26"/>
    <p:sldId id="297" r:id="rId27"/>
    <p:sldId id="325" r:id="rId28"/>
    <p:sldId id="295" r:id="rId29"/>
    <p:sldId id="296" r:id="rId30"/>
    <p:sldId id="310" r:id="rId31"/>
    <p:sldId id="314" r:id="rId32"/>
    <p:sldId id="312" r:id="rId33"/>
    <p:sldId id="315" r:id="rId34"/>
    <p:sldId id="316" r:id="rId35"/>
    <p:sldId id="317" r:id="rId36"/>
    <p:sldId id="298" r:id="rId37"/>
    <p:sldId id="299" r:id="rId38"/>
    <p:sldId id="311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26" r:id="rId48"/>
    <p:sldId id="324" r:id="rId49"/>
    <p:sldId id="318" r:id="rId50"/>
    <p:sldId id="319" r:id="rId51"/>
    <p:sldId id="320" r:id="rId52"/>
    <p:sldId id="321" r:id="rId53"/>
    <p:sldId id="322" r:id="rId54"/>
    <p:sldId id="308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>
      <p:cViewPr varScale="1">
        <p:scale>
          <a:sx n="150" d="100"/>
          <a:sy n="150" d="100"/>
        </p:scale>
        <p:origin x="-10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60" Type="http://schemas.openxmlformats.org/officeDocument/2006/relationships/theme" Target="theme/theme1.xml"/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presProps" Target="presProps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printerSettings" Target="printerSettings/printerSettings1.bin"/><Relationship Id="rId59" Type="http://schemas.openxmlformats.org/officeDocument/2006/relationships/viewProps" Target="viewProps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tableStyles" Target="tableStyles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2.wmf"/><Relationship Id="rId1" Type="http://schemas.openxmlformats.org/officeDocument/2006/relationships/image" Target="../media/image69.wmf"/><Relationship Id="rId2" Type="http://schemas.openxmlformats.org/officeDocument/2006/relationships/image" Target="../media/image70.wmf"/><Relationship Id="rId3" Type="http://schemas.openxmlformats.org/officeDocument/2006/relationships/image" Target="../media/image71.wmf"/><Relationship Id="rId5" Type="http://schemas.openxmlformats.org/officeDocument/2006/relationships/image" Target="../media/image7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3" Type="http://schemas.openxmlformats.org/officeDocument/2006/relationships/image" Target="../media/image87.wmf"/><Relationship Id="rId1" Type="http://schemas.openxmlformats.org/officeDocument/2006/relationships/image" Target="../media/image8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3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3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image" Target="../media/image29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Relationship Id="rId3" Type="http://schemas.openxmlformats.org/officeDocument/2006/relationships/image" Target="../media/image26.png"/><Relationship Id="rId5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Relationship Id="rId3" Type="http://schemas.openxmlformats.org/officeDocument/2006/relationships/image" Target="../media/image33.png"/><Relationship Id="rId5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7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Relationship Id="rId9" Type="http://schemas.openxmlformats.org/officeDocument/2006/relationships/image" Target="../media/image43.tiff"/><Relationship Id="rId3" Type="http://schemas.openxmlformats.org/officeDocument/2006/relationships/image" Target="../media/image37.png"/><Relationship Id="rId6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3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3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3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4" Type="http://schemas.openxmlformats.org/officeDocument/2006/relationships/oleObject" Target="../embeddings/Microsoft_Equation2.bin"/><Relationship Id="rId5" Type="http://schemas.openxmlformats.org/officeDocument/2006/relationships/oleObject" Target="../embeddings/Microsoft_Equation3.bin"/><Relationship Id="rId7" Type="http://schemas.openxmlformats.org/officeDocument/2006/relationships/oleObject" Target="../embeddings/Microsoft_Equation5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Equation1.bin"/><Relationship Id="rId6" Type="http://schemas.openxmlformats.org/officeDocument/2006/relationships/oleObject" Target="../embeddings/Microsoft_Equation4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3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7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9.png"/><Relationship Id="rId6" Type="http://schemas.openxmlformats.org/officeDocument/2006/relationships/image" Target="../media/image8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4" Type="http://schemas.openxmlformats.org/officeDocument/2006/relationships/oleObject" Target="../embeddings/Microsoft_Equation6.bin"/><Relationship Id="rId5" Type="http://schemas.openxmlformats.org/officeDocument/2006/relationships/oleObject" Target="../embeddings/Microsoft_Equation7.bin"/><Relationship Id="rId7" Type="http://schemas.openxmlformats.org/officeDocument/2006/relationships/image" Target="../media/image88.tif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Relationship Id="rId6" Type="http://schemas.openxmlformats.org/officeDocument/2006/relationships/oleObject" Target="../embeddings/Microsoft_Equation8.bin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8.tiff"/><Relationship Id="rId5" Type="http://schemas.openxmlformats.org/officeDocument/2006/relationships/image" Target="../media/image91.tiff"/><Relationship Id="rId7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0.tiff"/><Relationship Id="rId6" Type="http://schemas.openxmlformats.org/officeDocument/2006/relationships/image" Target="../media/image9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4" Type="http://schemas.openxmlformats.org/officeDocument/2006/relationships/image" Target="../media/image88.tiff"/><Relationship Id="rId5" Type="http://schemas.openxmlformats.org/officeDocument/2006/relationships/image" Target="../media/image91.tiff"/><Relationship Id="rId7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9" Type="http://schemas.openxmlformats.org/officeDocument/2006/relationships/image" Target="../media/image25.tiff"/><Relationship Id="rId3" Type="http://schemas.openxmlformats.org/officeDocument/2006/relationships/image" Target="../media/image90.tiff"/><Relationship Id="rId6" Type="http://schemas.openxmlformats.org/officeDocument/2006/relationships/image" Target="../media/image94.tif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Relationship Id="rId7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9" Type="http://schemas.openxmlformats.org/officeDocument/2006/relationships/image" Target="../media/image103.png"/><Relationship Id="rId3" Type="http://schemas.openxmlformats.org/officeDocument/2006/relationships/image" Target="../media/image97.png"/><Relationship Id="rId6" Type="http://schemas.openxmlformats.org/officeDocument/2006/relationships/image" Target="../media/image100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Relationship Id="rId3" Type="http://schemas.openxmlformats.org/officeDocument/2006/relationships/image" Target="../media/image105.tif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tiff"/><Relationship Id="rId3" Type="http://schemas.openxmlformats.org/officeDocument/2006/relationships/image" Target="../media/image108.tif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5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 Waves &amp; </a:t>
            </a:r>
            <a:r>
              <a:rPr lang="en-US" dirty="0" err="1" smtClean="0"/>
              <a:t>Phasors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Applied EM by Ulaby, </a:t>
            </a:r>
            <a:r>
              <a:rPr lang="en-US" dirty="0" err="1" smtClean="0"/>
              <a:t>Michielssen</a:t>
            </a:r>
            <a:r>
              <a:rPr lang="en-US" dirty="0" smtClean="0"/>
              <a:t> and </a:t>
            </a:r>
            <a:r>
              <a:rPr lang="en-US" dirty="0" err="1" smtClean="0"/>
              <a:t>Ravaioli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28204" y="4343400"/>
            <a:ext cx="3643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2-D Array of a Liquid Crystal Display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42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417219"/>
            <a:ext cx="8610600" cy="377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Charge: </a:t>
            </a:r>
            <a:r>
              <a:rPr lang="en-US" dirty="0" smtClean="0">
                <a:solidFill>
                  <a:srgbClr val="FF0000"/>
                </a:solidFill>
              </a:rPr>
              <a:t>Electrical property of particles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 Box 97"/>
          <p:cNvSpPr txBox="1">
            <a:spLocks noChangeArrowheads="1"/>
          </p:cNvSpPr>
          <p:nvPr/>
        </p:nvSpPr>
        <p:spPr bwMode="auto">
          <a:xfrm>
            <a:off x="1524000" y="2831068"/>
            <a:ext cx="5943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1 coulomb represents the charge on ~ 6.241 x 10</a:t>
            </a:r>
            <a:r>
              <a:rPr lang="en-US" baseline="30000" dirty="0"/>
              <a:t>18</a:t>
            </a:r>
            <a:r>
              <a:rPr lang="en-US" dirty="0"/>
              <a:t> electrons</a:t>
            </a:r>
          </a:p>
        </p:txBody>
      </p:sp>
      <p:sp>
        <p:nvSpPr>
          <p:cNvPr id="6" name="Text Box 98"/>
          <p:cNvSpPr txBox="1">
            <a:spLocks noChangeArrowheads="1"/>
          </p:cNvSpPr>
          <p:nvPr/>
        </p:nvSpPr>
        <p:spPr bwMode="auto">
          <a:xfrm>
            <a:off x="2971800" y="4419600"/>
            <a:ext cx="3886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b="1" dirty="0">
                <a:solidFill>
                  <a:schemeClr val="accent1"/>
                </a:solidFill>
              </a:rPr>
              <a:t>Charge </a:t>
            </a:r>
            <a:r>
              <a:rPr lang="en-US" sz="2400" b="1" dirty="0" smtClean="0">
                <a:solidFill>
                  <a:schemeClr val="accent1"/>
                </a:solidFill>
              </a:rPr>
              <a:t>of </a:t>
            </a:r>
            <a:r>
              <a:rPr lang="en-US" sz="2400" b="1" dirty="0">
                <a:solidFill>
                  <a:schemeClr val="accent1"/>
                </a:solidFill>
              </a:rPr>
              <a:t>an electron</a:t>
            </a:r>
          </a:p>
        </p:txBody>
      </p:sp>
      <p:sp>
        <p:nvSpPr>
          <p:cNvPr id="7" name="Text Box 99"/>
          <p:cNvSpPr txBox="1">
            <a:spLocks noChangeArrowheads="1"/>
          </p:cNvSpPr>
          <p:nvPr/>
        </p:nvSpPr>
        <p:spPr bwMode="auto">
          <a:xfrm>
            <a:off x="3429000" y="1736725"/>
            <a:ext cx="2971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>
                <a:solidFill>
                  <a:schemeClr val="accent1"/>
                </a:solidFill>
              </a:rPr>
              <a:t>Units</a:t>
            </a:r>
            <a:r>
              <a:rPr lang="en-US" sz="2400" b="1" dirty="0" smtClean="0">
                <a:solidFill>
                  <a:schemeClr val="accent1"/>
                </a:solidFill>
              </a:rPr>
              <a:t>:  </a:t>
            </a:r>
            <a:r>
              <a:rPr lang="en-US" sz="2400" b="1" dirty="0">
                <a:solidFill>
                  <a:srgbClr val="FF0000"/>
                </a:solidFill>
              </a:rPr>
              <a:t>coulomb</a:t>
            </a:r>
          </a:p>
        </p:txBody>
      </p:sp>
      <p:sp>
        <p:nvSpPr>
          <p:cNvPr id="8" name="Text Box 100"/>
          <p:cNvSpPr txBox="1">
            <a:spLocks noChangeArrowheads="1"/>
          </p:cNvSpPr>
          <p:nvPr/>
        </p:nvSpPr>
        <p:spPr bwMode="auto">
          <a:xfrm>
            <a:off x="3429000" y="4953000"/>
            <a:ext cx="21259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e = 1.602 </a:t>
            </a:r>
            <a:r>
              <a:rPr lang="en-US" dirty="0" smtClean="0"/>
              <a:t> x </a:t>
            </a:r>
            <a:r>
              <a:rPr lang="en-US" dirty="0"/>
              <a:t>10</a:t>
            </a:r>
            <a:r>
              <a:rPr lang="en-US" baseline="30000" dirty="0"/>
              <a:t>-19</a:t>
            </a:r>
            <a:r>
              <a:rPr lang="en-US" dirty="0"/>
              <a:t> C</a:t>
            </a:r>
          </a:p>
        </p:txBody>
      </p:sp>
      <p:sp>
        <p:nvSpPr>
          <p:cNvPr id="9" name="Text Box 101"/>
          <p:cNvSpPr txBox="1">
            <a:spLocks noChangeArrowheads="1"/>
          </p:cNvSpPr>
          <p:nvPr/>
        </p:nvSpPr>
        <p:spPr bwMode="auto">
          <a:xfrm>
            <a:off x="3048000" y="5486400"/>
            <a:ext cx="2971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 dirty="0">
                <a:solidFill>
                  <a:schemeClr val="accent1"/>
                </a:solidFill>
              </a:rPr>
              <a:t>Charge conservation</a:t>
            </a:r>
          </a:p>
        </p:txBody>
      </p:sp>
      <p:sp>
        <p:nvSpPr>
          <p:cNvPr id="10" name="Text Box 102"/>
          <p:cNvSpPr txBox="1">
            <a:spLocks noChangeArrowheads="1"/>
          </p:cNvSpPr>
          <p:nvPr/>
        </p:nvSpPr>
        <p:spPr bwMode="auto">
          <a:xfrm>
            <a:off x="2057400" y="6019800"/>
            <a:ext cx="457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/>
              <a:t>Cannot create or destroy charge, only transfer </a:t>
            </a:r>
          </a:p>
        </p:txBody>
      </p:sp>
      <p:sp>
        <p:nvSpPr>
          <p:cNvPr id="11" name="Text Box 103"/>
          <p:cNvSpPr txBox="1">
            <a:spLocks noChangeArrowheads="1"/>
          </p:cNvSpPr>
          <p:nvPr/>
        </p:nvSpPr>
        <p:spPr bwMode="auto">
          <a:xfrm>
            <a:off x="533400" y="2286000"/>
            <a:ext cx="84581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One </a:t>
            </a:r>
            <a:r>
              <a:rPr lang="en-US" dirty="0" smtClean="0"/>
              <a:t>coulomb: amount </a:t>
            </a:r>
            <a:r>
              <a:rPr lang="en-US" dirty="0"/>
              <a:t>of charge accumulated in one second by a current of one ampere. </a:t>
            </a:r>
          </a:p>
        </p:txBody>
      </p:sp>
      <p:sp>
        <p:nvSpPr>
          <p:cNvPr id="12" name="Text Box 104"/>
          <p:cNvSpPr txBox="1">
            <a:spLocks noChangeArrowheads="1"/>
          </p:cNvSpPr>
          <p:nvPr/>
        </p:nvSpPr>
        <p:spPr bwMode="auto">
          <a:xfrm>
            <a:off x="533400" y="3352801"/>
            <a:ext cx="830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/>
              <a:t>The coulomb is named for a French physicist, Charles-</a:t>
            </a:r>
            <a:r>
              <a:rPr lang="en-US" dirty="0" err="1"/>
              <a:t>Augustin</a:t>
            </a:r>
            <a:r>
              <a:rPr lang="en-US" dirty="0"/>
              <a:t> de Coulomb (1736-1806), who was the first to measure accurately the forces exerted between electric charges.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Force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67401" y="4648200"/>
            <a:ext cx="3505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6096000"/>
            <a:ext cx="3833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Force exerted on charge 2 by charge 1</a:t>
            </a:r>
          </a:p>
          <a:p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rot="5400000" flipH="1" flipV="1">
            <a:off x="1752600" y="58674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67900"/>
            <a:ext cx="5029200" cy="275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724400"/>
            <a:ext cx="4953001" cy="77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630963"/>
            <a:ext cx="3581400" cy="202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Field In Free Space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3962400"/>
            <a:ext cx="2503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Permittivity of free space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915194" y="3656806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2945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39945"/>
            <a:ext cx="5527675" cy="83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643188"/>
            <a:ext cx="4271471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4547" y="3221169"/>
            <a:ext cx="4328453" cy="333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Electric Field Inside Dielectric Medium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1676400"/>
            <a:ext cx="3581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Polarization of atoms changes electric field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New field can be accounted for by changing the permittivity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800600"/>
            <a:ext cx="2627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Permittivity of the material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1447800" y="44958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85801" y="5867400"/>
            <a:ext cx="3200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Another quantity used in EM is the electric flux density </a:t>
            </a:r>
            <a:r>
              <a:rPr lang="en-US" sz="2000" b="1" dirty="0" smtClean="0">
                <a:solidFill>
                  <a:srgbClr val="FF0000"/>
                </a:solidFill>
              </a:rPr>
              <a:t>D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524000"/>
            <a:ext cx="5241017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429000"/>
            <a:ext cx="331703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6022971"/>
            <a:ext cx="3048000" cy="608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Field</a:t>
            </a:r>
            <a:endParaRPr lang="en-US" dirty="0"/>
          </a:p>
        </p:txBody>
      </p:sp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2057399"/>
            <a:ext cx="1447800" cy="3810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2400" y="2514600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Magnetic field induced by a current in a long wire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4572000"/>
            <a:ext cx="3588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Magnetic permeability of free space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52578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Electric and magnetic fields are connected through the speed of light: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" y="1676400"/>
            <a:ext cx="891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chemeClr val="tx2"/>
                </a:solidFill>
              </a:rPr>
              <a:t>Electric charges can be isolated, but magnetic poles always exist in pairs.</a:t>
            </a:r>
            <a:endParaRPr lang="en-US" sz="2400" i="1" dirty="0">
              <a:solidFill>
                <a:schemeClr val="tx2"/>
              </a:solidFill>
            </a:endParaRPr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352800"/>
            <a:ext cx="2262187" cy="644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191000"/>
            <a:ext cx="4419600" cy="343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867400"/>
            <a:ext cx="3776662" cy="81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2438400"/>
            <a:ext cx="438629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850" y="2363094"/>
            <a:ext cx="6972300" cy="312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vs. Dynamic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5029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Static conditions</a:t>
            </a:r>
            <a:r>
              <a:rPr lang="en-US" dirty="0" smtClean="0"/>
              <a:t>: charges are stationary or moving, but if moving, they do so at a constant velocity.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5715000"/>
            <a:ext cx="716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Under static conditions, electric and magnetic fields are independent, but under dynamic conditions, they become coupled.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Properties</a:t>
            </a:r>
            <a:endParaRPr lang="en-US" dirty="0"/>
          </a:p>
        </p:txBody>
      </p:sp>
      <p:pic>
        <p:nvPicPr>
          <p:cNvPr id="78849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935319"/>
            <a:ext cx="8153400" cy="38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Traveling Waves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Waves carry energy</a:t>
            </a:r>
          </a:p>
          <a:p>
            <a:r>
              <a:rPr lang="en-US" dirty="0" smtClean="0"/>
              <a:t>Waves have velocity</a:t>
            </a:r>
          </a:p>
          <a:p>
            <a:r>
              <a:rPr lang="en-US" dirty="0" smtClean="0"/>
              <a:t>Many waves are linear: they do not affect the passage of other waves; they can pass right through them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Transient waves</a:t>
            </a:r>
            <a:r>
              <a:rPr lang="en-US" dirty="0" smtClean="0"/>
              <a:t>: caused by sudden disturbance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Continuous periodic waves</a:t>
            </a:r>
            <a:r>
              <a:rPr lang="en-US" dirty="0" smtClean="0"/>
              <a:t>: repetitive source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Waves</a:t>
            </a:r>
            <a:endParaRPr lang="en-US" dirty="0"/>
          </a:p>
        </p:txBody>
      </p:sp>
      <p:pic>
        <p:nvPicPr>
          <p:cNvPr id="7680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50750"/>
            <a:ext cx="9120188" cy="332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53400" cy="990600"/>
          </a:xfrm>
        </p:spPr>
        <p:txBody>
          <a:bodyPr/>
          <a:lstStyle/>
          <a:p>
            <a:r>
              <a:rPr lang="en-US" dirty="0" smtClean="0"/>
              <a:t>Sinusoidal Waves in Lossless Media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590800"/>
            <a:ext cx="2705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y </a:t>
            </a:r>
            <a:r>
              <a:rPr lang="en-US" dirty="0" smtClean="0"/>
              <a:t>= height of water surface</a:t>
            </a:r>
          </a:p>
          <a:p>
            <a:r>
              <a:rPr lang="en-US" i="1" dirty="0" smtClean="0"/>
              <a:t>x </a:t>
            </a:r>
            <a:r>
              <a:rPr lang="en-US" dirty="0" smtClean="0"/>
              <a:t>= distance </a:t>
            </a:r>
            <a:endParaRPr lang="en-US" dirty="0"/>
          </a:p>
        </p:txBody>
      </p:sp>
      <p:pic>
        <p:nvPicPr>
          <p:cNvPr id="7" name="Picture 6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599" y="4648200"/>
            <a:ext cx="912813" cy="381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81600" y="5410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5777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0"/>
            <a:ext cx="6629400" cy="724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12" y="3429000"/>
            <a:ext cx="4974488" cy="141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4648200" y="4572000"/>
            <a:ext cx="381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2104957"/>
            <a:ext cx="4001052" cy="475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smtClean="0"/>
              <a:t>1 Overview</a:t>
            </a:r>
            <a:endParaRPr lang="en-US"/>
          </a:p>
        </p:txBody>
      </p:sp>
      <p:pic>
        <p:nvPicPr>
          <p:cNvPr id="9318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" y="1846396"/>
            <a:ext cx="9117013" cy="3165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velocity</a:t>
            </a:r>
            <a:endParaRPr lang="en-US" dirty="0"/>
          </a:p>
        </p:txBody>
      </p:sp>
      <p:pic>
        <p:nvPicPr>
          <p:cNvPr id="4" name="Content Placeholder 3" descr="1.13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83201" r="-83201"/>
          <a:stretch>
            <a:fillRect/>
          </a:stretch>
        </p:blipFill>
        <p:spPr>
          <a:xfrm>
            <a:off x="8869550" y="4724400"/>
            <a:ext cx="2418381" cy="1333500"/>
          </a:xfrm>
        </p:spPr>
      </p:pic>
      <p:sp>
        <p:nvSpPr>
          <p:cNvPr id="7" name="TextBox 6"/>
          <p:cNvSpPr txBox="1"/>
          <p:nvPr/>
        </p:nvSpPr>
        <p:spPr>
          <a:xfrm>
            <a:off x="76200" y="32766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If we select a fixed height </a:t>
            </a:r>
            <a:r>
              <a:rPr lang="en-US" i="1" dirty="0" smtClean="0">
                <a:solidFill>
                  <a:srgbClr val="FF0000"/>
                </a:solidFill>
              </a:rPr>
              <a:t>y</a:t>
            </a:r>
            <a:r>
              <a:rPr lang="en-US" baseline="-25000" dirty="0" smtClean="0">
                <a:solidFill>
                  <a:srgbClr val="FF0000"/>
                </a:solidFill>
              </a:rPr>
              <a:t>0</a:t>
            </a:r>
            <a:r>
              <a:rPr lang="en-US" dirty="0" smtClean="0">
                <a:solidFill>
                  <a:srgbClr val="FF0000"/>
                </a:solidFill>
              </a:rPr>
              <a:t> and follow its progress, then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1" y="1524001"/>
            <a:ext cx="4191000" cy="160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86201"/>
            <a:ext cx="3200400" cy="67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1" y="4648201"/>
            <a:ext cx="381775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1" y="5382491"/>
            <a:ext cx="1752599" cy="55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76400" y="6019800"/>
            <a:ext cx="2590800" cy="671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01292" y="152399"/>
            <a:ext cx="4183018" cy="670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y0.tif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588" y="4055880"/>
            <a:ext cx="252412" cy="29915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01680" y="4017268"/>
            <a:ext cx="338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74" y="1600200"/>
            <a:ext cx="50133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 Frequency and Period</a:t>
            </a:r>
            <a:endParaRPr lang="en-US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3143" y="3733800"/>
            <a:ext cx="48383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9946" y="5257801"/>
            <a:ext cx="490260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Direction of Wave Travel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471049" y="1828800"/>
            <a:ext cx="4017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Wave travelling in </a:t>
            </a:r>
            <a:r>
              <a:rPr lang="en-US" sz="2400" dirty="0" smtClean="0">
                <a:solidFill>
                  <a:srgbClr val="FF0000"/>
                </a:solidFill>
              </a:rPr>
              <a:t>+</a:t>
            </a:r>
            <a:r>
              <a:rPr lang="en-US" sz="2400" i="1" dirty="0" err="1" smtClean="0">
                <a:solidFill>
                  <a:srgbClr val="FF0000"/>
                </a:solidFill>
              </a:rPr>
              <a:t>x</a:t>
            </a:r>
            <a:r>
              <a:rPr lang="en-US" sz="2400" dirty="0" smtClean="0"/>
              <a:t> direction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568186" y="3352800"/>
            <a:ext cx="396621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Wave travelling in </a:t>
            </a:r>
            <a:r>
              <a:rPr lang="en-US" sz="2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‒</a:t>
            </a:r>
            <a:r>
              <a:rPr lang="en-US" sz="2400" i="1" dirty="0" smtClean="0">
                <a:solidFill>
                  <a:srgbClr val="FF0000"/>
                </a:solidFill>
              </a:rPr>
              <a:t>x</a:t>
            </a:r>
            <a:r>
              <a:rPr lang="en-US" sz="2400" dirty="0" smtClean="0"/>
              <a:t> direction</a:t>
            </a:r>
          </a:p>
          <a:p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10800000">
            <a:off x="3733800" y="20574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04800" y="4724400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+</a:t>
            </a:r>
            <a:r>
              <a:rPr lang="en-US" sz="2400" i="1" dirty="0" err="1" smtClean="0">
                <a:solidFill>
                  <a:srgbClr val="FF0000"/>
                </a:solidFill>
              </a:rPr>
              <a:t>x</a:t>
            </a:r>
            <a:r>
              <a:rPr lang="en-US" sz="2400" dirty="0" smtClean="0">
                <a:solidFill>
                  <a:srgbClr val="FF0000"/>
                </a:solidFill>
              </a:rPr>
              <a:t> direction: </a:t>
            </a:r>
            <a:r>
              <a:rPr lang="en-US" sz="2400" dirty="0" smtClean="0"/>
              <a:t>if coefficients of </a:t>
            </a:r>
            <a:r>
              <a:rPr lang="en-US" sz="2400" i="1" dirty="0" err="1" smtClean="0"/>
              <a:t>t</a:t>
            </a:r>
            <a:r>
              <a:rPr lang="en-US" sz="2400" dirty="0" smtClean="0"/>
              <a:t> and </a:t>
            </a:r>
            <a:r>
              <a:rPr lang="en-US" sz="2400" i="1" dirty="0" err="1" smtClean="0"/>
              <a:t>x</a:t>
            </a:r>
            <a:r>
              <a:rPr lang="en-US" sz="2400" dirty="0" smtClean="0"/>
              <a:t> have opposite signs</a:t>
            </a:r>
          </a:p>
          <a:p>
            <a:endParaRPr lang="en-US" dirty="0" smtClean="0"/>
          </a:p>
          <a:p>
            <a:r>
              <a:rPr lang="en-US" sz="2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‒</a:t>
            </a:r>
            <a:r>
              <a:rPr lang="en-US" sz="2400" dirty="0" smtClean="0">
                <a:solidFill>
                  <a:srgbClr val="FF0000"/>
                </a:solidFill>
              </a:rPr>
              <a:t>x direction: </a:t>
            </a:r>
            <a:r>
              <a:rPr lang="en-US" sz="2400" dirty="0" smtClean="0"/>
              <a:t>if coefficients of </a:t>
            </a:r>
            <a:r>
              <a:rPr lang="en-US" sz="2400" i="1" dirty="0" smtClean="0"/>
              <a:t>t</a:t>
            </a:r>
            <a:r>
              <a:rPr lang="en-US" sz="2400" dirty="0" smtClean="0"/>
              <a:t> and </a:t>
            </a:r>
            <a:r>
              <a:rPr lang="en-US" sz="2400" i="1" dirty="0" smtClean="0"/>
              <a:t>x</a:t>
            </a:r>
            <a:r>
              <a:rPr lang="en-US" sz="2400" dirty="0" smtClean="0"/>
              <a:t> have same sign (both positive or both negative)</a:t>
            </a:r>
            <a:endParaRPr lang="en-US" sz="2400" dirty="0"/>
          </a:p>
        </p:txBody>
      </p:sp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05000"/>
            <a:ext cx="8667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905001"/>
            <a:ext cx="2312734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381733"/>
            <a:ext cx="3279775" cy="37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Straight Arrow Connector 13"/>
          <p:cNvCxnSpPr/>
          <p:nvPr/>
        </p:nvCxnSpPr>
        <p:spPr>
          <a:xfrm rot="10800000">
            <a:off x="3810000" y="35814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Lead &amp; Lag</a:t>
            </a:r>
            <a:endParaRPr lang="en-US" dirty="0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362" y="1549374"/>
            <a:ext cx="8939438" cy="3860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5637497"/>
            <a:ext cx="3810000" cy="30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6088021"/>
            <a:ext cx="7162800" cy="69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93" y="0"/>
            <a:ext cx="81532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 Travel in </a:t>
            </a:r>
            <a:r>
              <a:rPr lang="en-US" dirty="0" err="1" smtClean="0"/>
              <a:t>Lossy</a:t>
            </a:r>
            <a:r>
              <a:rPr lang="en-US" dirty="0" smtClean="0"/>
              <a:t> Media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34348" y="6324600"/>
            <a:ext cx="20188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Attenuation factor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5400000" flipH="1" flipV="1">
            <a:off x="5334000" y="58674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9809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481" y="1654713"/>
            <a:ext cx="8323319" cy="35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1132" y="5029200"/>
            <a:ext cx="5241868" cy="426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70817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410200" y="0"/>
            <a:ext cx="37338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91000"/>
            <a:ext cx="44672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524000"/>
            <a:ext cx="4724400" cy="2889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0052" y="4267200"/>
            <a:ext cx="451774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ame 5"/>
          <p:cNvSpPr/>
          <p:nvPr/>
        </p:nvSpPr>
        <p:spPr>
          <a:xfrm>
            <a:off x="4572000" y="4800600"/>
            <a:ext cx="4419600" cy="8382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28600"/>
            <a:ext cx="614883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tx2"/>
                </a:solidFill>
              </a:rPr>
              <a:t>Example 1-1: </a:t>
            </a:r>
            <a:r>
              <a:rPr lang="en-US" sz="3200" dirty="0" smtClean="0">
                <a:solidFill>
                  <a:srgbClr val="FF0000"/>
                </a:solidFill>
              </a:rPr>
              <a:t>Sound Wave in Water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600200"/>
            <a:ext cx="45720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Given: </a:t>
            </a:r>
            <a:r>
              <a:rPr lang="en-US" dirty="0" smtClean="0"/>
              <a:t>sinusoidal sound wave traveling in</a:t>
            </a:r>
          </a:p>
          <a:p>
            <a:r>
              <a:rPr lang="en-US" dirty="0" smtClean="0"/>
              <a:t>the positive </a:t>
            </a:r>
            <a:r>
              <a:rPr lang="en-US" i="1" dirty="0" err="1" smtClean="0"/>
              <a:t>x</a:t>
            </a:r>
            <a:r>
              <a:rPr lang="en-US" i="1" dirty="0" smtClean="0"/>
              <a:t>-direction in water </a:t>
            </a:r>
          </a:p>
          <a:p>
            <a:r>
              <a:rPr lang="en-US" dirty="0" smtClean="0"/>
              <a:t> Wave amplitude is 10 N/m2, and </a:t>
            </a:r>
            <a:r>
              <a:rPr lang="en-US" i="1" dirty="0" err="1" smtClean="0"/>
              <a:t>p(x</a:t>
            </a:r>
            <a:r>
              <a:rPr lang="en-US" i="1" dirty="0" smtClean="0"/>
              <a:t>, </a:t>
            </a:r>
            <a:r>
              <a:rPr lang="en-US" i="1" dirty="0" err="1" smtClean="0"/>
              <a:t>t</a:t>
            </a:r>
            <a:r>
              <a:rPr lang="en-US" i="1" dirty="0" smtClean="0"/>
              <a:t>) was observed to be at its </a:t>
            </a:r>
            <a:r>
              <a:rPr lang="en-US" dirty="0" smtClean="0"/>
              <a:t>maximum value at </a:t>
            </a:r>
            <a:r>
              <a:rPr lang="en-US" i="1" dirty="0" err="1" smtClean="0"/>
              <a:t>t</a:t>
            </a:r>
            <a:r>
              <a:rPr lang="en-US" i="1" dirty="0" smtClean="0"/>
              <a:t> = 0 and </a:t>
            </a:r>
            <a:r>
              <a:rPr lang="en-US" i="1" dirty="0" err="1" smtClean="0"/>
              <a:t>x</a:t>
            </a:r>
            <a:r>
              <a:rPr lang="en-US" i="1" dirty="0" smtClean="0"/>
              <a:t> = 0.25 </a:t>
            </a:r>
            <a:r>
              <a:rPr lang="en-US" i="1" dirty="0" err="1" smtClean="0"/>
              <a:t>m</a:t>
            </a:r>
            <a:r>
              <a:rPr lang="en-US" i="1" dirty="0" smtClean="0"/>
              <a:t>.  </a:t>
            </a:r>
            <a:r>
              <a:rPr lang="en-US" dirty="0" smtClean="0"/>
              <a:t>Also</a:t>
            </a:r>
            <a:r>
              <a:rPr lang="en-US" i="1" dirty="0" smtClean="0"/>
              <a:t>   </a:t>
            </a:r>
            <a:r>
              <a:rPr lang="en-US" dirty="0" err="1" smtClean="0"/>
              <a:t>f</a:t>
            </a:r>
            <a:r>
              <a:rPr lang="en-US" dirty="0" smtClean="0"/>
              <a:t>=1 kHz,  u</a:t>
            </a:r>
            <a:r>
              <a:rPr lang="en-US" sz="1400" dirty="0" smtClean="0"/>
              <a:t>p</a:t>
            </a:r>
            <a:r>
              <a:rPr lang="en-US" dirty="0" smtClean="0"/>
              <a:t>=1.5 km/</a:t>
            </a:r>
            <a:r>
              <a:rPr lang="en-US" dirty="0" err="1" smtClean="0"/>
              <a:t>s</a:t>
            </a:r>
            <a:r>
              <a:rPr lang="en-US" dirty="0" smtClean="0"/>
              <a:t>.  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Determine: </a:t>
            </a:r>
            <a:r>
              <a:rPr lang="en-US" sz="2000" dirty="0" err="1" smtClean="0"/>
              <a:t>p(x,t</a:t>
            </a:r>
            <a:r>
              <a:rPr lang="en-US" sz="2000" dirty="0" smtClean="0"/>
              <a:t>)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Solution: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5800" cy="7460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0396" y="-1600200"/>
            <a:ext cx="4683604" cy="77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bla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3657600"/>
            <a:ext cx="4495800" cy="4114800"/>
          </a:xfrm>
          <a:prstGeom prst="rect">
            <a:avLst/>
          </a:prstGeom>
        </p:spPr>
      </p:pic>
      <p:pic>
        <p:nvPicPr>
          <p:cNvPr id="5" name="Picture 4" descr="bla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-762000"/>
            <a:ext cx="48768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EM Spectrum</a:t>
            </a:r>
            <a:endParaRPr lang="en-US" dirty="0"/>
          </a:p>
        </p:txBody>
      </p:sp>
      <p:pic>
        <p:nvPicPr>
          <p:cNvPr id="1157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114" y="2205038"/>
            <a:ext cx="8921686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04800"/>
            <a:ext cx="10001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152400"/>
            <a:ext cx="8153400" cy="990600"/>
          </a:xfrm>
        </p:spPr>
        <p:txBody>
          <a:bodyPr/>
          <a:lstStyle/>
          <a:p>
            <a:r>
              <a:rPr lang="en-US" dirty="0" smtClean="0"/>
              <a:t>Examples of EM Applications</a:t>
            </a:r>
            <a:endParaRPr lang="en-US" dirty="0"/>
          </a:p>
        </p:txBody>
      </p:sp>
      <p:pic>
        <p:nvPicPr>
          <p:cNvPr id="9216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5338" y="838200"/>
            <a:ext cx="617332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891" y="0"/>
            <a:ext cx="731421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5-Point Star 2"/>
          <p:cNvSpPr/>
          <p:nvPr/>
        </p:nvSpPr>
        <p:spPr>
          <a:xfrm>
            <a:off x="8001000" y="6518640"/>
            <a:ext cx="304800" cy="304800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52400"/>
            <a:ext cx="8153400" cy="990600"/>
          </a:xfrm>
        </p:spPr>
        <p:txBody>
          <a:bodyPr/>
          <a:lstStyle/>
          <a:p>
            <a:r>
              <a:rPr lang="en-US" dirty="0" smtClean="0"/>
              <a:t>Tech Brief 1: </a:t>
            </a:r>
            <a:r>
              <a:rPr lang="en-US" dirty="0" smtClean="0">
                <a:solidFill>
                  <a:srgbClr val="FF0000"/>
                </a:solidFill>
              </a:rPr>
              <a:t>LED Lighting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i="1" dirty="0" smtClean="0">
                <a:solidFill>
                  <a:schemeClr val="accent1"/>
                </a:solidFill>
              </a:rPr>
              <a:t> </a:t>
            </a:r>
            <a:endParaRPr lang="en-US" dirty="0">
              <a:solidFill>
                <a:srgbClr val="4F81BD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4800600"/>
            <a:ext cx="1828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Incandescence</a:t>
            </a:r>
            <a:r>
              <a:rPr lang="en-US" b="1" i="1" dirty="0" smtClean="0">
                <a:solidFill>
                  <a:schemeClr val="accent1"/>
                </a:solidFill>
              </a:rPr>
              <a:t> is the emission of light from a hot object due to its temperature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43200" y="4800600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Fluoresce</a:t>
            </a:r>
            <a:r>
              <a:rPr lang="en-US" b="1" i="1" dirty="0" smtClean="0"/>
              <a:t> </a:t>
            </a:r>
            <a:r>
              <a:rPr lang="en-US" b="1" i="1" dirty="0" smtClean="0">
                <a:solidFill>
                  <a:srgbClr val="3366FF"/>
                </a:solidFill>
              </a:rPr>
              <a:t>means to emit radiation in consequence to incident radiation of a shorter wavelength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81600" y="4572000"/>
            <a:ext cx="3962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When a voltage is applied in a forward-biased direction across an </a:t>
            </a:r>
            <a:r>
              <a:rPr lang="en-US" dirty="0" smtClean="0">
                <a:solidFill>
                  <a:srgbClr val="FF0000"/>
                </a:solidFill>
              </a:rPr>
              <a:t>LED diode</a:t>
            </a:r>
            <a:r>
              <a:rPr lang="en-US" dirty="0" smtClean="0">
                <a:solidFill>
                  <a:srgbClr val="3366FF"/>
                </a:solidFill>
              </a:rPr>
              <a:t>, current flows through the junction and some of the streaming electrons are captured by positive charges (holes). Associated with each electron-hole recombining act is the release of energy in the form of a photon.</a:t>
            </a:r>
          </a:p>
          <a:p>
            <a:endParaRPr lang="en-US" dirty="0">
              <a:solidFill>
                <a:srgbClr val="3366FF"/>
              </a:solidFill>
            </a:endParaRPr>
          </a:p>
        </p:txBody>
      </p:sp>
      <p:pic>
        <p:nvPicPr>
          <p:cNvPr id="634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3058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1:  </a:t>
            </a:r>
            <a:r>
              <a:rPr lang="en-US" dirty="0" smtClean="0">
                <a:solidFill>
                  <a:srgbClr val="FF0000"/>
                </a:solidFill>
              </a:rPr>
              <a:t>LED Basics</a:t>
            </a:r>
            <a:endParaRPr lang="en-US" dirty="0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963" y="1724025"/>
            <a:ext cx="66960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1:  </a:t>
            </a:r>
            <a:r>
              <a:rPr lang="en-US" dirty="0" smtClean="0">
                <a:solidFill>
                  <a:srgbClr val="FF0000"/>
                </a:solidFill>
              </a:rPr>
              <a:t>Light Spectra</a:t>
            </a:r>
            <a:endParaRPr lang="en-US" dirty="0"/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546" y="1600200"/>
            <a:ext cx="7180909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1:  </a:t>
            </a:r>
            <a:r>
              <a:rPr lang="en-US" dirty="0" smtClean="0">
                <a:solidFill>
                  <a:srgbClr val="FF0000"/>
                </a:solidFill>
              </a:rPr>
              <a:t>LED Spectra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1" y="5486400"/>
            <a:ext cx="807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Two ways to generate a broad spectrum, but the phosphor-based approach is less expensive to fabricate because it requires only one LED instead of three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113" y="1828800"/>
            <a:ext cx="8840487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8991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Tech Brief 1:  </a:t>
            </a:r>
            <a:r>
              <a:rPr lang="en-US" dirty="0" smtClean="0">
                <a:solidFill>
                  <a:srgbClr val="FF0000"/>
                </a:solidFill>
              </a:rPr>
              <a:t>LED Lighting Cost Comparison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866" y="1600200"/>
            <a:ext cx="8274269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Complex Numbers</a:t>
            </a:r>
            <a:endParaRPr lang="en-US" dirty="0"/>
          </a:p>
        </p:txBody>
      </p:sp>
      <p:sp>
        <p:nvSpPr>
          <p:cNvPr id="8" name="Text Box 762"/>
          <p:cNvSpPr txBox="1">
            <a:spLocks noChangeArrowheads="1"/>
          </p:cNvSpPr>
          <p:nvPr/>
        </p:nvSpPr>
        <p:spPr bwMode="auto">
          <a:xfrm>
            <a:off x="533400" y="1560493"/>
            <a:ext cx="6324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>We will find it is useful to represent sinusoids as complex numbers</a:t>
            </a:r>
            <a:endParaRPr lang="en-US" sz="2800" dirty="0">
              <a:solidFill>
                <a:schemeClr val="accent1"/>
              </a:solidFill>
            </a:endParaRPr>
          </a:p>
        </p:txBody>
      </p:sp>
      <p:graphicFrame>
        <p:nvGraphicFramePr>
          <p:cNvPr id="56324" name="Object 4"/>
          <p:cNvGraphicFramePr>
            <a:graphicFrameLocks noChangeAspect="1"/>
          </p:cNvGraphicFramePr>
          <p:nvPr/>
        </p:nvGraphicFramePr>
        <p:xfrm>
          <a:off x="658813" y="2771775"/>
          <a:ext cx="1184275" cy="357188"/>
        </p:xfrm>
        <a:graphic>
          <a:graphicData uri="http://schemas.openxmlformats.org/presentationml/2006/ole">
            <p:oleObj spid="_x0000_s58370" name="Equation" r:id="rId3" imgW="634680" imgH="190440" progId="Equation.3">
              <p:embed/>
            </p:oleObj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700088" y="3205163"/>
          <a:ext cx="1966912" cy="476250"/>
        </p:xfrm>
        <a:graphic>
          <a:graphicData uri="http://schemas.openxmlformats.org/presentationml/2006/ole">
            <p:oleObj spid="_x0000_s58371" name="Equation" r:id="rId4" imgW="1054080" imgH="253800" progId="Equation.3">
              <p:embed/>
            </p:oleObj>
          </a:graphicData>
        </a:graphic>
      </p:graphicFrame>
      <p:graphicFrame>
        <p:nvGraphicFramePr>
          <p:cNvPr id="56333" name="Object 13"/>
          <p:cNvGraphicFramePr>
            <a:graphicFrameLocks noChangeAspect="1"/>
          </p:cNvGraphicFramePr>
          <p:nvPr/>
        </p:nvGraphicFramePr>
        <p:xfrm>
          <a:off x="7696200" y="1676400"/>
          <a:ext cx="1019175" cy="452437"/>
        </p:xfrm>
        <a:graphic>
          <a:graphicData uri="http://schemas.openxmlformats.org/presentationml/2006/ole">
            <p:oleObj spid="_x0000_s58372" name="Equation" r:id="rId5" imgW="545760" imgH="241200" progId="Equation.3">
              <p:embed/>
            </p:oleObj>
          </a:graphicData>
        </a:graphic>
      </p:graphicFrame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2819400" y="2667000"/>
            <a:ext cx="3429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Rectangular coordinates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2819400" y="3195935"/>
            <a:ext cx="3429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Polar coordinates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56340" name="Object 20"/>
          <p:cNvGraphicFramePr>
            <a:graphicFrameLocks noChangeAspect="1"/>
          </p:cNvGraphicFramePr>
          <p:nvPr/>
        </p:nvGraphicFramePr>
        <p:xfrm>
          <a:off x="5707063" y="5591175"/>
          <a:ext cx="2370137" cy="428625"/>
        </p:xfrm>
        <a:graphic>
          <a:graphicData uri="http://schemas.openxmlformats.org/presentationml/2006/ole">
            <p:oleObj spid="_x0000_s58373" name="Equation" r:id="rId6" imgW="1269720" imgH="228600" progId="Equation.3">
              <p:embed/>
            </p:oleObj>
          </a:graphicData>
        </a:graphic>
      </p:graphicFrame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5707062" y="4600575"/>
            <a:ext cx="25225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accent1"/>
                </a:solidFill>
              </a:rPr>
              <a:t>Relations based on Euler’s Identity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graphicFrame>
        <p:nvGraphicFramePr>
          <p:cNvPr id="56341" name="Object 21"/>
          <p:cNvGraphicFramePr>
            <a:graphicFrameLocks noChangeAspect="1"/>
          </p:cNvGraphicFramePr>
          <p:nvPr/>
        </p:nvGraphicFramePr>
        <p:xfrm>
          <a:off x="6781800" y="2819400"/>
          <a:ext cx="1184275" cy="809625"/>
        </p:xfrm>
        <a:graphic>
          <a:graphicData uri="http://schemas.openxmlformats.org/presentationml/2006/ole">
            <p:oleObj spid="_x0000_s58374" name="Equation" r:id="rId7" imgW="634680" imgH="431640" progId="Equation.3">
              <p:embed/>
            </p:oleObj>
          </a:graphicData>
        </a:graphic>
      </p:graphicFrame>
      <p:pic>
        <p:nvPicPr>
          <p:cNvPr id="5837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" y="4114800"/>
            <a:ext cx="4200525" cy="2579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Relations for Complex Numbers</a:t>
            </a:r>
            <a:endParaRPr lang="en-US" dirty="0"/>
          </a:p>
        </p:txBody>
      </p:sp>
      <p:sp>
        <p:nvSpPr>
          <p:cNvPr id="29" name="Text Box 50"/>
          <p:cNvSpPr txBox="1">
            <a:spLocks noChangeArrowheads="1"/>
          </p:cNvSpPr>
          <p:nvPr/>
        </p:nvSpPr>
        <p:spPr bwMode="auto">
          <a:xfrm>
            <a:off x="6324600" y="2819400"/>
            <a:ext cx="2819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solidFill>
                  <a:srgbClr val="FF0000"/>
                </a:solidFill>
              </a:rPr>
              <a:t>Learn how to perform these     with </a:t>
            </a:r>
            <a:r>
              <a:rPr lang="en-US" sz="2400" b="1" i="1" u="sng" dirty="0" smtClean="0">
                <a:solidFill>
                  <a:srgbClr val="FF0000"/>
                </a:solidFill>
              </a:rPr>
              <a:t>your</a:t>
            </a:r>
            <a:r>
              <a:rPr lang="en-US" sz="2400" b="1" dirty="0" smtClean="0">
                <a:solidFill>
                  <a:srgbClr val="FF0000"/>
                </a:solidFill>
              </a:rPr>
              <a:t> calculator/computer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146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" y="1524000"/>
            <a:ext cx="597408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063" y="1207606"/>
            <a:ext cx="7381875" cy="557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7372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Phasor</a:t>
            </a:r>
            <a:r>
              <a:rPr lang="en-US" dirty="0" smtClean="0"/>
              <a:t> Domain</a:t>
            </a:r>
            <a:endParaRPr lang="en-US" dirty="0"/>
          </a:p>
        </p:txBody>
      </p:sp>
      <p:sp>
        <p:nvSpPr>
          <p:cNvPr id="17" name="Text Box 762"/>
          <p:cNvSpPr txBox="1">
            <a:spLocks noChangeArrowheads="1"/>
          </p:cNvSpPr>
          <p:nvPr/>
        </p:nvSpPr>
        <p:spPr bwMode="auto">
          <a:xfrm>
            <a:off x="533400" y="1560493"/>
            <a:ext cx="8077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2719893"/>
            <a:ext cx="8686800" cy="3985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 smtClean="0"/>
              <a:t>1.  The </a:t>
            </a:r>
            <a:r>
              <a:rPr lang="en-US" sz="2300" dirty="0" err="1" smtClean="0"/>
              <a:t>phasor</a:t>
            </a:r>
            <a:r>
              <a:rPr lang="en-US" sz="2300" dirty="0" smtClean="0"/>
              <a:t>-analysis technique transforms  equations</a:t>
            </a:r>
          </a:p>
          <a:p>
            <a:r>
              <a:rPr lang="en-US" sz="2300" dirty="0" smtClean="0"/>
              <a:t>from the </a:t>
            </a:r>
            <a:r>
              <a:rPr lang="en-US" sz="2300" dirty="0" smtClean="0">
                <a:solidFill>
                  <a:srgbClr val="FF0000"/>
                </a:solidFill>
              </a:rPr>
              <a:t>time domain </a:t>
            </a:r>
            <a:r>
              <a:rPr lang="en-US" sz="2300" dirty="0" smtClean="0"/>
              <a:t>to the </a:t>
            </a:r>
            <a:r>
              <a:rPr lang="en-US" sz="2300" dirty="0" smtClean="0">
                <a:solidFill>
                  <a:schemeClr val="tx2"/>
                </a:solidFill>
              </a:rPr>
              <a:t>phasor domain. </a:t>
            </a:r>
          </a:p>
          <a:p>
            <a:endParaRPr lang="en-US" sz="2300" dirty="0" smtClean="0"/>
          </a:p>
          <a:p>
            <a:r>
              <a:rPr lang="en-US" sz="2300" dirty="0" smtClean="0"/>
              <a:t>2.  </a:t>
            </a:r>
            <a:r>
              <a:rPr lang="en-US" sz="2300" dirty="0" err="1" smtClean="0">
                <a:solidFill>
                  <a:srgbClr val="FF0000"/>
                </a:solidFill>
              </a:rPr>
              <a:t>Integro</a:t>
            </a:r>
            <a:r>
              <a:rPr lang="en-US" sz="2300" dirty="0" smtClean="0">
                <a:solidFill>
                  <a:srgbClr val="FF0000"/>
                </a:solidFill>
              </a:rPr>
              <a:t>-differential </a:t>
            </a:r>
            <a:r>
              <a:rPr lang="en-US" sz="2300" dirty="0" smtClean="0"/>
              <a:t>equations get converted into</a:t>
            </a:r>
          </a:p>
          <a:p>
            <a:r>
              <a:rPr lang="en-US" sz="2300" dirty="0" smtClean="0">
                <a:solidFill>
                  <a:schemeClr val="tx2"/>
                </a:solidFill>
              </a:rPr>
              <a:t>linear equations </a:t>
            </a:r>
            <a:r>
              <a:rPr lang="en-US" sz="2300" dirty="0" smtClean="0"/>
              <a:t>with no sinusoidal functions. </a:t>
            </a:r>
          </a:p>
          <a:p>
            <a:endParaRPr lang="en-US" sz="2300" dirty="0" smtClean="0"/>
          </a:p>
          <a:p>
            <a:r>
              <a:rPr lang="en-US" sz="2300" dirty="0" smtClean="0"/>
              <a:t>3.  After solving for the desired variable--such as a particular voltage or current-- in the </a:t>
            </a:r>
            <a:r>
              <a:rPr lang="en-US" sz="2300" dirty="0" smtClean="0">
                <a:solidFill>
                  <a:srgbClr val="1F497D"/>
                </a:solidFill>
              </a:rPr>
              <a:t>phasor domain</a:t>
            </a:r>
            <a:r>
              <a:rPr lang="en-US" sz="2300" dirty="0" smtClean="0"/>
              <a:t>, conversion back to the </a:t>
            </a:r>
            <a:r>
              <a:rPr lang="en-US" sz="2300" dirty="0" smtClean="0">
                <a:solidFill>
                  <a:srgbClr val="FF0000"/>
                </a:solidFill>
              </a:rPr>
              <a:t>time domain</a:t>
            </a:r>
          </a:p>
          <a:p>
            <a:r>
              <a:rPr lang="en-US" sz="2300" dirty="0" smtClean="0"/>
              <a:t>provides the same solution that would have been obtained had</a:t>
            </a:r>
          </a:p>
          <a:p>
            <a:r>
              <a:rPr lang="en-US" sz="2300" dirty="0" smtClean="0"/>
              <a:t> the original </a:t>
            </a:r>
            <a:r>
              <a:rPr lang="en-US" sz="2300" dirty="0" err="1" smtClean="0"/>
              <a:t>integro</a:t>
            </a:r>
            <a:r>
              <a:rPr lang="en-US" sz="2300" dirty="0" smtClean="0"/>
              <a:t>-differential equations been solved entirely in the time domain. </a:t>
            </a:r>
            <a:endParaRPr lang="en-US" sz="2300" dirty="0"/>
          </a:p>
        </p:txBody>
      </p:sp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8300" y="1524001"/>
            <a:ext cx="6326562" cy="129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Dimensions and Units</a:t>
            </a:r>
            <a:endParaRPr lang="en-US" dirty="0"/>
          </a:p>
        </p:txBody>
      </p:sp>
      <p:pic>
        <p:nvPicPr>
          <p:cNvPr id="91137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975221"/>
            <a:ext cx="4419601" cy="257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2078" y="1981200"/>
            <a:ext cx="403109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599" y="2133600"/>
            <a:ext cx="2306591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2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Phasor</a:t>
            </a:r>
            <a:r>
              <a:rPr lang="en-US" dirty="0" smtClean="0"/>
              <a:t> Domain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34290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990600" y="205740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 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1295400" y="2743200"/>
            <a:ext cx="24720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Phasor</a:t>
            </a:r>
            <a:r>
              <a:rPr lang="en-US" sz="2000" dirty="0" smtClean="0"/>
              <a:t> counterpart of </a:t>
            </a:r>
            <a:endParaRPr lang="en-US" sz="2000" dirty="0"/>
          </a:p>
        </p:txBody>
      </p:sp>
      <p:sp>
        <p:nvSpPr>
          <p:cNvPr id="15" name="Right Brace 14"/>
          <p:cNvSpPr/>
          <p:nvPr/>
        </p:nvSpPr>
        <p:spPr>
          <a:xfrm rot="5400000">
            <a:off x="2037588" y="2225804"/>
            <a:ext cx="344424" cy="7620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059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24362"/>
            <a:ext cx="2895601" cy="39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4317" y="2209800"/>
            <a:ext cx="38548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7600" y="2776538"/>
            <a:ext cx="490537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95400" y="3505200"/>
            <a:ext cx="6522666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and </a:t>
            </a:r>
            <a:r>
              <a:rPr lang="en-US" dirty="0" err="1" smtClean="0"/>
              <a:t>Phasor</a:t>
            </a:r>
            <a:r>
              <a:rPr lang="en-US" dirty="0" smtClean="0"/>
              <a:t> Domain</a:t>
            </a:r>
            <a:endParaRPr lang="en-US" dirty="0"/>
          </a:p>
        </p:txBody>
      </p:sp>
      <p:sp>
        <p:nvSpPr>
          <p:cNvPr id="5" name="Text Box 762"/>
          <p:cNvSpPr txBox="1">
            <a:spLocks noChangeArrowheads="1"/>
          </p:cNvSpPr>
          <p:nvPr/>
        </p:nvSpPr>
        <p:spPr bwMode="auto">
          <a:xfrm>
            <a:off x="5181600" y="1923395"/>
            <a:ext cx="36576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It is much easier to deal with exponentials in the phasor domain than sinusoidal relations in the time domain</a:t>
            </a:r>
          </a:p>
          <a:p>
            <a:endParaRPr lang="en-US" sz="2800" dirty="0" smtClean="0">
              <a:solidFill>
                <a:schemeClr val="accent1"/>
              </a:solidFill>
            </a:endParaRPr>
          </a:p>
          <a:p>
            <a:r>
              <a:rPr lang="en-US" sz="2800" dirty="0" smtClean="0">
                <a:solidFill>
                  <a:schemeClr val="accent1"/>
                </a:solidFill>
              </a:rPr>
              <a:t>Just need to track magnitude/phase, knowing that everything is at frequency </a:t>
            </a:r>
            <a:r>
              <a:rPr lang="en-US" sz="2800" i="1" dirty="0" smtClean="0">
                <a:solidFill>
                  <a:schemeClr val="accent1"/>
                </a:solidFill>
                <a:latin typeface="Symbol" pitchFamily="18" charset="2"/>
              </a:rPr>
              <a:t>w</a:t>
            </a:r>
            <a:endParaRPr lang="en-US" sz="2800" i="1" dirty="0">
              <a:solidFill>
                <a:schemeClr val="accent1"/>
              </a:solidFill>
              <a:latin typeface="Symbol" pitchFamily="18" charset="2"/>
            </a:endParaRPr>
          </a:p>
        </p:txBody>
      </p:sp>
      <p:pic>
        <p:nvPicPr>
          <p:cNvPr id="1085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0"/>
            <a:ext cx="467282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304800"/>
            <a:ext cx="8183562" cy="609600"/>
          </a:xfrm>
        </p:spPr>
        <p:txBody>
          <a:bodyPr>
            <a:noAutofit/>
          </a:bodyPr>
          <a:lstStyle/>
          <a:p>
            <a:r>
              <a:rPr lang="en-US" dirty="0" err="1" smtClean="0"/>
              <a:t>Phasor</a:t>
            </a:r>
            <a:r>
              <a:rPr lang="en-US" dirty="0" smtClean="0"/>
              <a:t> Relation for </a:t>
            </a:r>
            <a:r>
              <a:rPr lang="en-US" dirty="0" smtClean="0">
                <a:solidFill>
                  <a:srgbClr val="FF0000"/>
                </a:solidFill>
              </a:rPr>
              <a:t>Resistors</a:t>
            </a:r>
            <a:endParaRPr lang="en-US" dirty="0">
              <a:solidFill>
                <a:srgbClr val="FF0000"/>
              </a:solidFill>
              <a:latin typeface="Symbol" pitchFamily="18" charset="2"/>
            </a:endParaRPr>
          </a:p>
        </p:txBody>
      </p:sp>
      <p:grpSp>
        <p:nvGrpSpPr>
          <p:cNvPr id="2" name="Group 223"/>
          <p:cNvGrpSpPr>
            <a:grpSpLocks/>
          </p:cNvGrpSpPr>
          <p:nvPr/>
        </p:nvGrpSpPr>
        <p:grpSpPr bwMode="auto">
          <a:xfrm>
            <a:off x="909638" y="3271837"/>
            <a:ext cx="4267200" cy="2824163"/>
            <a:chOff x="1008" y="870"/>
            <a:chExt cx="4080" cy="2547"/>
          </a:xfrm>
        </p:grpSpPr>
        <p:sp>
          <p:nvSpPr>
            <p:cNvPr id="15" name="Freeform 132"/>
            <p:cNvSpPr>
              <a:spLocks noEditPoints="1"/>
            </p:cNvSpPr>
            <p:nvPr/>
          </p:nvSpPr>
          <p:spPr bwMode="auto">
            <a:xfrm>
              <a:off x="1499" y="870"/>
              <a:ext cx="71" cy="161"/>
            </a:xfrm>
            <a:custGeom>
              <a:avLst/>
              <a:gdLst/>
              <a:ahLst/>
              <a:cxnLst>
                <a:cxn ang="0">
                  <a:pos x="54" y="113"/>
                </a:cxn>
                <a:cxn ang="0">
                  <a:pos x="36" y="125"/>
                </a:cxn>
                <a:cxn ang="0">
                  <a:pos x="30" y="131"/>
                </a:cxn>
                <a:cxn ang="0">
                  <a:pos x="24" y="131"/>
                </a:cxn>
                <a:cxn ang="0">
                  <a:pos x="24" y="131"/>
                </a:cxn>
                <a:cxn ang="0">
                  <a:pos x="24" y="125"/>
                </a:cxn>
                <a:cxn ang="0">
                  <a:pos x="30" y="113"/>
                </a:cxn>
                <a:cxn ang="0">
                  <a:pos x="54" y="48"/>
                </a:cxn>
                <a:cxn ang="0">
                  <a:pos x="54" y="48"/>
                </a:cxn>
                <a:cxn ang="0">
                  <a:pos x="30" y="53"/>
                </a:cxn>
                <a:cxn ang="0">
                  <a:pos x="6" y="53"/>
                </a:cxn>
                <a:cxn ang="0">
                  <a:pos x="6" y="53"/>
                </a:cxn>
                <a:cxn ang="0">
                  <a:pos x="18" y="53"/>
                </a:cxn>
                <a:cxn ang="0">
                  <a:pos x="24" y="53"/>
                </a:cxn>
                <a:cxn ang="0">
                  <a:pos x="24" y="59"/>
                </a:cxn>
                <a:cxn ang="0">
                  <a:pos x="18" y="71"/>
                </a:cxn>
                <a:cxn ang="0">
                  <a:pos x="12" y="95"/>
                </a:cxn>
                <a:cxn ang="0">
                  <a:pos x="6" y="113"/>
                </a:cxn>
                <a:cxn ang="0">
                  <a:pos x="0" y="131"/>
                </a:cxn>
                <a:cxn ang="0">
                  <a:pos x="0" y="137"/>
                </a:cxn>
                <a:cxn ang="0">
                  <a:pos x="12" y="143"/>
                </a:cxn>
                <a:cxn ang="0">
                  <a:pos x="36" y="137"/>
                </a:cxn>
                <a:cxn ang="0">
                  <a:pos x="54" y="119"/>
                </a:cxn>
                <a:cxn ang="0">
                  <a:pos x="54" y="113"/>
                </a:cxn>
                <a:cxn ang="0">
                  <a:pos x="66" y="12"/>
                </a:cxn>
                <a:cxn ang="0">
                  <a:pos x="60" y="6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6" y="12"/>
                </a:cxn>
                <a:cxn ang="0">
                  <a:pos x="42" y="18"/>
                </a:cxn>
                <a:cxn ang="0">
                  <a:pos x="48" y="24"/>
                </a:cxn>
                <a:cxn ang="0">
                  <a:pos x="60" y="18"/>
                </a:cxn>
                <a:cxn ang="0">
                  <a:pos x="66" y="12"/>
                </a:cxn>
                <a:cxn ang="0">
                  <a:pos x="66" y="12"/>
                </a:cxn>
              </a:cxnLst>
              <a:rect l="0" t="0" r="r" b="b"/>
              <a:pathLst>
                <a:path w="66" h="143">
                  <a:moveTo>
                    <a:pt x="54" y="113"/>
                  </a:moveTo>
                  <a:lnTo>
                    <a:pt x="36" y="125"/>
                  </a:lnTo>
                  <a:lnTo>
                    <a:pt x="30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25"/>
                  </a:lnTo>
                  <a:lnTo>
                    <a:pt x="30" y="113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30" y="53"/>
                  </a:lnTo>
                  <a:lnTo>
                    <a:pt x="6" y="53"/>
                  </a:lnTo>
                  <a:lnTo>
                    <a:pt x="6" y="53"/>
                  </a:lnTo>
                  <a:lnTo>
                    <a:pt x="18" y="53"/>
                  </a:lnTo>
                  <a:lnTo>
                    <a:pt x="24" y="53"/>
                  </a:lnTo>
                  <a:lnTo>
                    <a:pt x="24" y="59"/>
                  </a:lnTo>
                  <a:lnTo>
                    <a:pt x="18" y="71"/>
                  </a:lnTo>
                  <a:lnTo>
                    <a:pt x="12" y="95"/>
                  </a:lnTo>
                  <a:lnTo>
                    <a:pt x="6" y="113"/>
                  </a:lnTo>
                  <a:lnTo>
                    <a:pt x="0" y="131"/>
                  </a:lnTo>
                  <a:lnTo>
                    <a:pt x="0" y="137"/>
                  </a:lnTo>
                  <a:lnTo>
                    <a:pt x="12" y="143"/>
                  </a:lnTo>
                  <a:lnTo>
                    <a:pt x="36" y="137"/>
                  </a:lnTo>
                  <a:lnTo>
                    <a:pt x="54" y="119"/>
                  </a:lnTo>
                  <a:lnTo>
                    <a:pt x="54" y="113"/>
                  </a:lnTo>
                  <a:close/>
                  <a:moveTo>
                    <a:pt x="66" y="12"/>
                  </a:moveTo>
                  <a:lnTo>
                    <a:pt x="60" y="6"/>
                  </a:lnTo>
                  <a:lnTo>
                    <a:pt x="48" y="0"/>
                  </a:lnTo>
                  <a:lnTo>
                    <a:pt x="42" y="6"/>
                  </a:lnTo>
                  <a:lnTo>
                    <a:pt x="36" y="12"/>
                  </a:lnTo>
                  <a:lnTo>
                    <a:pt x="42" y="18"/>
                  </a:lnTo>
                  <a:lnTo>
                    <a:pt x="48" y="24"/>
                  </a:lnTo>
                  <a:lnTo>
                    <a:pt x="60" y="18"/>
                  </a:lnTo>
                  <a:lnTo>
                    <a:pt x="66" y="12"/>
                  </a:lnTo>
                  <a:lnTo>
                    <a:pt x="66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6" name="Freeform 133"/>
            <p:cNvSpPr>
              <a:spLocks/>
            </p:cNvSpPr>
            <p:nvPr/>
          </p:nvSpPr>
          <p:spPr bwMode="auto">
            <a:xfrm>
              <a:off x="1008" y="2231"/>
              <a:ext cx="122" cy="101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6"/>
                </a:cxn>
                <a:cxn ang="0">
                  <a:pos x="18" y="12"/>
                </a:cxn>
                <a:cxn ang="0">
                  <a:pos x="24" y="30"/>
                </a:cxn>
                <a:cxn ang="0">
                  <a:pos x="30" y="42"/>
                </a:cxn>
                <a:cxn ang="0">
                  <a:pos x="30" y="54"/>
                </a:cxn>
                <a:cxn ang="0">
                  <a:pos x="30" y="72"/>
                </a:cxn>
                <a:cxn ang="0">
                  <a:pos x="30" y="84"/>
                </a:cxn>
                <a:cxn ang="0">
                  <a:pos x="30" y="90"/>
                </a:cxn>
                <a:cxn ang="0">
                  <a:pos x="36" y="90"/>
                </a:cxn>
                <a:cxn ang="0">
                  <a:pos x="42" y="90"/>
                </a:cxn>
                <a:cxn ang="0">
                  <a:pos x="48" y="84"/>
                </a:cxn>
                <a:cxn ang="0">
                  <a:pos x="60" y="72"/>
                </a:cxn>
                <a:cxn ang="0">
                  <a:pos x="72" y="60"/>
                </a:cxn>
                <a:cxn ang="0">
                  <a:pos x="90" y="48"/>
                </a:cxn>
                <a:cxn ang="0">
                  <a:pos x="108" y="30"/>
                </a:cxn>
                <a:cxn ang="0">
                  <a:pos x="114" y="12"/>
                </a:cxn>
                <a:cxn ang="0">
                  <a:pos x="108" y="6"/>
                </a:cxn>
                <a:cxn ang="0">
                  <a:pos x="96" y="0"/>
                </a:cxn>
                <a:cxn ang="0">
                  <a:pos x="90" y="6"/>
                </a:cxn>
                <a:cxn ang="0">
                  <a:pos x="84" y="6"/>
                </a:cxn>
                <a:cxn ang="0">
                  <a:pos x="84" y="12"/>
                </a:cxn>
                <a:cxn ang="0">
                  <a:pos x="90" y="18"/>
                </a:cxn>
                <a:cxn ang="0">
                  <a:pos x="96" y="18"/>
                </a:cxn>
                <a:cxn ang="0">
                  <a:pos x="96" y="24"/>
                </a:cxn>
                <a:cxn ang="0">
                  <a:pos x="96" y="30"/>
                </a:cxn>
                <a:cxn ang="0">
                  <a:pos x="84" y="42"/>
                </a:cxn>
                <a:cxn ang="0">
                  <a:pos x="60" y="66"/>
                </a:cxn>
                <a:cxn ang="0">
                  <a:pos x="54" y="72"/>
                </a:cxn>
                <a:cxn ang="0">
                  <a:pos x="48" y="42"/>
                </a:cxn>
                <a:cxn ang="0">
                  <a:pos x="36" y="6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14" h="90">
                  <a:moveTo>
                    <a:pt x="0" y="6"/>
                  </a:moveTo>
                  <a:lnTo>
                    <a:pt x="12" y="6"/>
                  </a:lnTo>
                  <a:lnTo>
                    <a:pt x="18" y="12"/>
                  </a:lnTo>
                  <a:lnTo>
                    <a:pt x="24" y="30"/>
                  </a:lnTo>
                  <a:lnTo>
                    <a:pt x="30" y="42"/>
                  </a:lnTo>
                  <a:lnTo>
                    <a:pt x="30" y="54"/>
                  </a:lnTo>
                  <a:lnTo>
                    <a:pt x="30" y="72"/>
                  </a:lnTo>
                  <a:lnTo>
                    <a:pt x="30" y="84"/>
                  </a:lnTo>
                  <a:lnTo>
                    <a:pt x="30" y="90"/>
                  </a:lnTo>
                  <a:lnTo>
                    <a:pt x="36" y="90"/>
                  </a:lnTo>
                  <a:lnTo>
                    <a:pt x="42" y="90"/>
                  </a:lnTo>
                  <a:lnTo>
                    <a:pt x="48" y="84"/>
                  </a:lnTo>
                  <a:lnTo>
                    <a:pt x="60" y="72"/>
                  </a:lnTo>
                  <a:lnTo>
                    <a:pt x="72" y="60"/>
                  </a:lnTo>
                  <a:lnTo>
                    <a:pt x="90" y="48"/>
                  </a:lnTo>
                  <a:lnTo>
                    <a:pt x="108" y="30"/>
                  </a:lnTo>
                  <a:lnTo>
                    <a:pt x="114" y="12"/>
                  </a:lnTo>
                  <a:lnTo>
                    <a:pt x="108" y="6"/>
                  </a:lnTo>
                  <a:lnTo>
                    <a:pt x="96" y="0"/>
                  </a:lnTo>
                  <a:lnTo>
                    <a:pt x="90" y="6"/>
                  </a:lnTo>
                  <a:lnTo>
                    <a:pt x="84" y="6"/>
                  </a:lnTo>
                  <a:lnTo>
                    <a:pt x="84" y="12"/>
                  </a:lnTo>
                  <a:lnTo>
                    <a:pt x="90" y="18"/>
                  </a:lnTo>
                  <a:lnTo>
                    <a:pt x="96" y="18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84" y="42"/>
                  </a:lnTo>
                  <a:lnTo>
                    <a:pt x="60" y="66"/>
                  </a:lnTo>
                  <a:lnTo>
                    <a:pt x="54" y="72"/>
                  </a:lnTo>
                  <a:lnTo>
                    <a:pt x="48" y="42"/>
                  </a:lnTo>
                  <a:lnTo>
                    <a:pt x="36" y="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7" name="Freeform 134"/>
            <p:cNvSpPr>
              <a:spLocks/>
            </p:cNvSpPr>
            <p:nvPr/>
          </p:nvSpPr>
          <p:spPr bwMode="auto">
            <a:xfrm>
              <a:off x="1218" y="1167"/>
              <a:ext cx="60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3">
                  <a:moveTo>
                    <a:pt x="0" y="0"/>
                  </a:moveTo>
                  <a:lnTo>
                    <a:pt x="56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8" name="Freeform 135"/>
            <p:cNvSpPr>
              <a:spLocks/>
            </p:cNvSpPr>
            <p:nvPr/>
          </p:nvSpPr>
          <p:spPr bwMode="auto">
            <a:xfrm>
              <a:off x="1774" y="1113"/>
              <a:ext cx="243" cy="100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227" y="42"/>
                </a:cxn>
                <a:cxn ang="0">
                  <a:pos x="0" y="0"/>
                </a:cxn>
                <a:cxn ang="0">
                  <a:pos x="0" y="89"/>
                </a:cxn>
                <a:cxn ang="0">
                  <a:pos x="0" y="89"/>
                </a:cxn>
              </a:cxnLst>
              <a:rect l="0" t="0" r="r" b="b"/>
              <a:pathLst>
                <a:path w="227" h="89">
                  <a:moveTo>
                    <a:pt x="0" y="89"/>
                  </a:moveTo>
                  <a:lnTo>
                    <a:pt x="227" y="42"/>
                  </a:lnTo>
                  <a:lnTo>
                    <a:pt x="0" y="0"/>
                  </a:lnTo>
                  <a:lnTo>
                    <a:pt x="0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9" name="Freeform 136"/>
            <p:cNvSpPr>
              <a:spLocks/>
            </p:cNvSpPr>
            <p:nvPr/>
          </p:nvSpPr>
          <p:spPr bwMode="auto">
            <a:xfrm>
              <a:off x="1014" y="1530"/>
              <a:ext cx="159" cy="122"/>
            </a:xfrm>
            <a:custGeom>
              <a:avLst/>
              <a:gdLst/>
              <a:ahLst/>
              <a:cxnLst>
                <a:cxn ang="0">
                  <a:pos x="84" y="48"/>
                </a:cxn>
                <a:cxn ang="0">
                  <a:pos x="149" y="48"/>
                </a:cxn>
                <a:cxn ang="0">
                  <a:pos x="149" y="60"/>
                </a:cxn>
                <a:cxn ang="0">
                  <a:pos x="84" y="60"/>
                </a:cxn>
                <a:cxn ang="0">
                  <a:pos x="84" y="108"/>
                </a:cxn>
                <a:cxn ang="0">
                  <a:pos x="66" y="108"/>
                </a:cxn>
                <a:cxn ang="0">
                  <a:pos x="66" y="60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66" y="48"/>
                </a:cxn>
                <a:cxn ang="0">
                  <a:pos x="66" y="0"/>
                </a:cxn>
                <a:cxn ang="0">
                  <a:pos x="84" y="0"/>
                </a:cxn>
                <a:cxn ang="0">
                  <a:pos x="84" y="48"/>
                </a:cxn>
              </a:cxnLst>
              <a:rect l="0" t="0" r="r" b="b"/>
              <a:pathLst>
                <a:path w="149" h="108">
                  <a:moveTo>
                    <a:pt x="84" y="48"/>
                  </a:moveTo>
                  <a:lnTo>
                    <a:pt x="149" y="48"/>
                  </a:lnTo>
                  <a:lnTo>
                    <a:pt x="149" y="60"/>
                  </a:lnTo>
                  <a:lnTo>
                    <a:pt x="84" y="60"/>
                  </a:lnTo>
                  <a:lnTo>
                    <a:pt x="84" y="108"/>
                  </a:lnTo>
                  <a:lnTo>
                    <a:pt x="66" y="108"/>
                  </a:lnTo>
                  <a:lnTo>
                    <a:pt x="66" y="60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66" y="48"/>
                  </a:lnTo>
                  <a:lnTo>
                    <a:pt x="66" y="0"/>
                  </a:lnTo>
                  <a:lnTo>
                    <a:pt x="84" y="0"/>
                  </a:lnTo>
                  <a:lnTo>
                    <a:pt x="84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0" name="Rectangle 137"/>
            <p:cNvSpPr>
              <a:spLocks noChangeArrowheads="1"/>
            </p:cNvSpPr>
            <p:nvPr/>
          </p:nvSpPr>
          <p:spPr bwMode="auto">
            <a:xfrm>
              <a:off x="1021" y="2925"/>
              <a:ext cx="165" cy="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1" name="Freeform 138"/>
            <p:cNvSpPr>
              <a:spLocks/>
            </p:cNvSpPr>
            <p:nvPr/>
          </p:nvSpPr>
          <p:spPr bwMode="auto">
            <a:xfrm>
              <a:off x="1167" y="1348"/>
              <a:ext cx="95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9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92">
                  <a:moveTo>
                    <a:pt x="0" y="0"/>
                  </a:moveTo>
                  <a:lnTo>
                    <a:pt x="89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2" name="Freeform 139"/>
            <p:cNvSpPr>
              <a:spLocks noEditPoints="1"/>
            </p:cNvSpPr>
            <p:nvPr/>
          </p:nvSpPr>
          <p:spPr bwMode="auto">
            <a:xfrm>
              <a:off x="2119" y="1348"/>
              <a:ext cx="1" cy="17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7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570">
                  <a:moveTo>
                    <a:pt x="0" y="0"/>
                  </a:moveTo>
                  <a:lnTo>
                    <a:pt x="0" y="157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3" name="Freeform 140"/>
            <p:cNvSpPr>
              <a:spLocks noEditPoints="1"/>
            </p:cNvSpPr>
            <p:nvPr/>
          </p:nvSpPr>
          <p:spPr bwMode="auto">
            <a:xfrm>
              <a:off x="1167" y="3120"/>
              <a:ext cx="952" cy="1"/>
            </a:xfrm>
            <a:custGeom>
              <a:avLst/>
              <a:gdLst/>
              <a:ahLst/>
              <a:cxnLst>
                <a:cxn ang="0">
                  <a:pos x="892" y="0"/>
                </a:cxn>
                <a:cxn ang="0">
                  <a:pos x="0" y="0"/>
                </a:cxn>
                <a:cxn ang="0">
                  <a:pos x="892" y="0"/>
                </a:cxn>
                <a:cxn ang="0">
                  <a:pos x="892" y="0"/>
                </a:cxn>
                <a:cxn ang="0">
                  <a:pos x="892" y="0"/>
                </a:cxn>
                <a:cxn ang="0">
                  <a:pos x="892" y="0"/>
                </a:cxn>
                <a:cxn ang="0">
                  <a:pos x="892" y="0"/>
                </a:cxn>
              </a:cxnLst>
              <a:rect l="0" t="0" r="r" b="b"/>
              <a:pathLst>
                <a:path w="892">
                  <a:moveTo>
                    <a:pt x="892" y="0"/>
                  </a:moveTo>
                  <a:lnTo>
                    <a:pt x="0" y="0"/>
                  </a:lnTo>
                  <a:lnTo>
                    <a:pt x="892" y="0"/>
                  </a:lnTo>
                  <a:lnTo>
                    <a:pt x="892" y="0"/>
                  </a:lnTo>
                  <a:close/>
                  <a:moveTo>
                    <a:pt x="892" y="0"/>
                  </a:moveTo>
                  <a:lnTo>
                    <a:pt x="892" y="0"/>
                  </a:lnTo>
                  <a:lnTo>
                    <a:pt x="89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4" name="Freeform 141"/>
            <p:cNvSpPr>
              <a:spLocks/>
            </p:cNvSpPr>
            <p:nvPr/>
          </p:nvSpPr>
          <p:spPr bwMode="auto">
            <a:xfrm>
              <a:off x="1021" y="1294"/>
              <a:ext cx="146" cy="109"/>
            </a:xfrm>
            <a:custGeom>
              <a:avLst/>
              <a:gdLst/>
              <a:ahLst/>
              <a:cxnLst>
                <a:cxn ang="0">
                  <a:pos x="72" y="96"/>
                </a:cxn>
                <a:cxn ang="0">
                  <a:pos x="42" y="90"/>
                </a:cxn>
                <a:cxn ang="0">
                  <a:pos x="18" y="84"/>
                </a:cxn>
                <a:cxn ang="0">
                  <a:pos x="6" y="66"/>
                </a:cxn>
                <a:cxn ang="0">
                  <a:pos x="0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42" y="6"/>
                </a:cxn>
                <a:cxn ang="0">
                  <a:pos x="72" y="0"/>
                </a:cxn>
                <a:cxn ang="0">
                  <a:pos x="96" y="6"/>
                </a:cxn>
                <a:cxn ang="0">
                  <a:pos x="119" y="12"/>
                </a:cxn>
                <a:cxn ang="0">
                  <a:pos x="131" y="30"/>
                </a:cxn>
                <a:cxn ang="0">
                  <a:pos x="137" y="48"/>
                </a:cxn>
                <a:cxn ang="0">
                  <a:pos x="131" y="66"/>
                </a:cxn>
                <a:cxn ang="0">
                  <a:pos x="119" y="84"/>
                </a:cxn>
                <a:cxn ang="0">
                  <a:pos x="96" y="90"/>
                </a:cxn>
                <a:cxn ang="0">
                  <a:pos x="72" y="96"/>
                </a:cxn>
                <a:cxn ang="0">
                  <a:pos x="72" y="96"/>
                </a:cxn>
              </a:cxnLst>
              <a:rect l="0" t="0" r="r" b="b"/>
              <a:pathLst>
                <a:path w="137" h="96">
                  <a:moveTo>
                    <a:pt x="72" y="96"/>
                  </a:moveTo>
                  <a:lnTo>
                    <a:pt x="42" y="90"/>
                  </a:lnTo>
                  <a:lnTo>
                    <a:pt x="18" y="84"/>
                  </a:lnTo>
                  <a:lnTo>
                    <a:pt x="6" y="66"/>
                  </a:lnTo>
                  <a:lnTo>
                    <a:pt x="0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72" y="0"/>
                  </a:lnTo>
                  <a:lnTo>
                    <a:pt x="96" y="6"/>
                  </a:lnTo>
                  <a:lnTo>
                    <a:pt x="119" y="12"/>
                  </a:lnTo>
                  <a:lnTo>
                    <a:pt x="131" y="30"/>
                  </a:lnTo>
                  <a:lnTo>
                    <a:pt x="137" y="48"/>
                  </a:lnTo>
                  <a:lnTo>
                    <a:pt x="131" y="66"/>
                  </a:lnTo>
                  <a:lnTo>
                    <a:pt x="119" y="84"/>
                  </a:lnTo>
                  <a:lnTo>
                    <a:pt x="96" y="90"/>
                  </a:lnTo>
                  <a:lnTo>
                    <a:pt x="72" y="96"/>
                  </a:lnTo>
                  <a:lnTo>
                    <a:pt x="72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5" name="Freeform 142"/>
            <p:cNvSpPr>
              <a:spLocks/>
            </p:cNvSpPr>
            <p:nvPr/>
          </p:nvSpPr>
          <p:spPr bwMode="auto">
            <a:xfrm>
              <a:off x="1021" y="1348"/>
              <a:ext cx="77" cy="55"/>
            </a:xfrm>
            <a:custGeom>
              <a:avLst/>
              <a:gdLst/>
              <a:ahLst/>
              <a:cxnLst>
                <a:cxn ang="0">
                  <a:pos x="72" y="48"/>
                </a:cxn>
                <a:cxn ang="0">
                  <a:pos x="42" y="42"/>
                </a:cxn>
                <a:cxn ang="0">
                  <a:pos x="18" y="36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18" y="36"/>
                </a:cxn>
                <a:cxn ang="0">
                  <a:pos x="42" y="42"/>
                </a:cxn>
                <a:cxn ang="0">
                  <a:pos x="72" y="48"/>
                </a:cxn>
                <a:cxn ang="0">
                  <a:pos x="72" y="48"/>
                </a:cxn>
              </a:cxnLst>
              <a:rect l="0" t="0" r="r" b="b"/>
              <a:pathLst>
                <a:path w="72" h="48">
                  <a:moveTo>
                    <a:pt x="72" y="48"/>
                  </a:moveTo>
                  <a:lnTo>
                    <a:pt x="42" y="42"/>
                  </a:lnTo>
                  <a:lnTo>
                    <a:pt x="18" y="36"/>
                  </a:lnTo>
                  <a:lnTo>
                    <a:pt x="6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18" y="36"/>
                  </a:lnTo>
                  <a:lnTo>
                    <a:pt x="42" y="42"/>
                  </a:lnTo>
                  <a:lnTo>
                    <a:pt x="72" y="48"/>
                  </a:lnTo>
                  <a:lnTo>
                    <a:pt x="72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6" name="Freeform 143"/>
            <p:cNvSpPr>
              <a:spLocks noEditPoints="1"/>
            </p:cNvSpPr>
            <p:nvPr/>
          </p:nvSpPr>
          <p:spPr bwMode="auto">
            <a:xfrm>
              <a:off x="1021" y="1294"/>
              <a:ext cx="77" cy="5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42" y="6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42" y="6"/>
                </a:cxn>
                <a:cxn ang="0">
                  <a:pos x="18" y="12"/>
                </a:cxn>
                <a:cxn ang="0">
                  <a:pos x="6" y="30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72" h="48">
                  <a:moveTo>
                    <a:pt x="0" y="48"/>
                  </a:move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42" y="6"/>
                  </a:lnTo>
                  <a:lnTo>
                    <a:pt x="18" y="12"/>
                  </a:lnTo>
                  <a:lnTo>
                    <a:pt x="6" y="30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7" name="Freeform 144"/>
            <p:cNvSpPr>
              <a:spLocks noEditPoints="1"/>
            </p:cNvSpPr>
            <p:nvPr/>
          </p:nvSpPr>
          <p:spPr bwMode="auto">
            <a:xfrm>
              <a:off x="1098" y="1294"/>
              <a:ext cx="69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6"/>
                </a:cxn>
                <a:cxn ang="0">
                  <a:pos x="47" y="12"/>
                </a:cxn>
                <a:cxn ang="0">
                  <a:pos x="59" y="30"/>
                </a:cxn>
                <a:cxn ang="0">
                  <a:pos x="65" y="48"/>
                </a:cxn>
                <a:cxn ang="0">
                  <a:pos x="65" y="48"/>
                </a:cxn>
                <a:cxn ang="0">
                  <a:pos x="59" y="30"/>
                </a:cxn>
                <a:cxn ang="0">
                  <a:pos x="47" y="12"/>
                </a:cxn>
                <a:cxn ang="0">
                  <a:pos x="24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5" h="48">
                  <a:moveTo>
                    <a:pt x="0" y="0"/>
                  </a:moveTo>
                  <a:lnTo>
                    <a:pt x="24" y="6"/>
                  </a:lnTo>
                  <a:lnTo>
                    <a:pt x="47" y="12"/>
                  </a:lnTo>
                  <a:lnTo>
                    <a:pt x="59" y="30"/>
                  </a:lnTo>
                  <a:lnTo>
                    <a:pt x="65" y="48"/>
                  </a:lnTo>
                  <a:lnTo>
                    <a:pt x="65" y="48"/>
                  </a:lnTo>
                  <a:lnTo>
                    <a:pt x="59" y="30"/>
                  </a:lnTo>
                  <a:lnTo>
                    <a:pt x="47" y="12"/>
                  </a:lnTo>
                  <a:lnTo>
                    <a:pt x="24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8" name="Freeform 145"/>
            <p:cNvSpPr>
              <a:spLocks noEditPoints="1"/>
            </p:cNvSpPr>
            <p:nvPr/>
          </p:nvSpPr>
          <p:spPr bwMode="auto">
            <a:xfrm>
              <a:off x="1098" y="1348"/>
              <a:ext cx="69" cy="5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59" y="18"/>
                </a:cxn>
                <a:cxn ang="0">
                  <a:pos x="47" y="36"/>
                </a:cxn>
                <a:cxn ang="0">
                  <a:pos x="24" y="42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4" y="42"/>
                </a:cxn>
                <a:cxn ang="0">
                  <a:pos x="47" y="36"/>
                </a:cxn>
                <a:cxn ang="0">
                  <a:pos x="59" y="18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65" h="48">
                  <a:moveTo>
                    <a:pt x="65" y="0"/>
                  </a:moveTo>
                  <a:lnTo>
                    <a:pt x="59" y="18"/>
                  </a:lnTo>
                  <a:lnTo>
                    <a:pt x="47" y="36"/>
                  </a:lnTo>
                  <a:lnTo>
                    <a:pt x="24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4" y="42"/>
                  </a:lnTo>
                  <a:lnTo>
                    <a:pt x="47" y="36"/>
                  </a:lnTo>
                  <a:lnTo>
                    <a:pt x="59" y="18"/>
                  </a:lnTo>
                  <a:lnTo>
                    <a:pt x="65" y="0"/>
                  </a:lnTo>
                  <a:lnTo>
                    <a:pt x="65" y="0"/>
                  </a:lnTo>
                  <a:close/>
                  <a:moveTo>
                    <a:pt x="65" y="0"/>
                  </a:move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9" name="Freeform 146"/>
            <p:cNvSpPr>
              <a:spLocks/>
            </p:cNvSpPr>
            <p:nvPr/>
          </p:nvSpPr>
          <p:spPr bwMode="auto">
            <a:xfrm>
              <a:off x="1098" y="140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0" name="Freeform 147"/>
            <p:cNvSpPr>
              <a:spLocks/>
            </p:cNvSpPr>
            <p:nvPr/>
          </p:nvSpPr>
          <p:spPr bwMode="auto">
            <a:xfrm>
              <a:off x="1027" y="3067"/>
              <a:ext cx="146" cy="107"/>
            </a:xfrm>
            <a:custGeom>
              <a:avLst/>
              <a:gdLst/>
              <a:ahLst/>
              <a:cxnLst>
                <a:cxn ang="0">
                  <a:pos x="66" y="95"/>
                </a:cxn>
                <a:cxn ang="0">
                  <a:pos x="42" y="89"/>
                </a:cxn>
                <a:cxn ang="0">
                  <a:pos x="18" y="83"/>
                </a:cxn>
                <a:cxn ang="0">
                  <a:pos x="6" y="65"/>
                </a:cxn>
                <a:cxn ang="0">
                  <a:pos x="0" y="47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42" y="6"/>
                </a:cxn>
                <a:cxn ang="0">
                  <a:pos x="66" y="0"/>
                </a:cxn>
                <a:cxn ang="0">
                  <a:pos x="96" y="6"/>
                </a:cxn>
                <a:cxn ang="0">
                  <a:pos x="119" y="12"/>
                </a:cxn>
                <a:cxn ang="0">
                  <a:pos x="131" y="30"/>
                </a:cxn>
                <a:cxn ang="0">
                  <a:pos x="137" y="47"/>
                </a:cxn>
                <a:cxn ang="0">
                  <a:pos x="131" y="65"/>
                </a:cxn>
                <a:cxn ang="0">
                  <a:pos x="119" y="83"/>
                </a:cxn>
                <a:cxn ang="0">
                  <a:pos x="96" y="89"/>
                </a:cxn>
                <a:cxn ang="0">
                  <a:pos x="66" y="95"/>
                </a:cxn>
                <a:cxn ang="0">
                  <a:pos x="66" y="95"/>
                </a:cxn>
              </a:cxnLst>
              <a:rect l="0" t="0" r="r" b="b"/>
              <a:pathLst>
                <a:path w="137" h="95">
                  <a:moveTo>
                    <a:pt x="66" y="95"/>
                  </a:moveTo>
                  <a:lnTo>
                    <a:pt x="42" y="89"/>
                  </a:lnTo>
                  <a:lnTo>
                    <a:pt x="18" y="83"/>
                  </a:lnTo>
                  <a:lnTo>
                    <a:pt x="6" y="65"/>
                  </a:lnTo>
                  <a:lnTo>
                    <a:pt x="0" y="47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66" y="0"/>
                  </a:lnTo>
                  <a:lnTo>
                    <a:pt x="96" y="6"/>
                  </a:lnTo>
                  <a:lnTo>
                    <a:pt x="119" y="12"/>
                  </a:lnTo>
                  <a:lnTo>
                    <a:pt x="131" y="30"/>
                  </a:lnTo>
                  <a:lnTo>
                    <a:pt x="137" y="47"/>
                  </a:lnTo>
                  <a:lnTo>
                    <a:pt x="131" y="65"/>
                  </a:lnTo>
                  <a:lnTo>
                    <a:pt x="119" y="83"/>
                  </a:lnTo>
                  <a:lnTo>
                    <a:pt x="96" y="89"/>
                  </a:lnTo>
                  <a:lnTo>
                    <a:pt x="66" y="95"/>
                  </a:lnTo>
                  <a:lnTo>
                    <a:pt x="66" y="95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1" name="Freeform 148"/>
            <p:cNvSpPr>
              <a:spLocks/>
            </p:cNvSpPr>
            <p:nvPr/>
          </p:nvSpPr>
          <p:spPr bwMode="auto">
            <a:xfrm>
              <a:off x="1027" y="3120"/>
              <a:ext cx="71" cy="54"/>
            </a:xfrm>
            <a:custGeom>
              <a:avLst/>
              <a:gdLst/>
              <a:ahLst/>
              <a:cxnLst>
                <a:cxn ang="0">
                  <a:pos x="66" y="48"/>
                </a:cxn>
                <a:cxn ang="0">
                  <a:pos x="42" y="42"/>
                </a:cxn>
                <a:cxn ang="0">
                  <a:pos x="18" y="36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18" y="36"/>
                </a:cxn>
                <a:cxn ang="0">
                  <a:pos x="42" y="42"/>
                </a:cxn>
                <a:cxn ang="0">
                  <a:pos x="66" y="48"/>
                </a:cxn>
                <a:cxn ang="0">
                  <a:pos x="66" y="48"/>
                </a:cxn>
              </a:cxnLst>
              <a:rect l="0" t="0" r="r" b="b"/>
              <a:pathLst>
                <a:path w="66" h="48">
                  <a:moveTo>
                    <a:pt x="66" y="48"/>
                  </a:moveTo>
                  <a:lnTo>
                    <a:pt x="42" y="42"/>
                  </a:lnTo>
                  <a:lnTo>
                    <a:pt x="18" y="36"/>
                  </a:lnTo>
                  <a:lnTo>
                    <a:pt x="6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18" y="36"/>
                  </a:lnTo>
                  <a:lnTo>
                    <a:pt x="42" y="42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2" name="Freeform 149"/>
            <p:cNvSpPr>
              <a:spLocks noEditPoints="1"/>
            </p:cNvSpPr>
            <p:nvPr/>
          </p:nvSpPr>
          <p:spPr bwMode="auto">
            <a:xfrm>
              <a:off x="1027" y="3067"/>
              <a:ext cx="71" cy="5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42" y="6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42" y="6"/>
                </a:cxn>
                <a:cxn ang="0">
                  <a:pos x="18" y="12"/>
                </a:cxn>
                <a:cxn ang="0">
                  <a:pos x="6" y="3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</a:cxnLst>
              <a:rect l="0" t="0" r="r" b="b"/>
              <a:pathLst>
                <a:path w="66" h="47">
                  <a:moveTo>
                    <a:pt x="0" y="47"/>
                  </a:moveTo>
                  <a:lnTo>
                    <a:pt x="6" y="30"/>
                  </a:lnTo>
                  <a:lnTo>
                    <a:pt x="18" y="12"/>
                  </a:lnTo>
                  <a:lnTo>
                    <a:pt x="42" y="6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2" y="6"/>
                  </a:lnTo>
                  <a:lnTo>
                    <a:pt x="18" y="12"/>
                  </a:lnTo>
                  <a:lnTo>
                    <a:pt x="6" y="30"/>
                  </a:lnTo>
                  <a:lnTo>
                    <a:pt x="0" y="47"/>
                  </a:lnTo>
                  <a:lnTo>
                    <a:pt x="0" y="47"/>
                  </a:lnTo>
                  <a:close/>
                  <a:moveTo>
                    <a:pt x="0" y="47"/>
                  </a:move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3" name="Freeform 150"/>
            <p:cNvSpPr>
              <a:spLocks noEditPoints="1"/>
            </p:cNvSpPr>
            <p:nvPr/>
          </p:nvSpPr>
          <p:spPr bwMode="auto">
            <a:xfrm>
              <a:off x="1098" y="3067"/>
              <a:ext cx="75" cy="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6"/>
                </a:cxn>
                <a:cxn ang="0">
                  <a:pos x="53" y="12"/>
                </a:cxn>
                <a:cxn ang="0">
                  <a:pos x="65" y="30"/>
                </a:cxn>
                <a:cxn ang="0">
                  <a:pos x="71" y="47"/>
                </a:cxn>
                <a:cxn ang="0">
                  <a:pos x="71" y="47"/>
                </a:cxn>
                <a:cxn ang="0">
                  <a:pos x="65" y="30"/>
                </a:cxn>
                <a:cxn ang="0">
                  <a:pos x="53" y="12"/>
                </a:cxn>
                <a:cxn ang="0">
                  <a:pos x="3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1" h="47">
                  <a:moveTo>
                    <a:pt x="0" y="0"/>
                  </a:moveTo>
                  <a:lnTo>
                    <a:pt x="30" y="6"/>
                  </a:lnTo>
                  <a:lnTo>
                    <a:pt x="53" y="12"/>
                  </a:lnTo>
                  <a:lnTo>
                    <a:pt x="65" y="30"/>
                  </a:lnTo>
                  <a:lnTo>
                    <a:pt x="71" y="47"/>
                  </a:lnTo>
                  <a:lnTo>
                    <a:pt x="71" y="47"/>
                  </a:lnTo>
                  <a:lnTo>
                    <a:pt x="65" y="30"/>
                  </a:lnTo>
                  <a:lnTo>
                    <a:pt x="53" y="12"/>
                  </a:lnTo>
                  <a:lnTo>
                    <a:pt x="30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4" name="Freeform 151"/>
            <p:cNvSpPr>
              <a:spLocks noEditPoints="1"/>
            </p:cNvSpPr>
            <p:nvPr/>
          </p:nvSpPr>
          <p:spPr bwMode="auto">
            <a:xfrm>
              <a:off x="1098" y="3120"/>
              <a:ext cx="75" cy="54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5" y="18"/>
                </a:cxn>
                <a:cxn ang="0">
                  <a:pos x="53" y="36"/>
                </a:cxn>
                <a:cxn ang="0">
                  <a:pos x="30" y="42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30" y="42"/>
                </a:cxn>
                <a:cxn ang="0">
                  <a:pos x="53" y="36"/>
                </a:cxn>
                <a:cxn ang="0">
                  <a:pos x="65" y="18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71" h="48">
                  <a:moveTo>
                    <a:pt x="71" y="0"/>
                  </a:moveTo>
                  <a:lnTo>
                    <a:pt x="65" y="18"/>
                  </a:lnTo>
                  <a:lnTo>
                    <a:pt x="53" y="36"/>
                  </a:lnTo>
                  <a:lnTo>
                    <a:pt x="3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30" y="42"/>
                  </a:lnTo>
                  <a:lnTo>
                    <a:pt x="53" y="36"/>
                  </a:lnTo>
                  <a:lnTo>
                    <a:pt x="65" y="18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5" name="Freeform 152"/>
            <p:cNvSpPr>
              <a:spLocks/>
            </p:cNvSpPr>
            <p:nvPr/>
          </p:nvSpPr>
          <p:spPr bwMode="auto">
            <a:xfrm>
              <a:off x="1098" y="317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6" name="Freeform 153"/>
            <p:cNvSpPr>
              <a:spLocks/>
            </p:cNvSpPr>
            <p:nvPr/>
          </p:nvSpPr>
          <p:spPr bwMode="auto">
            <a:xfrm>
              <a:off x="2081" y="1988"/>
              <a:ext cx="83" cy="4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8" y="0"/>
                </a:cxn>
                <a:cxn ang="0">
                  <a:pos x="78" y="436"/>
                </a:cxn>
                <a:cxn ang="0">
                  <a:pos x="0" y="43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8" h="436">
                  <a:moveTo>
                    <a:pt x="0" y="0"/>
                  </a:moveTo>
                  <a:lnTo>
                    <a:pt x="78" y="0"/>
                  </a:lnTo>
                  <a:lnTo>
                    <a:pt x="78" y="436"/>
                  </a:lnTo>
                  <a:lnTo>
                    <a:pt x="0" y="43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7" name="Freeform 154"/>
            <p:cNvSpPr>
              <a:spLocks/>
            </p:cNvSpPr>
            <p:nvPr/>
          </p:nvSpPr>
          <p:spPr bwMode="auto">
            <a:xfrm>
              <a:off x="2030" y="2453"/>
              <a:ext cx="96" cy="34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0" y="0"/>
                </a:cxn>
                <a:cxn ang="0">
                  <a:pos x="90" y="30"/>
                </a:cxn>
                <a:cxn ang="0">
                  <a:pos x="90" y="30"/>
                </a:cxn>
              </a:cxnLst>
              <a:rect l="0" t="0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8" name="Freeform 155"/>
            <p:cNvSpPr>
              <a:spLocks noEditPoints="1"/>
            </p:cNvSpPr>
            <p:nvPr/>
          </p:nvSpPr>
          <p:spPr bwMode="auto">
            <a:xfrm>
              <a:off x="2030" y="2419"/>
              <a:ext cx="96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9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39" name="Freeform 156"/>
            <p:cNvSpPr>
              <a:spLocks noEditPoints="1"/>
            </p:cNvSpPr>
            <p:nvPr/>
          </p:nvSpPr>
          <p:spPr bwMode="auto">
            <a:xfrm>
              <a:off x="2126" y="2392"/>
              <a:ext cx="95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9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0" name="Freeform 157"/>
            <p:cNvSpPr>
              <a:spLocks noEditPoints="1"/>
            </p:cNvSpPr>
            <p:nvPr/>
          </p:nvSpPr>
          <p:spPr bwMode="auto">
            <a:xfrm>
              <a:off x="2126" y="2360"/>
              <a:ext cx="95" cy="32"/>
            </a:xfrm>
            <a:custGeom>
              <a:avLst/>
              <a:gdLst/>
              <a:ahLst/>
              <a:cxnLst>
                <a:cxn ang="0">
                  <a:pos x="89" y="29"/>
                </a:cxn>
                <a:cxn ang="0">
                  <a:pos x="0" y="0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</a:cxnLst>
              <a:rect l="0" t="0" r="r" b="b"/>
              <a:pathLst>
                <a:path w="89" h="29">
                  <a:moveTo>
                    <a:pt x="89" y="29"/>
                  </a:moveTo>
                  <a:lnTo>
                    <a:pt x="0" y="0"/>
                  </a:lnTo>
                  <a:lnTo>
                    <a:pt x="89" y="29"/>
                  </a:lnTo>
                  <a:lnTo>
                    <a:pt x="89" y="29"/>
                  </a:lnTo>
                  <a:close/>
                  <a:moveTo>
                    <a:pt x="89" y="29"/>
                  </a:moveTo>
                  <a:lnTo>
                    <a:pt x="89" y="29"/>
                  </a:lnTo>
                  <a:lnTo>
                    <a:pt x="89" y="29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1" name="Freeform 158"/>
            <p:cNvSpPr>
              <a:spLocks noEditPoints="1"/>
            </p:cNvSpPr>
            <p:nvPr/>
          </p:nvSpPr>
          <p:spPr bwMode="auto">
            <a:xfrm>
              <a:off x="2126" y="236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2" name="Freeform 159"/>
            <p:cNvSpPr>
              <a:spLocks noEditPoints="1"/>
            </p:cNvSpPr>
            <p:nvPr/>
          </p:nvSpPr>
          <p:spPr bwMode="auto">
            <a:xfrm>
              <a:off x="2030" y="2326"/>
              <a:ext cx="96" cy="34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0" y="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</a:cxnLst>
              <a:rect l="0" t="0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3" name="Freeform 160"/>
            <p:cNvSpPr>
              <a:spLocks noEditPoints="1"/>
            </p:cNvSpPr>
            <p:nvPr/>
          </p:nvSpPr>
          <p:spPr bwMode="auto">
            <a:xfrm>
              <a:off x="2030" y="2299"/>
              <a:ext cx="96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9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4" name="Freeform 161"/>
            <p:cNvSpPr>
              <a:spLocks noEditPoints="1"/>
            </p:cNvSpPr>
            <p:nvPr/>
          </p:nvSpPr>
          <p:spPr bwMode="auto">
            <a:xfrm>
              <a:off x="2126" y="2265"/>
              <a:ext cx="95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9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5" name="Freeform 162"/>
            <p:cNvSpPr>
              <a:spLocks noEditPoints="1"/>
            </p:cNvSpPr>
            <p:nvPr/>
          </p:nvSpPr>
          <p:spPr bwMode="auto">
            <a:xfrm>
              <a:off x="2126" y="2238"/>
              <a:ext cx="95" cy="27"/>
            </a:xfrm>
            <a:custGeom>
              <a:avLst/>
              <a:gdLst/>
              <a:ahLst/>
              <a:cxnLst>
                <a:cxn ang="0">
                  <a:pos x="89" y="24"/>
                </a:cxn>
                <a:cxn ang="0">
                  <a:pos x="0" y="0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</a:cxnLst>
              <a:rect l="0" t="0" r="r" b="b"/>
              <a:pathLst>
                <a:path w="89" h="24">
                  <a:moveTo>
                    <a:pt x="89" y="24"/>
                  </a:moveTo>
                  <a:lnTo>
                    <a:pt x="0" y="0"/>
                  </a:lnTo>
                  <a:lnTo>
                    <a:pt x="89" y="24"/>
                  </a:lnTo>
                  <a:lnTo>
                    <a:pt x="89" y="24"/>
                  </a:lnTo>
                  <a:close/>
                  <a:moveTo>
                    <a:pt x="89" y="24"/>
                  </a:moveTo>
                  <a:lnTo>
                    <a:pt x="89" y="24"/>
                  </a:lnTo>
                  <a:lnTo>
                    <a:pt x="89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6" name="Freeform 163"/>
            <p:cNvSpPr>
              <a:spLocks noEditPoints="1"/>
            </p:cNvSpPr>
            <p:nvPr/>
          </p:nvSpPr>
          <p:spPr bwMode="auto">
            <a:xfrm>
              <a:off x="2030" y="2204"/>
              <a:ext cx="96" cy="34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0" y="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</a:cxnLst>
              <a:rect l="0" t="0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7" name="Freeform 164"/>
            <p:cNvSpPr>
              <a:spLocks noEditPoints="1"/>
            </p:cNvSpPr>
            <p:nvPr/>
          </p:nvSpPr>
          <p:spPr bwMode="auto">
            <a:xfrm>
              <a:off x="2030" y="2170"/>
              <a:ext cx="96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9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8" name="Freeform 165"/>
            <p:cNvSpPr>
              <a:spLocks noEditPoints="1"/>
            </p:cNvSpPr>
            <p:nvPr/>
          </p:nvSpPr>
          <p:spPr bwMode="auto">
            <a:xfrm>
              <a:off x="2126" y="2143"/>
              <a:ext cx="95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9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49" name="Freeform 166"/>
            <p:cNvSpPr>
              <a:spLocks noEditPoints="1"/>
            </p:cNvSpPr>
            <p:nvPr/>
          </p:nvSpPr>
          <p:spPr bwMode="auto">
            <a:xfrm>
              <a:off x="2126" y="2110"/>
              <a:ext cx="95" cy="33"/>
            </a:xfrm>
            <a:custGeom>
              <a:avLst/>
              <a:gdLst/>
              <a:ahLst/>
              <a:cxnLst>
                <a:cxn ang="0">
                  <a:pos x="89" y="29"/>
                </a:cxn>
                <a:cxn ang="0">
                  <a:pos x="0" y="0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  <a:cxn ang="0">
                  <a:pos x="89" y="29"/>
                </a:cxn>
              </a:cxnLst>
              <a:rect l="0" t="0" r="r" b="b"/>
              <a:pathLst>
                <a:path w="89" h="29">
                  <a:moveTo>
                    <a:pt x="89" y="29"/>
                  </a:moveTo>
                  <a:lnTo>
                    <a:pt x="0" y="0"/>
                  </a:lnTo>
                  <a:lnTo>
                    <a:pt x="89" y="29"/>
                  </a:lnTo>
                  <a:lnTo>
                    <a:pt x="89" y="29"/>
                  </a:lnTo>
                  <a:close/>
                  <a:moveTo>
                    <a:pt x="89" y="29"/>
                  </a:moveTo>
                  <a:lnTo>
                    <a:pt x="89" y="29"/>
                  </a:lnTo>
                  <a:lnTo>
                    <a:pt x="89" y="29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0" name="Freeform 167"/>
            <p:cNvSpPr>
              <a:spLocks noEditPoints="1"/>
            </p:cNvSpPr>
            <p:nvPr/>
          </p:nvSpPr>
          <p:spPr bwMode="auto">
            <a:xfrm>
              <a:off x="2030" y="2076"/>
              <a:ext cx="96" cy="34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0" y="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</a:cxnLst>
              <a:rect l="0" t="0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" name="Freeform 168"/>
            <p:cNvSpPr>
              <a:spLocks noEditPoints="1"/>
            </p:cNvSpPr>
            <p:nvPr/>
          </p:nvSpPr>
          <p:spPr bwMode="auto">
            <a:xfrm>
              <a:off x="2030" y="2049"/>
              <a:ext cx="96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9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2" name="Freeform 169"/>
            <p:cNvSpPr>
              <a:spLocks noEditPoints="1"/>
            </p:cNvSpPr>
            <p:nvPr/>
          </p:nvSpPr>
          <p:spPr bwMode="auto">
            <a:xfrm>
              <a:off x="2126" y="2015"/>
              <a:ext cx="95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9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3" name="Freeform 170"/>
            <p:cNvSpPr>
              <a:spLocks noEditPoints="1"/>
            </p:cNvSpPr>
            <p:nvPr/>
          </p:nvSpPr>
          <p:spPr bwMode="auto">
            <a:xfrm>
              <a:off x="2119" y="1982"/>
              <a:ext cx="102" cy="33"/>
            </a:xfrm>
            <a:custGeom>
              <a:avLst/>
              <a:gdLst/>
              <a:ahLst/>
              <a:cxnLst>
                <a:cxn ang="0">
                  <a:pos x="95" y="30"/>
                </a:cxn>
                <a:cxn ang="0">
                  <a:pos x="0" y="0"/>
                </a:cxn>
                <a:cxn ang="0">
                  <a:pos x="95" y="30"/>
                </a:cxn>
                <a:cxn ang="0">
                  <a:pos x="95" y="30"/>
                </a:cxn>
                <a:cxn ang="0">
                  <a:pos x="95" y="30"/>
                </a:cxn>
                <a:cxn ang="0">
                  <a:pos x="95" y="30"/>
                </a:cxn>
                <a:cxn ang="0">
                  <a:pos x="95" y="30"/>
                </a:cxn>
              </a:cxnLst>
              <a:rect l="0" t="0" r="r" b="b"/>
              <a:pathLst>
                <a:path w="95" h="30">
                  <a:moveTo>
                    <a:pt x="95" y="30"/>
                  </a:moveTo>
                  <a:lnTo>
                    <a:pt x="0" y="0"/>
                  </a:lnTo>
                  <a:lnTo>
                    <a:pt x="95" y="30"/>
                  </a:lnTo>
                  <a:lnTo>
                    <a:pt x="95" y="30"/>
                  </a:lnTo>
                  <a:close/>
                  <a:moveTo>
                    <a:pt x="95" y="30"/>
                  </a:moveTo>
                  <a:lnTo>
                    <a:pt x="95" y="30"/>
                  </a:lnTo>
                  <a:lnTo>
                    <a:pt x="95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4" name="Freeform 171"/>
            <p:cNvSpPr>
              <a:spLocks noEditPoints="1"/>
            </p:cNvSpPr>
            <p:nvPr/>
          </p:nvSpPr>
          <p:spPr bwMode="auto">
            <a:xfrm>
              <a:off x="2394" y="2150"/>
              <a:ext cx="191" cy="155"/>
            </a:xfrm>
            <a:custGeom>
              <a:avLst/>
              <a:gdLst/>
              <a:ahLst/>
              <a:cxnLst>
                <a:cxn ang="0">
                  <a:pos x="173" y="138"/>
                </a:cxn>
                <a:cxn ang="0">
                  <a:pos x="161" y="138"/>
                </a:cxn>
                <a:cxn ang="0">
                  <a:pos x="155" y="132"/>
                </a:cxn>
                <a:cxn ang="0">
                  <a:pos x="149" y="120"/>
                </a:cxn>
                <a:cxn ang="0">
                  <a:pos x="120" y="66"/>
                </a:cxn>
                <a:cxn ang="0">
                  <a:pos x="149" y="60"/>
                </a:cxn>
                <a:cxn ang="0">
                  <a:pos x="167" y="54"/>
                </a:cxn>
                <a:cxn ang="0">
                  <a:pos x="173" y="42"/>
                </a:cxn>
                <a:cxn ang="0">
                  <a:pos x="179" y="30"/>
                </a:cxn>
                <a:cxn ang="0">
                  <a:pos x="173" y="12"/>
                </a:cxn>
                <a:cxn ang="0">
                  <a:pos x="155" y="6"/>
                </a:cxn>
                <a:cxn ang="0">
                  <a:pos x="131" y="0"/>
                </a:cxn>
                <a:cxn ang="0">
                  <a:pos x="120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60" y="6"/>
                </a:cxn>
                <a:cxn ang="0">
                  <a:pos x="66" y="12"/>
                </a:cxn>
                <a:cxn ang="0">
                  <a:pos x="66" y="18"/>
                </a:cxn>
                <a:cxn ang="0">
                  <a:pos x="66" y="24"/>
                </a:cxn>
                <a:cxn ang="0">
                  <a:pos x="24" y="120"/>
                </a:cxn>
                <a:cxn ang="0">
                  <a:pos x="18" y="132"/>
                </a:cxn>
                <a:cxn ang="0">
                  <a:pos x="0" y="138"/>
                </a:cxn>
                <a:cxn ang="0">
                  <a:pos x="0" y="138"/>
                </a:cxn>
                <a:cxn ang="0">
                  <a:pos x="72" y="138"/>
                </a:cxn>
                <a:cxn ang="0">
                  <a:pos x="72" y="138"/>
                </a:cxn>
                <a:cxn ang="0">
                  <a:pos x="60" y="132"/>
                </a:cxn>
                <a:cxn ang="0">
                  <a:pos x="54" y="126"/>
                </a:cxn>
                <a:cxn ang="0">
                  <a:pos x="54" y="126"/>
                </a:cxn>
                <a:cxn ang="0">
                  <a:pos x="60" y="114"/>
                </a:cxn>
                <a:cxn ang="0">
                  <a:pos x="72" y="72"/>
                </a:cxn>
                <a:cxn ang="0">
                  <a:pos x="96" y="72"/>
                </a:cxn>
                <a:cxn ang="0">
                  <a:pos x="131" y="138"/>
                </a:cxn>
                <a:cxn ang="0">
                  <a:pos x="173" y="138"/>
                </a:cxn>
                <a:cxn ang="0">
                  <a:pos x="173" y="138"/>
                </a:cxn>
                <a:cxn ang="0">
                  <a:pos x="96" y="12"/>
                </a:cxn>
                <a:cxn ang="0">
                  <a:pos x="102" y="6"/>
                </a:cxn>
                <a:cxn ang="0">
                  <a:pos x="114" y="6"/>
                </a:cxn>
                <a:cxn ang="0">
                  <a:pos x="137" y="12"/>
                </a:cxn>
                <a:cxn ang="0">
                  <a:pos x="149" y="18"/>
                </a:cxn>
                <a:cxn ang="0">
                  <a:pos x="149" y="30"/>
                </a:cxn>
                <a:cxn ang="0">
                  <a:pos x="149" y="42"/>
                </a:cxn>
                <a:cxn ang="0">
                  <a:pos x="137" y="54"/>
                </a:cxn>
                <a:cxn ang="0">
                  <a:pos x="120" y="60"/>
                </a:cxn>
                <a:cxn ang="0">
                  <a:pos x="96" y="60"/>
                </a:cxn>
                <a:cxn ang="0">
                  <a:pos x="78" y="60"/>
                </a:cxn>
                <a:cxn ang="0">
                  <a:pos x="96" y="12"/>
                </a:cxn>
              </a:cxnLst>
              <a:rect l="0" t="0" r="r" b="b"/>
              <a:pathLst>
                <a:path w="179" h="138">
                  <a:moveTo>
                    <a:pt x="173" y="138"/>
                  </a:moveTo>
                  <a:lnTo>
                    <a:pt x="161" y="138"/>
                  </a:lnTo>
                  <a:lnTo>
                    <a:pt x="155" y="132"/>
                  </a:lnTo>
                  <a:lnTo>
                    <a:pt x="149" y="120"/>
                  </a:lnTo>
                  <a:lnTo>
                    <a:pt x="120" y="66"/>
                  </a:lnTo>
                  <a:lnTo>
                    <a:pt x="149" y="60"/>
                  </a:lnTo>
                  <a:lnTo>
                    <a:pt x="167" y="54"/>
                  </a:lnTo>
                  <a:lnTo>
                    <a:pt x="173" y="42"/>
                  </a:lnTo>
                  <a:lnTo>
                    <a:pt x="179" y="30"/>
                  </a:lnTo>
                  <a:lnTo>
                    <a:pt x="173" y="12"/>
                  </a:lnTo>
                  <a:lnTo>
                    <a:pt x="155" y="6"/>
                  </a:lnTo>
                  <a:lnTo>
                    <a:pt x="131" y="0"/>
                  </a:lnTo>
                  <a:lnTo>
                    <a:pt x="12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60" y="6"/>
                  </a:lnTo>
                  <a:lnTo>
                    <a:pt x="66" y="12"/>
                  </a:lnTo>
                  <a:lnTo>
                    <a:pt x="66" y="18"/>
                  </a:lnTo>
                  <a:lnTo>
                    <a:pt x="66" y="24"/>
                  </a:lnTo>
                  <a:lnTo>
                    <a:pt x="24" y="120"/>
                  </a:lnTo>
                  <a:lnTo>
                    <a:pt x="18" y="13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72" y="138"/>
                  </a:lnTo>
                  <a:lnTo>
                    <a:pt x="72" y="138"/>
                  </a:lnTo>
                  <a:lnTo>
                    <a:pt x="60" y="132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60" y="114"/>
                  </a:lnTo>
                  <a:lnTo>
                    <a:pt x="72" y="72"/>
                  </a:lnTo>
                  <a:lnTo>
                    <a:pt x="96" y="72"/>
                  </a:lnTo>
                  <a:lnTo>
                    <a:pt x="131" y="138"/>
                  </a:lnTo>
                  <a:lnTo>
                    <a:pt x="173" y="138"/>
                  </a:lnTo>
                  <a:lnTo>
                    <a:pt x="173" y="138"/>
                  </a:lnTo>
                  <a:close/>
                  <a:moveTo>
                    <a:pt x="96" y="12"/>
                  </a:moveTo>
                  <a:lnTo>
                    <a:pt x="102" y="6"/>
                  </a:lnTo>
                  <a:lnTo>
                    <a:pt x="114" y="6"/>
                  </a:lnTo>
                  <a:lnTo>
                    <a:pt x="137" y="12"/>
                  </a:lnTo>
                  <a:lnTo>
                    <a:pt x="149" y="18"/>
                  </a:lnTo>
                  <a:lnTo>
                    <a:pt x="149" y="30"/>
                  </a:lnTo>
                  <a:lnTo>
                    <a:pt x="149" y="42"/>
                  </a:lnTo>
                  <a:lnTo>
                    <a:pt x="137" y="54"/>
                  </a:lnTo>
                  <a:lnTo>
                    <a:pt x="120" y="60"/>
                  </a:lnTo>
                  <a:lnTo>
                    <a:pt x="96" y="60"/>
                  </a:lnTo>
                  <a:lnTo>
                    <a:pt x="78" y="60"/>
                  </a:lnTo>
                  <a:lnTo>
                    <a:pt x="96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5" name="Freeform 172"/>
            <p:cNvSpPr>
              <a:spLocks/>
            </p:cNvSpPr>
            <p:nvPr/>
          </p:nvSpPr>
          <p:spPr bwMode="auto">
            <a:xfrm>
              <a:off x="1276" y="3310"/>
              <a:ext cx="122" cy="1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2" y="6"/>
                </a:cxn>
                <a:cxn ang="0">
                  <a:pos x="24" y="12"/>
                </a:cxn>
                <a:cxn ang="0">
                  <a:pos x="30" y="30"/>
                </a:cxn>
                <a:cxn ang="0">
                  <a:pos x="30" y="41"/>
                </a:cxn>
                <a:cxn ang="0">
                  <a:pos x="36" y="59"/>
                </a:cxn>
                <a:cxn ang="0">
                  <a:pos x="36" y="71"/>
                </a:cxn>
                <a:cxn ang="0">
                  <a:pos x="36" y="83"/>
                </a:cxn>
                <a:cxn ang="0">
                  <a:pos x="36" y="89"/>
                </a:cxn>
                <a:cxn ang="0">
                  <a:pos x="36" y="89"/>
                </a:cxn>
                <a:cxn ang="0">
                  <a:pos x="48" y="89"/>
                </a:cxn>
                <a:cxn ang="0">
                  <a:pos x="54" y="83"/>
                </a:cxn>
                <a:cxn ang="0">
                  <a:pos x="66" y="71"/>
                </a:cxn>
                <a:cxn ang="0">
                  <a:pos x="78" y="59"/>
                </a:cxn>
                <a:cxn ang="0">
                  <a:pos x="96" y="47"/>
                </a:cxn>
                <a:cxn ang="0">
                  <a:pos x="108" y="30"/>
                </a:cxn>
                <a:cxn ang="0">
                  <a:pos x="114" y="12"/>
                </a:cxn>
                <a:cxn ang="0">
                  <a:pos x="108" y="6"/>
                </a:cxn>
                <a:cxn ang="0">
                  <a:pos x="102" y="0"/>
                </a:cxn>
                <a:cxn ang="0">
                  <a:pos x="96" y="6"/>
                </a:cxn>
                <a:cxn ang="0">
                  <a:pos x="90" y="6"/>
                </a:cxn>
                <a:cxn ang="0">
                  <a:pos x="90" y="12"/>
                </a:cxn>
                <a:cxn ang="0">
                  <a:pos x="96" y="18"/>
                </a:cxn>
                <a:cxn ang="0">
                  <a:pos x="102" y="18"/>
                </a:cxn>
                <a:cxn ang="0">
                  <a:pos x="102" y="24"/>
                </a:cxn>
                <a:cxn ang="0">
                  <a:pos x="96" y="30"/>
                </a:cxn>
                <a:cxn ang="0">
                  <a:pos x="90" y="41"/>
                </a:cxn>
                <a:cxn ang="0">
                  <a:pos x="66" y="65"/>
                </a:cxn>
                <a:cxn ang="0">
                  <a:pos x="54" y="71"/>
                </a:cxn>
                <a:cxn ang="0">
                  <a:pos x="48" y="41"/>
                </a:cxn>
                <a:cxn ang="0">
                  <a:pos x="42" y="6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3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14" h="89">
                  <a:moveTo>
                    <a:pt x="0" y="6"/>
                  </a:moveTo>
                  <a:lnTo>
                    <a:pt x="12" y="6"/>
                  </a:lnTo>
                  <a:lnTo>
                    <a:pt x="24" y="12"/>
                  </a:lnTo>
                  <a:lnTo>
                    <a:pt x="30" y="30"/>
                  </a:lnTo>
                  <a:lnTo>
                    <a:pt x="30" y="41"/>
                  </a:lnTo>
                  <a:lnTo>
                    <a:pt x="36" y="59"/>
                  </a:lnTo>
                  <a:lnTo>
                    <a:pt x="36" y="71"/>
                  </a:lnTo>
                  <a:lnTo>
                    <a:pt x="36" y="83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48" y="89"/>
                  </a:lnTo>
                  <a:lnTo>
                    <a:pt x="54" y="83"/>
                  </a:lnTo>
                  <a:lnTo>
                    <a:pt x="66" y="71"/>
                  </a:lnTo>
                  <a:lnTo>
                    <a:pt x="78" y="59"/>
                  </a:lnTo>
                  <a:lnTo>
                    <a:pt x="96" y="47"/>
                  </a:lnTo>
                  <a:lnTo>
                    <a:pt x="108" y="30"/>
                  </a:lnTo>
                  <a:lnTo>
                    <a:pt x="114" y="12"/>
                  </a:lnTo>
                  <a:lnTo>
                    <a:pt x="108" y="6"/>
                  </a:lnTo>
                  <a:lnTo>
                    <a:pt x="102" y="0"/>
                  </a:lnTo>
                  <a:lnTo>
                    <a:pt x="96" y="6"/>
                  </a:lnTo>
                  <a:lnTo>
                    <a:pt x="90" y="6"/>
                  </a:lnTo>
                  <a:lnTo>
                    <a:pt x="90" y="12"/>
                  </a:lnTo>
                  <a:lnTo>
                    <a:pt x="96" y="18"/>
                  </a:lnTo>
                  <a:lnTo>
                    <a:pt x="102" y="18"/>
                  </a:lnTo>
                  <a:lnTo>
                    <a:pt x="102" y="24"/>
                  </a:lnTo>
                  <a:lnTo>
                    <a:pt x="96" y="30"/>
                  </a:lnTo>
                  <a:lnTo>
                    <a:pt x="90" y="41"/>
                  </a:lnTo>
                  <a:lnTo>
                    <a:pt x="66" y="65"/>
                  </a:lnTo>
                  <a:lnTo>
                    <a:pt x="54" y="71"/>
                  </a:lnTo>
                  <a:lnTo>
                    <a:pt x="48" y="41"/>
                  </a:lnTo>
                  <a:lnTo>
                    <a:pt x="42" y="6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6" name="Freeform 173"/>
            <p:cNvSpPr>
              <a:spLocks noEditPoints="1"/>
            </p:cNvSpPr>
            <p:nvPr/>
          </p:nvSpPr>
          <p:spPr bwMode="auto">
            <a:xfrm>
              <a:off x="1493" y="3316"/>
              <a:ext cx="160" cy="60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50" y="12"/>
                </a:cxn>
                <a:cxn ang="0">
                  <a:pos x="150" y="0"/>
                </a:cxn>
                <a:cxn ang="0">
                  <a:pos x="150" y="41"/>
                </a:cxn>
                <a:cxn ang="0">
                  <a:pos x="0" y="41"/>
                </a:cxn>
                <a:cxn ang="0">
                  <a:pos x="0" y="53"/>
                </a:cxn>
                <a:cxn ang="0">
                  <a:pos x="150" y="53"/>
                </a:cxn>
                <a:cxn ang="0">
                  <a:pos x="150" y="41"/>
                </a:cxn>
              </a:cxnLst>
              <a:rect l="0" t="0" r="r" b="b"/>
              <a:pathLst>
                <a:path w="150" h="53">
                  <a:moveTo>
                    <a:pt x="15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50" y="12"/>
                  </a:lnTo>
                  <a:lnTo>
                    <a:pt x="150" y="0"/>
                  </a:lnTo>
                  <a:close/>
                  <a:moveTo>
                    <a:pt x="150" y="41"/>
                  </a:moveTo>
                  <a:lnTo>
                    <a:pt x="0" y="41"/>
                  </a:lnTo>
                  <a:lnTo>
                    <a:pt x="0" y="53"/>
                  </a:lnTo>
                  <a:lnTo>
                    <a:pt x="150" y="53"/>
                  </a:lnTo>
                  <a:lnTo>
                    <a:pt x="150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7" name="Freeform 174"/>
            <p:cNvSpPr>
              <a:spLocks noEditPoints="1"/>
            </p:cNvSpPr>
            <p:nvPr/>
          </p:nvSpPr>
          <p:spPr bwMode="auto">
            <a:xfrm>
              <a:off x="1755" y="3249"/>
              <a:ext cx="71" cy="161"/>
            </a:xfrm>
            <a:custGeom>
              <a:avLst/>
              <a:gdLst/>
              <a:ahLst/>
              <a:cxnLst>
                <a:cxn ang="0">
                  <a:pos x="54" y="119"/>
                </a:cxn>
                <a:cxn ang="0">
                  <a:pos x="36" y="131"/>
                </a:cxn>
                <a:cxn ang="0">
                  <a:pos x="30" y="131"/>
                </a:cxn>
                <a:cxn ang="0">
                  <a:pos x="24" y="131"/>
                </a:cxn>
                <a:cxn ang="0">
                  <a:pos x="24" y="131"/>
                </a:cxn>
                <a:cxn ang="0">
                  <a:pos x="24" y="125"/>
                </a:cxn>
                <a:cxn ang="0">
                  <a:pos x="30" y="119"/>
                </a:cxn>
                <a:cxn ang="0">
                  <a:pos x="54" y="48"/>
                </a:cxn>
                <a:cxn ang="0">
                  <a:pos x="54" y="48"/>
                </a:cxn>
                <a:cxn ang="0">
                  <a:pos x="30" y="54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18" y="54"/>
                </a:cxn>
                <a:cxn ang="0">
                  <a:pos x="24" y="60"/>
                </a:cxn>
                <a:cxn ang="0">
                  <a:pos x="24" y="60"/>
                </a:cxn>
                <a:cxn ang="0">
                  <a:pos x="18" y="72"/>
                </a:cxn>
                <a:cxn ang="0">
                  <a:pos x="12" y="95"/>
                </a:cxn>
                <a:cxn ang="0">
                  <a:pos x="6" y="113"/>
                </a:cxn>
                <a:cxn ang="0">
                  <a:pos x="0" y="131"/>
                </a:cxn>
                <a:cxn ang="0">
                  <a:pos x="0" y="137"/>
                </a:cxn>
                <a:cxn ang="0">
                  <a:pos x="12" y="143"/>
                </a:cxn>
                <a:cxn ang="0">
                  <a:pos x="36" y="137"/>
                </a:cxn>
                <a:cxn ang="0">
                  <a:pos x="54" y="119"/>
                </a:cxn>
                <a:cxn ang="0">
                  <a:pos x="54" y="119"/>
                </a:cxn>
                <a:cxn ang="0">
                  <a:pos x="66" y="12"/>
                </a:cxn>
                <a:cxn ang="0">
                  <a:pos x="60" y="6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6" y="12"/>
                </a:cxn>
                <a:cxn ang="0">
                  <a:pos x="42" y="18"/>
                </a:cxn>
                <a:cxn ang="0">
                  <a:pos x="48" y="24"/>
                </a:cxn>
                <a:cxn ang="0">
                  <a:pos x="60" y="18"/>
                </a:cxn>
                <a:cxn ang="0">
                  <a:pos x="66" y="12"/>
                </a:cxn>
                <a:cxn ang="0">
                  <a:pos x="66" y="12"/>
                </a:cxn>
              </a:cxnLst>
              <a:rect l="0" t="0" r="r" b="b"/>
              <a:pathLst>
                <a:path w="66" h="143">
                  <a:moveTo>
                    <a:pt x="54" y="119"/>
                  </a:moveTo>
                  <a:lnTo>
                    <a:pt x="36" y="131"/>
                  </a:lnTo>
                  <a:lnTo>
                    <a:pt x="30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25"/>
                  </a:lnTo>
                  <a:lnTo>
                    <a:pt x="30" y="119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30" y="5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18" y="54"/>
                  </a:lnTo>
                  <a:lnTo>
                    <a:pt x="24" y="60"/>
                  </a:lnTo>
                  <a:lnTo>
                    <a:pt x="24" y="60"/>
                  </a:lnTo>
                  <a:lnTo>
                    <a:pt x="18" y="72"/>
                  </a:lnTo>
                  <a:lnTo>
                    <a:pt x="12" y="95"/>
                  </a:lnTo>
                  <a:lnTo>
                    <a:pt x="6" y="113"/>
                  </a:lnTo>
                  <a:lnTo>
                    <a:pt x="0" y="131"/>
                  </a:lnTo>
                  <a:lnTo>
                    <a:pt x="0" y="137"/>
                  </a:lnTo>
                  <a:lnTo>
                    <a:pt x="12" y="143"/>
                  </a:lnTo>
                  <a:lnTo>
                    <a:pt x="36" y="137"/>
                  </a:lnTo>
                  <a:lnTo>
                    <a:pt x="54" y="119"/>
                  </a:lnTo>
                  <a:lnTo>
                    <a:pt x="54" y="119"/>
                  </a:lnTo>
                  <a:close/>
                  <a:moveTo>
                    <a:pt x="66" y="12"/>
                  </a:moveTo>
                  <a:lnTo>
                    <a:pt x="60" y="6"/>
                  </a:lnTo>
                  <a:lnTo>
                    <a:pt x="48" y="0"/>
                  </a:lnTo>
                  <a:lnTo>
                    <a:pt x="42" y="6"/>
                  </a:lnTo>
                  <a:lnTo>
                    <a:pt x="36" y="12"/>
                  </a:lnTo>
                  <a:lnTo>
                    <a:pt x="42" y="18"/>
                  </a:lnTo>
                  <a:lnTo>
                    <a:pt x="48" y="24"/>
                  </a:lnTo>
                  <a:lnTo>
                    <a:pt x="60" y="18"/>
                  </a:lnTo>
                  <a:lnTo>
                    <a:pt x="66" y="12"/>
                  </a:lnTo>
                  <a:lnTo>
                    <a:pt x="66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8" name="Freeform 175"/>
            <p:cNvSpPr>
              <a:spLocks noEditPoints="1"/>
            </p:cNvSpPr>
            <p:nvPr/>
          </p:nvSpPr>
          <p:spPr bwMode="auto">
            <a:xfrm>
              <a:off x="1826" y="3249"/>
              <a:ext cx="184" cy="161"/>
            </a:xfrm>
            <a:custGeom>
              <a:avLst/>
              <a:gdLst/>
              <a:ahLst/>
              <a:cxnLst>
                <a:cxn ang="0">
                  <a:pos x="167" y="137"/>
                </a:cxn>
                <a:cxn ang="0">
                  <a:pos x="155" y="131"/>
                </a:cxn>
                <a:cxn ang="0">
                  <a:pos x="143" y="125"/>
                </a:cxn>
                <a:cxn ang="0">
                  <a:pos x="119" y="72"/>
                </a:cxn>
                <a:cxn ang="0">
                  <a:pos x="143" y="66"/>
                </a:cxn>
                <a:cxn ang="0">
                  <a:pos x="161" y="54"/>
                </a:cxn>
                <a:cxn ang="0">
                  <a:pos x="173" y="42"/>
                </a:cxn>
                <a:cxn ang="0">
                  <a:pos x="173" y="30"/>
                </a:cxn>
                <a:cxn ang="0">
                  <a:pos x="167" y="12"/>
                </a:cxn>
                <a:cxn ang="0">
                  <a:pos x="149" y="6"/>
                </a:cxn>
                <a:cxn ang="0">
                  <a:pos x="125" y="0"/>
                </a:cxn>
                <a:cxn ang="0">
                  <a:pos x="113" y="0"/>
                </a:cxn>
                <a:cxn ang="0">
                  <a:pos x="41" y="0"/>
                </a:cxn>
                <a:cxn ang="0">
                  <a:pos x="41" y="6"/>
                </a:cxn>
                <a:cxn ang="0">
                  <a:pos x="53" y="6"/>
                </a:cxn>
                <a:cxn ang="0">
                  <a:pos x="59" y="18"/>
                </a:cxn>
                <a:cxn ang="0">
                  <a:pos x="59" y="24"/>
                </a:cxn>
                <a:cxn ang="0">
                  <a:pos x="59" y="30"/>
                </a:cxn>
                <a:cxn ang="0">
                  <a:pos x="23" y="119"/>
                </a:cxn>
                <a:cxn ang="0">
                  <a:pos x="17" y="131"/>
                </a:cxn>
                <a:cxn ang="0">
                  <a:pos x="11" y="137"/>
                </a:cxn>
                <a:cxn ang="0">
                  <a:pos x="0" y="137"/>
                </a:cxn>
                <a:cxn ang="0">
                  <a:pos x="0" y="143"/>
                </a:cxn>
                <a:cxn ang="0">
                  <a:pos x="71" y="143"/>
                </a:cxn>
                <a:cxn ang="0">
                  <a:pos x="71" y="137"/>
                </a:cxn>
                <a:cxn ang="0">
                  <a:pos x="53" y="137"/>
                </a:cxn>
                <a:cxn ang="0">
                  <a:pos x="47" y="125"/>
                </a:cxn>
                <a:cxn ang="0">
                  <a:pos x="47" y="125"/>
                </a:cxn>
                <a:cxn ang="0">
                  <a:pos x="53" y="113"/>
                </a:cxn>
                <a:cxn ang="0">
                  <a:pos x="71" y="72"/>
                </a:cxn>
                <a:cxn ang="0">
                  <a:pos x="89" y="72"/>
                </a:cxn>
                <a:cxn ang="0">
                  <a:pos x="125" y="143"/>
                </a:cxn>
                <a:cxn ang="0">
                  <a:pos x="167" y="143"/>
                </a:cxn>
                <a:cxn ang="0">
                  <a:pos x="167" y="137"/>
                </a:cxn>
                <a:cxn ang="0">
                  <a:pos x="95" y="12"/>
                </a:cxn>
                <a:cxn ang="0">
                  <a:pos x="95" y="12"/>
                </a:cxn>
                <a:cxn ang="0">
                  <a:pos x="107" y="6"/>
                </a:cxn>
                <a:cxn ang="0">
                  <a:pos x="131" y="12"/>
                </a:cxn>
                <a:cxn ang="0">
                  <a:pos x="143" y="18"/>
                </a:cxn>
                <a:cxn ang="0">
                  <a:pos x="143" y="30"/>
                </a:cxn>
                <a:cxn ang="0">
                  <a:pos x="143" y="42"/>
                </a:cxn>
                <a:cxn ang="0">
                  <a:pos x="131" y="54"/>
                </a:cxn>
                <a:cxn ang="0">
                  <a:pos x="113" y="66"/>
                </a:cxn>
                <a:cxn ang="0">
                  <a:pos x="89" y="66"/>
                </a:cxn>
                <a:cxn ang="0">
                  <a:pos x="83" y="66"/>
                </a:cxn>
                <a:cxn ang="0">
                  <a:pos x="71" y="66"/>
                </a:cxn>
                <a:cxn ang="0">
                  <a:pos x="95" y="12"/>
                </a:cxn>
              </a:cxnLst>
              <a:rect l="0" t="0" r="r" b="b"/>
              <a:pathLst>
                <a:path w="173" h="143">
                  <a:moveTo>
                    <a:pt x="167" y="137"/>
                  </a:moveTo>
                  <a:lnTo>
                    <a:pt x="155" y="131"/>
                  </a:lnTo>
                  <a:lnTo>
                    <a:pt x="143" y="125"/>
                  </a:lnTo>
                  <a:lnTo>
                    <a:pt x="119" y="72"/>
                  </a:lnTo>
                  <a:lnTo>
                    <a:pt x="143" y="66"/>
                  </a:lnTo>
                  <a:lnTo>
                    <a:pt x="161" y="54"/>
                  </a:lnTo>
                  <a:lnTo>
                    <a:pt x="173" y="42"/>
                  </a:lnTo>
                  <a:lnTo>
                    <a:pt x="173" y="30"/>
                  </a:lnTo>
                  <a:lnTo>
                    <a:pt x="167" y="12"/>
                  </a:lnTo>
                  <a:lnTo>
                    <a:pt x="149" y="6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41" y="0"/>
                  </a:lnTo>
                  <a:lnTo>
                    <a:pt x="41" y="6"/>
                  </a:lnTo>
                  <a:lnTo>
                    <a:pt x="53" y="6"/>
                  </a:lnTo>
                  <a:lnTo>
                    <a:pt x="59" y="18"/>
                  </a:lnTo>
                  <a:lnTo>
                    <a:pt x="59" y="24"/>
                  </a:lnTo>
                  <a:lnTo>
                    <a:pt x="59" y="30"/>
                  </a:lnTo>
                  <a:lnTo>
                    <a:pt x="23" y="119"/>
                  </a:lnTo>
                  <a:lnTo>
                    <a:pt x="17" y="131"/>
                  </a:lnTo>
                  <a:lnTo>
                    <a:pt x="11" y="137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71" y="143"/>
                  </a:lnTo>
                  <a:lnTo>
                    <a:pt x="71" y="137"/>
                  </a:lnTo>
                  <a:lnTo>
                    <a:pt x="53" y="137"/>
                  </a:lnTo>
                  <a:lnTo>
                    <a:pt x="47" y="125"/>
                  </a:lnTo>
                  <a:lnTo>
                    <a:pt x="47" y="125"/>
                  </a:lnTo>
                  <a:lnTo>
                    <a:pt x="53" y="113"/>
                  </a:lnTo>
                  <a:lnTo>
                    <a:pt x="71" y="72"/>
                  </a:lnTo>
                  <a:lnTo>
                    <a:pt x="89" y="72"/>
                  </a:lnTo>
                  <a:lnTo>
                    <a:pt x="125" y="143"/>
                  </a:lnTo>
                  <a:lnTo>
                    <a:pt x="167" y="143"/>
                  </a:lnTo>
                  <a:lnTo>
                    <a:pt x="167" y="137"/>
                  </a:lnTo>
                  <a:close/>
                  <a:moveTo>
                    <a:pt x="95" y="12"/>
                  </a:moveTo>
                  <a:lnTo>
                    <a:pt x="95" y="12"/>
                  </a:lnTo>
                  <a:lnTo>
                    <a:pt x="107" y="6"/>
                  </a:lnTo>
                  <a:lnTo>
                    <a:pt x="131" y="12"/>
                  </a:lnTo>
                  <a:lnTo>
                    <a:pt x="143" y="18"/>
                  </a:lnTo>
                  <a:lnTo>
                    <a:pt x="143" y="30"/>
                  </a:lnTo>
                  <a:lnTo>
                    <a:pt x="143" y="42"/>
                  </a:lnTo>
                  <a:lnTo>
                    <a:pt x="131" y="54"/>
                  </a:lnTo>
                  <a:lnTo>
                    <a:pt x="113" y="66"/>
                  </a:lnTo>
                  <a:lnTo>
                    <a:pt x="89" y="66"/>
                  </a:lnTo>
                  <a:lnTo>
                    <a:pt x="83" y="66"/>
                  </a:lnTo>
                  <a:lnTo>
                    <a:pt x="71" y="66"/>
                  </a:lnTo>
                  <a:lnTo>
                    <a:pt x="95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9" name="Freeform 179"/>
            <p:cNvSpPr>
              <a:spLocks/>
            </p:cNvSpPr>
            <p:nvPr/>
          </p:nvSpPr>
          <p:spPr bwMode="auto">
            <a:xfrm>
              <a:off x="3977" y="870"/>
              <a:ext cx="109" cy="161"/>
            </a:xfrm>
            <a:custGeom>
              <a:avLst/>
              <a:gdLst/>
              <a:ahLst/>
              <a:cxnLst>
                <a:cxn ang="0">
                  <a:pos x="102" y="137"/>
                </a:cxn>
                <a:cxn ang="0">
                  <a:pos x="78" y="137"/>
                </a:cxn>
                <a:cxn ang="0">
                  <a:pos x="72" y="131"/>
                </a:cxn>
                <a:cxn ang="0">
                  <a:pos x="72" y="119"/>
                </a:cxn>
                <a:cxn ang="0">
                  <a:pos x="72" y="18"/>
                </a:cxn>
                <a:cxn ang="0">
                  <a:pos x="78" y="12"/>
                </a:cxn>
                <a:cxn ang="0">
                  <a:pos x="84" y="6"/>
                </a:cxn>
                <a:cxn ang="0">
                  <a:pos x="102" y="6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8" y="6"/>
                </a:cxn>
                <a:cxn ang="0">
                  <a:pos x="24" y="18"/>
                </a:cxn>
                <a:cxn ang="0">
                  <a:pos x="24" y="119"/>
                </a:cxn>
                <a:cxn ang="0">
                  <a:pos x="24" y="131"/>
                </a:cxn>
                <a:cxn ang="0">
                  <a:pos x="18" y="137"/>
                </a:cxn>
                <a:cxn ang="0">
                  <a:pos x="0" y="137"/>
                </a:cxn>
                <a:cxn ang="0">
                  <a:pos x="0" y="143"/>
                </a:cxn>
                <a:cxn ang="0">
                  <a:pos x="102" y="143"/>
                </a:cxn>
                <a:cxn ang="0">
                  <a:pos x="102" y="137"/>
                </a:cxn>
              </a:cxnLst>
              <a:rect l="0" t="0" r="r" b="b"/>
              <a:pathLst>
                <a:path w="102" h="143">
                  <a:moveTo>
                    <a:pt x="102" y="137"/>
                  </a:moveTo>
                  <a:lnTo>
                    <a:pt x="78" y="137"/>
                  </a:lnTo>
                  <a:lnTo>
                    <a:pt x="72" y="131"/>
                  </a:lnTo>
                  <a:lnTo>
                    <a:pt x="72" y="119"/>
                  </a:lnTo>
                  <a:lnTo>
                    <a:pt x="72" y="18"/>
                  </a:lnTo>
                  <a:lnTo>
                    <a:pt x="78" y="12"/>
                  </a:lnTo>
                  <a:lnTo>
                    <a:pt x="84" y="6"/>
                  </a:lnTo>
                  <a:lnTo>
                    <a:pt x="102" y="6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8" y="6"/>
                  </a:lnTo>
                  <a:lnTo>
                    <a:pt x="24" y="18"/>
                  </a:lnTo>
                  <a:lnTo>
                    <a:pt x="24" y="119"/>
                  </a:lnTo>
                  <a:lnTo>
                    <a:pt x="24" y="131"/>
                  </a:lnTo>
                  <a:lnTo>
                    <a:pt x="18" y="137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102" y="143"/>
                  </a:lnTo>
                  <a:lnTo>
                    <a:pt x="102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0" name="Freeform 180"/>
            <p:cNvSpPr>
              <a:spLocks/>
            </p:cNvSpPr>
            <p:nvPr/>
          </p:nvSpPr>
          <p:spPr bwMode="auto">
            <a:xfrm>
              <a:off x="3531" y="2170"/>
              <a:ext cx="216" cy="169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137" y="0"/>
                </a:cxn>
                <a:cxn ang="0">
                  <a:pos x="137" y="6"/>
                </a:cxn>
                <a:cxn ang="0">
                  <a:pos x="155" y="6"/>
                </a:cxn>
                <a:cxn ang="0">
                  <a:pos x="161" y="12"/>
                </a:cxn>
                <a:cxn ang="0">
                  <a:pos x="161" y="24"/>
                </a:cxn>
                <a:cxn ang="0">
                  <a:pos x="155" y="30"/>
                </a:cxn>
                <a:cxn ang="0">
                  <a:pos x="119" y="102"/>
                </a:cxn>
                <a:cxn ang="0">
                  <a:pos x="83" y="30"/>
                </a:cxn>
                <a:cxn ang="0">
                  <a:pos x="77" y="24"/>
                </a:cxn>
                <a:cxn ang="0">
                  <a:pos x="71" y="12"/>
                </a:cxn>
                <a:cxn ang="0">
                  <a:pos x="77" y="6"/>
                </a:cxn>
                <a:cxn ang="0">
                  <a:pos x="95" y="6"/>
                </a:cxn>
                <a:cxn ang="0">
                  <a:pos x="95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2" y="6"/>
                </a:cxn>
                <a:cxn ang="0">
                  <a:pos x="23" y="18"/>
                </a:cxn>
                <a:cxn ang="0">
                  <a:pos x="101" y="150"/>
                </a:cxn>
                <a:cxn ang="0">
                  <a:pos x="107" y="150"/>
                </a:cxn>
                <a:cxn ang="0">
                  <a:pos x="173" y="24"/>
                </a:cxn>
                <a:cxn ang="0">
                  <a:pos x="185" y="12"/>
                </a:cxn>
                <a:cxn ang="0">
                  <a:pos x="203" y="6"/>
                </a:cxn>
                <a:cxn ang="0">
                  <a:pos x="203" y="0"/>
                </a:cxn>
              </a:cxnLst>
              <a:rect l="0" t="0" r="r" b="b"/>
              <a:pathLst>
                <a:path w="203" h="150">
                  <a:moveTo>
                    <a:pt x="203" y="0"/>
                  </a:moveTo>
                  <a:lnTo>
                    <a:pt x="137" y="0"/>
                  </a:lnTo>
                  <a:lnTo>
                    <a:pt x="137" y="6"/>
                  </a:lnTo>
                  <a:lnTo>
                    <a:pt x="155" y="6"/>
                  </a:lnTo>
                  <a:lnTo>
                    <a:pt x="161" y="12"/>
                  </a:lnTo>
                  <a:lnTo>
                    <a:pt x="161" y="24"/>
                  </a:lnTo>
                  <a:lnTo>
                    <a:pt x="155" y="30"/>
                  </a:lnTo>
                  <a:lnTo>
                    <a:pt x="119" y="102"/>
                  </a:lnTo>
                  <a:lnTo>
                    <a:pt x="83" y="30"/>
                  </a:lnTo>
                  <a:lnTo>
                    <a:pt x="77" y="24"/>
                  </a:lnTo>
                  <a:lnTo>
                    <a:pt x="71" y="12"/>
                  </a:lnTo>
                  <a:lnTo>
                    <a:pt x="77" y="6"/>
                  </a:lnTo>
                  <a:lnTo>
                    <a:pt x="95" y="6"/>
                  </a:lnTo>
                  <a:lnTo>
                    <a:pt x="95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2" y="6"/>
                  </a:lnTo>
                  <a:lnTo>
                    <a:pt x="23" y="18"/>
                  </a:lnTo>
                  <a:lnTo>
                    <a:pt x="101" y="150"/>
                  </a:lnTo>
                  <a:lnTo>
                    <a:pt x="107" y="150"/>
                  </a:lnTo>
                  <a:lnTo>
                    <a:pt x="173" y="24"/>
                  </a:lnTo>
                  <a:lnTo>
                    <a:pt x="185" y="12"/>
                  </a:lnTo>
                  <a:lnTo>
                    <a:pt x="203" y="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" name="Freeform 181"/>
            <p:cNvSpPr>
              <a:spLocks/>
            </p:cNvSpPr>
            <p:nvPr/>
          </p:nvSpPr>
          <p:spPr bwMode="auto">
            <a:xfrm>
              <a:off x="3722" y="1167"/>
              <a:ext cx="60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2">
                  <a:moveTo>
                    <a:pt x="0" y="0"/>
                  </a:moveTo>
                  <a:lnTo>
                    <a:pt x="56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2" name="Freeform 182"/>
            <p:cNvSpPr>
              <a:spLocks/>
            </p:cNvSpPr>
            <p:nvPr/>
          </p:nvSpPr>
          <p:spPr bwMode="auto">
            <a:xfrm>
              <a:off x="4277" y="1119"/>
              <a:ext cx="243" cy="94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228" y="42"/>
                </a:cxn>
                <a:cxn ang="0">
                  <a:pos x="0" y="0"/>
                </a:cxn>
                <a:cxn ang="0">
                  <a:pos x="0" y="83"/>
                </a:cxn>
                <a:cxn ang="0">
                  <a:pos x="0" y="83"/>
                </a:cxn>
              </a:cxnLst>
              <a:rect l="0" t="0" r="r" b="b"/>
              <a:pathLst>
                <a:path w="228" h="83">
                  <a:moveTo>
                    <a:pt x="0" y="83"/>
                  </a:moveTo>
                  <a:lnTo>
                    <a:pt x="228" y="42"/>
                  </a:lnTo>
                  <a:lnTo>
                    <a:pt x="0" y="0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3" name="Freeform 183"/>
            <p:cNvSpPr>
              <a:spLocks/>
            </p:cNvSpPr>
            <p:nvPr/>
          </p:nvSpPr>
          <p:spPr bwMode="auto">
            <a:xfrm>
              <a:off x="3518" y="1530"/>
              <a:ext cx="159" cy="122"/>
            </a:xfrm>
            <a:custGeom>
              <a:avLst/>
              <a:gdLst/>
              <a:ahLst/>
              <a:cxnLst>
                <a:cxn ang="0">
                  <a:pos x="83" y="48"/>
                </a:cxn>
                <a:cxn ang="0">
                  <a:pos x="149" y="48"/>
                </a:cxn>
                <a:cxn ang="0">
                  <a:pos x="149" y="60"/>
                </a:cxn>
                <a:cxn ang="0">
                  <a:pos x="83" y="60"/>
                </a:cxn>
                <a:cxn ang="0">
                  <a:pos x="83" y="108"/>
                </a:cxn>
                <a:cxn ang="0">
                  <a:pos x="65" y="108"/>
                </a:cxn>
                <a:cxn ang="0">
                  <a:pos x="65" y="60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65" y="48"/>
                </a:cxn>
                <a:cxn ang="0">
                  <a:pos x="65" y="0"/>
                </a:cxn>
                <a:cxn ang="0">
                  <a:pos x="83" y="0"/>
                </a:cxn>
                <a:cxn ang="0">
                  <a:pos x="83" y="48"/>
                </a:cxn>
              </a:cxnLst>
              <a:rect l="0" t="0" r="r" b="b"/>
              <a:pathLst>
                <a:path w="149" h="108">
                  <a:moveTo>
                    <a:pt x="83" y="48"/>
                  </a:moveTo>
                  <a:lnTo>
                    <a:pt x="149" y="48"/>
                  </a:lnTo>
                  <a:lnTo>
                    <a:pt x="149" y="60"/>
                  </a:lnTo>
                  <a:lnTo>
                    <a:pt x="83" y="60"/>
                  </a:lnTo>
                  <a:lnTo>
                    <a:pt x="83" y="108"/>
                  </a:lnTo>
                  <a:lnTo>
                    <a:pt x="65" y="108"/>
                  </a:lnTo>
                  <a:lnTo>
                    <a:pt x="65" y="60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65" y="48"/>
                  </a:lnTo>
                  <a:lnTo>
                    <a:pt x="65" y="0"/>
                  </a:lnTo>
                  <a:lnTo>
                    <a:pt x="83" y="0"/>
                  </a:lnTo>
                  <a:lnTo>
                    <a:pt x="83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4" name="Rectangle 184"/>
            <p:cNvSpPr>
              <a:spLocks noChangeArrowheads="1"/>
            </p:cNvSpPr>
            <p:nvPr/>
          </p:nvSpPr>
          <p:spPr bwMode="auto">
            <a:xfrm>
              <a:off x="3524" y="2925"/>
              <a:ext cx="159" cy="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5" name="Freeform 185"/>
            <p:cNvSpPr>
              <a:spLocks/>
            </p:cNvSpPr>
            <p:nvPr/>
          </p:nvSpPr>
          <p:spPr bwMode="auto">
            <a:xfrm>
              <a:off x="3670" y="1348"/>
              <a:ext cx="95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9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91">
                  <a:moveTo>
                    <a:pt x="0" y="0"/>
                  </a:moveTo>
                  <a:lnTo>
                    <a:pt x="89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6" name="Freeform 186"/>
            <p:cNvSpPr>
              <a:spLocks noEditPoints="1"/>
            </p:cNvSpPr>
            <p:nvPr/>
          </p:nvSpPr>
          <p:spPr bwMode="auto">
            <a:xfrm>
              <a:off x="4622" y="1348"/>
              <a:ext cx="1" cy="17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7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576">
                  <a:moveTo>
                    <a:pt x="0" y="0"/>
                  </a:moveTo>
                  <a:lnTo>
                    <a:pt x="0" y="157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7" name="Freeform 187"/>
            <p:cNvSpPr>
              <a:spLocks noEditPoints="1"/>
            </p:cNvSpPr>
            <p:nvPr/>
          </p:nvSpPr>
          <p:spPr bwMode="auto">
            <a:xfrm>
              <a:off x="3670" y="3127"/>
              <a:ext cx="952" cy="1"/>
            </a:xfrm>
            <a:custGeom>
              <a:avLst/>
              <a:gdLst/>
              <a:ahLst/>
              <a:cxnLst>
                <a:cxn ang="0">
                  <a:pos x="891" y="0"/>
                </a:cxn>
                <a:cxn ang="0">
                  <a:pos x="0" y="0"/>
                </a:cxn>
                <a:cxn ang="0">
                  <a:pos x="891" y="0"/>
                </a:cxn>
                <a:cxn ang="0">
                  <a:pos x="891" y="0"/>
                </a:cxn>
                <a:cxn ang="0">
                  <a:pos x="891" y="0"/>
                </a:cxn>
                <a:cxn ang="0">
                  <a:pos x="891" y="0"/>
                </a:cxn>
                <a:cxn ang="0">
                  <a:pos x="891" y="0"/>
                </a:cxn>
              </a:cxnLst>
              <a:rect l="0" t="0" r="r" b="b"/>
              <a:pathLst>
                <a:path w="891">
                  <a:moveTo>
                    <a:pt x="891" y="0"/>
                  </a:moveTo>
                  <a:lnTo>
                    <a:pt x="0" y="0"/>
                  </a:lnTo>
                  <a:lnTo>
                    <a:pt x="891" y="0"/>
                  </a:lnTo>
                  <a:lnTo>
                    <a:pt x="891" y="0"/>
                  </a:lnTo>
                  <a:close/>
                  <a:moveTo>
                    <a:pt x="891" y="0"/>
                  </a:moveTo>
                  <a:lnTo>
                    <a:pt x="891" y="0"/>
                  </a:lnTo>
                  <a:lnTo>
                    <a:pt x="89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8" name="Freeform 188"/>
            <p:cNvSpPr>
              <a:spLocks/>
            </p:cNvSpPr>
            <p:nvPr/>
          </p:nvSpPr>
          <p:spPr bwMode="auto">
            <a:xfrm>
              <a:off x="3524" y="1294"/>
              <a:ext cx="146" cy="109"/>
            </a:xfrm>
            <a:custGeom>
              <a:avLst/>
              <a:gdLst/>
              <a:ahLst/>
              <a:cxnLst>
                <a:cxn ang="0">
                  <a:pos x="65" y="96"/>
                </a:cxn>
                <a:cxn ang="0">
                  <a:pos x="41" y="90"/>
                </a:cxn>
                <a:cxn ang="0">
                  <a:pos x="18" y="84"/>
                </a:cxn>
                <a:cxn ang="0">
                  <a:pos x="6" y="66"/>
                </a:cxn>
                <a:cxn ang="0">
                  <a:pos x="0" y="48"/>
                </a:cxn>
                <a:cxn ang="0">
                  <a:pos x="6" y="30"/>
                </a:cxn>
                <a:cxn ang="0">
                  <a:pos x="18" y="18"/>
                </a:cxn>
                <a:cxn ang="0">
                  <a:pos x="41" y="6"/>
                </a:cxn>
                <a:cxn ang="0">
                  <a:pos x="65" y="0"/>
                </a:cxn>
                <a:cxn ang="0">
                  <a:pos x="95" y="6"/>
                </a:cxn>
                <a:cxn ang="0">
                  <a:pos x="119" y="18"/>
                </a:cxn>
                <a:cxn ang="0">
                  <a:pos x="131" y="30"/>
                </a:cxn>
                <a:cxn ang="0">
                  <a:pos x="137" y="48"/>
                </a:cxn>
                <a:cxn ang="0">
                  <a:pos x="131" y="66"/>
                </a:cxn>
                <a:cxn ang="0">
                  <a:pos x="119" y="84"/>
                </a:cxn>
                <a:cxn ang="0">
                  <a:pos x="95" y="90"/>
                </a:cxn>
                <a:cxn ang="0">
                  <a:pos x="65" y="96"/>
                </a:cxn>
                <a:cxn ang="0">
                  <a:pos x="65" y="96"/>
                </a:cxn>
              </a:cxnLst>
              <a:rect l="0" t="0" r="r" b="b"/>
              <a:pathLst>
                <a:path w="137" h="96">
                  <a:moveTo>
                    <a:pt x="65" y="96"/>
                  </a:moveTo>
                  <a:lnTo>
                    <a:pt x="41" y="90"/>
                  </a:lnTo>
                  <a:lnTo>
                    <a:pt x="18" y="84"/>
                  </a:lnTo>
                  <a:lnTo>
                    <a:pt x="6" y="66"/>
                  </a:lnTo>
                  <a:lnTo>
                    <a:pt x="0" y="48"/>
                  </a:ln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95" y="6"/>
                  </a:lnTo>
                  <a:lnTo>
                    <a:pt x="119" y="18"/>
                  </a:lnTo>
                  <a:lnTo>
                    <a:pt x="131" y="30"/>
                  </a:lnTo>
                  <a:lnTo>
                    <a:pt x="137" y="48"/>
                  </a:lnTo>
                  <a:lnTo>
                    <a:pt x="131" y="66"/>
                  </a:lnTo>
                  <a:lnTo>
                    <a:pt x="119" y="84"/>
                  </a:lnTo>
                  <a:lnTo>
                    <a:pt x="95" y="90"/>
                  </a:lnTo>
                  <a:lnTo>
                    <a:pt x="65" y="96"/>
                  </a:lnTo>
                  <a:lnTo>
                    <a:pt x="65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9" name="Freeform 189"/>
            <p:cNvSpPr>
              <a:spLocks/>
            </p:cNvSpPr>
            <p:nvPr/>
          </p:nvSpPr>
          <p:spPr bwMode="auto">
            <a:xfrm>
              <a:off x="3524" y="1348"/>
              <a:ext cx="69" cy="55"/>
            </a:xfrm>
            <a:custGeom>
              <a:avLst/>
              <a:gdLst/>
              <a:ahLst/>
              <a:cxnLst>
                <a:cxn ang="0">
                  <a:pos x="65" y="48"/>
                </a:cxn>
                <a:cxn ang="0">
                  <a:pos x="41" y="42"/>
                </a:cxn>
                <a:cxn ang="0">
                  <a:pos x="18" y="36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18" y="36"/>
                </a:cxn>
                <a:cxn ang="0">
                  <a:pos x="41" y="42"/>
                </a:cxn>
                <a:cxn ang="0">
                  <a:pos x="65" y="48"/>
                </a:cxn>
                <a:cxn ang="0">
                  <a:pos x="65" y="48"/>
                </a:cxn>
              </a:cxnLst>
              <a:rect l="0" t="0" r="r" b="b"/>
              <a:pathLst>
                <a:path w="65" h="48">
                  <a:moveTo>
                    <a:pt x="65" y="48"/>
                  </a:moveTo>
                  <a:lnTo>
                    <a:pt x="41" y="42"/>
                  </a:lnTo>
                  <a:lnTo>
                    <a:pt x="18" y="36"/>
                  </a:lnTo>
                  <a:lnTo>
                    <a:pt x="6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18" y="36"/>
                  </a:lnTo>
                  <a:lnTo>
                    <a:pt x="41" y="42"/>
                  </a:lnTo>
                  <a:lnTo>
                    <a:pt x="65" y="48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0" name="Freeform 190"/>
            <p:cNvSpPr>
              <a:spLocks noEditPoints="1"/>
            </p:cNvSpPr>
            <p:nvPr/>
          </p:nvSpPr>
          <p:spPr bwMode="auto">
            <a:xfrm>
              <a:off x="3524" y="1294"/>
              <a:ext cx="69" cy="5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" y="30"/>
                </a:cxn>
                <a:cxn ang="0">
                  <a:pos x="18" y="18"/>
                </a:cxn>
                <a:cxn ang="0">
                  <a:pos x="41" y="6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41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65" h="48">
                  <a:moveTo>
                    <a:pt x="0" y="48"/>
                  </a:move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1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1" name="Freeform 191"/>
            <p:cNvSpPr>
              <a:spLocks noEditPoints="1"/>
            </p:cNvSpPr>
            <p:nvPr/>
          </p:nvSpPr>
          <p:spPr bwMode="auto">
            <a:xfrm>
              <a:off x="3593" y="1294"/>
              <a:ext cx="77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6"/>
                </a:cxn>
                <a:cxn ang="0">
                  <a:pos x="54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2" y="48"/>
                </a:cxn>
                <a:cxn ang="0">
                  <a:pos x="66" y="30"/>
                </a:cxn>
                <a:cxn ang="0">
                  <a:pos x="54" y="18"/>
                </a:cxn>
                <a:cxn ang="0">
                  <a:pos x="3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2" h="48">
                  <a:moveTo>
                    <a:pt x="0" y="0"/>
                  </a:moveTo>
                  <a:lnTo>
                    <a:pt x="30" y="6"/>
                  </a:lnTo>
                  <a:lnTo>
                    <a:pt x="54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66" y="30"/>
                  </a:lnTo>
                  <a:lnTo>
                    <a:pt x="54" y="18"/>
                  </a:lnTo>
                  <a:lnTo>
                    <a:pt x="30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2" name="Freeform 192"/>
            <p:cNvSpPr>
              <a:spLocks noEditPoints="1"/>
            </p:cNvSpPr>
            <p:nvPr/>
          </p:nvSpPr>
          <p:spPr bwMode="auto">
            <a:xfrm>
              <a:off x="3593" y="1348"/>
              <a:ext cx="77" cy="5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66" y="18"/>
                </a:cxn>
                <a:cxn ang="0">
                  <a:pos x="54" y="36"/>
                </a:cxn>
                <a:cxn ang="0">
                  <a:pos x="30" y="42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30" y="42"/>
                </a:cxn>
                <a:cxn ang="0">
                  <a:pos x="54" y="36"/>
                </a:cxn>
                <a:cxn ang="0">
                  <a:pos x="66" y="18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72" h="48">
                  <a:moveTo>
                    <a:pt x="72" y="0"/>
                  </a:moveTo>
                  <a:lnTo>
                    <a:pt x="66" y="18"/>
                  </a:lnTo>
                  <a:lnTo>
                    <a:pt x="54" y="36"/>
                  </a:lnTo>
                  <a:lnTo>
                    <a:pt x="30" y="4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30" y="42"/>
                  </a:lnTo>
                  <a:lnTo>
                    <a:pt x="54" y="36"/>
                  </a:lnTo>
                  <a:lnTo>
                    <a:pt x="66" y="18"/>
                  </a:lnTo>
                  <a:lnTo>
                    <a:pt x="72" y="0"/>
                  </a:lnTo>
                  <a:lnTo>
                    <a:pt x="72" y="0"/>
                  </a:lnTo>
                  <a:close/>
                  <a:moveTo>
                    <a:pt x="72" y="0"/>
                  </a:move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3" name="Freeform 193"/>
            <p:cNvSpPr>
              <a:spLocks/>
            </p:cNvSpPr>
            <p:nvPr/>
          </p:nvSpPr>
          <p:spPr bwMode="auto">
            <a:xfrm>
              <a:off x="3593" y="1403"/>
              <a:ext cx="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4" name="Freeform 194"/>
            <p:cNvSpPr>
              <a:spLocks/>
            </p:cNvSpPr>
            <p:nvPr/>
          </p:nvSpPr>
          <p:spPr bwMode="auto">
            <a:xfrm>
              <a:off x="3531" y="3067"/>
              <a:ext cx="146" cy="114"/>
            </a:xfrm>
            <a:custGeom>
              <a:avLst/>
              <a:gdLst/>
              <a:ahLst/>
              <a:cxnLst>
                <a:cxn ang="0">
                  <a:pos x="65" y="101"/>
                </a:cxn>
                <a:cxn ang="0">
                  <a:pos x="41" y="95"/>
                </a:cxn>
                <a:cxn ang="0">
                  <a:pos x="18" y="83"/>
                </a:cxn>
                <a:cxn ang="0">
                  <a:pos x="6" y="71"/>
                </a:cxn>
                <a:cxn ang="0">
                  <a:pos x="0" y="47"/>
                </a:cxn>
                <a:cxn ang="0">
                  <a:pos x="6" y="30"/>
                </a:cxn>
                <a:cxn ang="0">
                  <a:pos x="18" y="18"/>
                </a:cxn>
                <a:cxn ang="0">
                  <a:pos x="41" y="6"/>
                </a:cxn>
                <a:cxn ang="0">
                  <a:pos x="65" y="0"/>
                </a:cxn>
                <a:cxn ang="0">
                  <a:pos x="95" y="6"/>
                </a:cxn>
                <a:cxn ang="0">
                  <a:pos x="119" y="18"/>
                </a:cxn>
                <a:cxn ang="0">
                  <a:pos x="131" y="30"/>
                </a:cxn>
                <a:cxn ang="0">
                  <a:pos x="137" y="47"/>
                </a:cxn>
                <a:cxn ang="0">
                  <a:pos x="131" y="71"/>
                </a:cxn>
                <a:cxn ang="0">
                  <a:pos x="119" y="83"/>
                </a:cxn>
                <a:cxn ang="0">
                  <a:pos x="95" y="95"/>
                </a:cxn>
                <a:cxn ang="0">
                  <a:pos x="65" y="101"/>
                </a:cxn>
                <a:cxn ang="0">
                  <a:pos x="65" y="101"/>
                </a:cxn>
              </a:cxnLst>
              <a:rect l="0" t="0" r="r" b="b"/>
              <a:pathLst>
                <a:path w="137" h="101">
                  <a:moveTo>
                    <a:pt x="65" y="101"/>
                  </a:moveTo>
                  <a:lnTo>
                    <a:pt x="41" y="95"/>
                  </a:lnTo>
                  <a:lnTo>
                    <a:pt x="18" y="83"/>
                  </a:lnTo>
                  <a:lnTo>
                    <a:pt x="6" y="71"/>
                  </a:lnTo>
                  <a:lnTo>
                    <a:pt x="0" y="47"/>
                  </a:ln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95" y="6"/>
                  </a:lnTo>
                  <a:lnTo>
                    <a:pt x="119" y="18"/>
                  </a:lnTo>
                  <a:lnTo>
                    <a:pt x="131" y="30"/>
                  </a:lnTo>
                  <a:lnTo>
                    <a:pt x="137" y="47"/>
                  </a:lnTo>
                  <a:lnTo>
                    <a:pt x="131" y="71"/>
                  </a:lnTo>
                  <a:lnTo>
                    <a:pt x="119" y="83"/>
                  </a:lnTo>
                  <a:lnTo>
                    <a:pt x="95" y="95"/>
                  </a:lnTo>
                  <a:lnTo>
                    <a:pt x="65" y="101"/>
                  </a:lnTo>
                  <a:lnTo>
                    <a:pt x="65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5" name="Freeform 195"/>
            <p:cNvSpPr>
              <a:spLocks/>
            </p:cNvSpPr>
            <p:nvPr/>
          </p:nvSpPr>
          <p:spPr bwMode="auto">
            <a:xfrm>
              <a:off x="3531" y="3120"/>
              <a:ext cx="69" cy="61"/>
            </a:xfrm>
            <a:custGeom>
              <a:avLst/>
              <a:gdLst/>
              <a:ahLst/>
              <a:cxnLst>
                <a:cxn ang="0">
                  <a:pos x="65" y="54"/>
                </a:cxn>
                <a:cxn ang="0">
                  <a:pos x="41" y="48"/>
                </a:cxn>
                <a:cxn ang="0">
                  <a:pos x="18" y="36"/>
                </a:cxn>
                <a:cxn ang="0">
                  <a:pos x="6" y="2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4"/>
                </a:cxn>
                <a:cxn ang="0">
                  <a:pos x="18" y="36"/>
                </a:cxn>
                <a:cxn ang="0">
                  <a:pos x="41" y="48"/>
                </a:cxn>
                <a:cxn ang="0">
                  <a:pos x="65" y="54"/>
                </a:cxn>
                <a:cxn ang="0">
                  <a:pos x="65" y="54"/>
                </a:cxn>
              </a:cxnLst>
              <a:rect l="0" t="0" r="r" b="b"/>
              <a:pathLst>
                <a:path w="65" h="54">
                  <a:moveTo>
                    <a:pt x="65" y="54"/>
                  </a:moveTo>
                  <a:lnTo>
                    <a:pt x="41" y="48"/>
                  </a:lnTo>
                  <a:lnTo>
                    <a:pt x="18" y="36"/>
                  </a:lnTo>
                  <a:lnTo>
                    <a:pt x="6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4"/>
                  </a:lnTo>
                  <a:lnTo>
                    <a:pt x="18" y="36"/>
                  </a:lnTo>
                  <a:lnTo>
                    <a:pt x="41" y="48"/>
                  </a:lnTo>
                  <a:lnTo>
                    <a:pt x="65" y="54"/>
                  </a:lnTo>
                  <a:lnTo>
                    <a:pt x="65" y="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6" name="Freeform 196"/>
            <p:cNvSpPr>
              <a:spLocks noEditPoints="1"/>
            </p:cNvSpPr>
            <p:nvPr/>
          </p:nvSpPr>
          <p:spPr bwMode="auto">
            <a:xfrm>
              <a:off x="3531" y="3067"/>
              <a:ext cx="69" cy="5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30"/>
                </a:cxn>
                <a:cxn ang="0">
                  <a:pos x="18" y="18"/>
                </a:cxn>
                <a:cxn ang="0">
                  <a:pos x="41" y="6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41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0" y="47"/>
                </a:cxn>
              </a:cxnLst>
              <a:rect l="0" t="0" r="r" b="b"/>
              <a:pathLst>
                <a:path w="65" h="47">
                  <a:moveTo>
                    <a:pt x="0" y="47"/>
                  </a:moveTo>
                  <a:lnTo>
                    <a:pt x="6" y="30"/>
                  </a:lnTo>
                  <a:lnTo>
                    <a:pt x="18" y="18"/>
                  </a:lnTo>
                  <a:lnTo>
                    <a:pt x="41" y="6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1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7"/>
                  </a:lnTo>
                  <a:lnTo>
                    <a:pt x="0" y="47"/>
                  </a:lnTo>
                  <a:close/>
                  <a:moveTo>
                    <a:pt x="0" y="47"/>
                  </a:move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7" name="Freeform 197"/>
            <p:cNvSpPr>
              <a:spLocks noEditPoints="1"/>
            </p:cNvSpPr>
            <p:nvPr/>
          </p:nvSpPr>
          <p:spPr bwMode="auto">
            <a:xfrm>
              <a:off x="3600" y="3067"/>
              <a:ext cx="77" cy="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6"/>
                </a:cxn>
                <a:cxn ang="0">
                  <a:pos x="54" y="18"/>
                </a:cxn>
                <a:cxn ang="0">
                  <a:pos x="66" y="30"/>
                </a:cxn>
                <a:cxn ang="0">
                  <a:pos x="72" y="47"/>
                </a:cxn>
                <a:cxn ang="0">
                  <a:pos x="72" y="47"/>
                </a:cxn>
                <a:cxn ang="0">
                  <a:pos x="66" y="30"/>
                </a:cxn>
                <a:cxn ang="0">
                  <a:pos x="54" y="18"/>
                </a:cxn>
                <a:cxn ang="0">
                  <a:pos x="3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2" h="47">
                  <a:moveTo>
                    <a:pt x="0" y="0"/>
                  </a:moveTo>
                  <a:lnTo>
                    <a:pt x="30" y="6"/>
                  </a:lnTo>
                  <a:lnTo>
                    <a:pt x="54" y="18"/>
                  </a:lnTo>
                  <a:lnTo>
                    <a:pt x="66" y="30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66" y="30"/>
                  </a:lnTo>
                  <a:lnTo>
                    <a:pt x="54" y="18"/>
                  </a:lnTo>
                  <a:lnTo>
                    <a:pt x="30" y="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8" name="Freeform 198"/>
            <p:cNvSpPr>
              <a:spLocks noEditPoints="1"/>
            </p:cNvSpPr>
            <p:nvPr/>
          </p:nvSpPr>
          <p:spPr bwMode="auto">
            <a:xfrm>
              <a:off x="3600" y="3120"/>
              <a:ext cx="77" cy="61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66" y="24"/>
                </a:cxn>
                <a:cxn ang="0">
                  <a:pos x="54" y="36"/>
                </a:cxn>
                <a:cxn ang="0">
                  <a:pos x="30" y="48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30" y="48"/>
                </a:cxn>
                <a:cxn ang="0">
                  <a:pos x="54" y="36"/>
                </a:cxn>
                <a:cxn ang="0">
                  <a:pos x="66" y="24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72" h="54">
                  <a:moveTo>
                    <a:pt x="72" y="0"/>
                  </a:moveTo>
                  <a:lnTo>
                    <a:pt x="66" y="24"/>
                  </a:lnTo>
                  <a:lnTo>
                    <a:pt x="54" y="36"/>
                  </a:lnTo>
                  <a:lnTo>
                    <a:pt x="30" y="48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30" y="48"/>
                  </a:lnTo>
                  <a:lnTo>
                    <a:pt x="54" y="36"/>
                  </a:lnTo>
                  <a:lnTo>
                    <a:pt x="66" y="24"/>
                  </a:lnTo>
                  <a:lnTo>
                    <a:pt x="72" y="0"/>
                  </a:lnTo>
                  <a:lnTo>
                    <a:pt x="72" y="0"/>
                  </a:lnTo>
                  <a:close/>
                  <a:moveTo>
                    <a:pt x="72" y="0"/>
                  </a:move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9" name="Freeform 199"/>
            <p:cNvSpPr>
              <a:spLocks/>
            </p:cNvSpPr>
            <p:nvPr/>
          </p:nvSpPr>
          <p:spPr bwMode="auto">
            <a:xfrm>
              <a:off x="3600" y="318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0" name="Freeform 200"/>
            <p:cNvSpPr>
              <a:spLocks/>
            </p:cNvSpPr>
            <p:nvPr/>
          </p:nvSpPr>
          <p:spPr bwMode="auto">
            <a:xfrm>
              <a:off x="4584" y="1995"/>
              <a:ext cx="76" cy="4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" y="0"/>
                </a:cxn>
                <a:cxn ang="0">
                  <a:pos x="71" y="430"/>
                </a:cxn>
                <a:cxn ang="0">
                  <a:pos x="0" y="4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1" h="430">
                  <a:moveTo>
                    <a:pt x="0" y="0"/>
                  </a:moveTo>
                  <a:lnTo>
                    <a:pt x="71" y="0"/>
                  </a:lnTo>
                  <a:lnTo>
                    <a:pt x="71" y="430"/>
                  </a:lnTo>
                  <a:lnTo>
                    <a:pt x="0" y="4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1" name="Freeform 201"/>
            <p:cNvSpPr>
              <a:spLocks/>
            </p:cNvSpPr>
            <p:nvPr/>
          </p:nvSpPr>
          <p:spPr bwMode="auto">
            <a:xfrm>
              <a:off x="4533" y="2453"/>
              <a:ext cx="95" cy="34"/>
            </a:xfrm>
            <a:custGeom>
              <a:avLst/>
              <a:gdLst/>
              <a:ahLst/>
              <a:cxnLst>
                <a:cxn ang="0">
                  <a:pos x="89" y="30"/>
                </a:cxn>
                <a:cxn ang="0">
                  <a:pos x="0" y="0"/>
                </a:cxn>
                <a:cxn ang="0">
                  <a:pos x="89" y="30"/>
                </a:cxn>
                <a:cxn ang="0">
                  <a:pos x="89" y="30"/>
                </a:cxn>
              </a:cxnLst>
              <a:rect l="0" t="0" r="r" b="b"/>
              <a:pathLst>
                <a:path w="89" h="30">
                  <a:moveTo>
                    <a:pt x="89" y="30"/>
                  </a:moveTo>
                  <a:lnTo>
                    <a:pt x="0" y="0"/>
                  </a:ln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2" name="Freeform 202"/>
            <p:cNvSpPr>
              <a:spLocks noEditPoints="1"/>
            </p:cNvSpPr>
            <p:nvPr/>
          </p:nvSpPr>
          <p:spPr bwMode="auto">
            <a:xfrm>
              <a:off x="4533" y="2426"/>
              <a:ext cx="95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9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3" name="Freeform 203"/>
            <p:cNvSpPr>
              <a:spLocks noEditPoints="1"/>
            </p:cNvSpPr>
            <p:nvPr/>
          </p:nvSpPr>
          <p:spPr bwMode="auto">
            <a:xfrm>
              <a:off x="4628" y="2392"/>
              <a:ext cx="96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9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4" name="Freeform 204"/>
            <p:cNvSpPr>
              <a:spLocks noEditPoints="1"/>
            </p:cNvSpPr>
            <p:nvPr/>
          </p:nvSpPr>
          <p:spPr bwMode="auto">
            <a:xfrm>
              <a:off x="4628" y="2366"/>
              <a:ext cx="96" cy="26"/>
            </a:xfrm>
            <a:custGeom>
              <a:avLst/>
              <a:gdLst/>
              <a:ahLst/>
              <a:cxnLst>
                <a:cxn ang="0">
                  <a:pos x="90" y="23"/>
                </a:cxn>
                <a:cxn ang="0">
                  <a:pos x="0" y="0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</a:cxnLst>
              <a:rect l="0" t="0" r="r" b="b"/>
              <a:pathLst>
                <a:path w="90" h="23">
                  <a:moveTo>
                    <a:pt x="90" y="23"/>
                  </a:moveTo>
                  <a:lnTo>
                    <a:pt x="0" y="0"/>
                  </a:lnTo>
                  <a:lnTo>
                    <a:pt x="90" y="23"/>
                  </a:lnTo>
                  <a:lnTo>
                    <a:pt x="90" y="23"/>
                  </a:lnTo>
                  <a:close/>
                  <a:moveTo>
                    <a:pt x="90" y="23"/>
                  </a:moveTo>
                  <a:lnTo>
                    <a:pt x="90" y="23"/>
                  </a:lnTo>
                  <a:lnTo>
                    <a:pt x="90" y="23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5" name="Freeform 205"/>
            <p:cNvSpPr>
              <a:spLocks noEditPoints="1"/>
            </p:cNvSpPr>
            <p:nvPr/>
          </p:nvSpPr>
          <p:spPr bwMode="auto">
            <a:xfrm>
              <a:off x="4628" y="2360"/>
              <a:ext cx="1" cy="6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0" y="6"/>
                  </a:move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6" name="Freeform 206"/>
            <p:cNvSpPr>
              <a:spLocks noEditPoints="1"/>
            </p:cNvSpPr>
            <p:nvPr/>
          </p:nvSpPr>
          <p:spPr bwMode="auto">
            <a:xfrm>
              <a:off x="4533" y="2332"/>
              <a:ext cx="95" cy="28"/>
            </a:xfrm>
            <a:custGeom>
              <a:avLst/>
              <a:gdLst/>
              <a:ahLst/>
              <a:cxnLst>
                <a:cxn ang="0">
                  <a:pos x="89" y="24"/>
                </a:cxn>
                <a:cxn ang="0">
                  <a:pos x="0" y="0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  <a:cxn ang="0">
                  <a:pos x="89" y="24"/>
                </a:cxn>
              </a:cxnLst>
              <a:rect l="0" t="0" r="r" b="b"/>
              <a:pathLst>
                <a:path w="89" h="24">
                  <a:moveTo>
                    <a:pt x="89" y="24"/>
                  </a:moveTo>
                  <a:lnTo>
                    <a:pt x="0" y="0"/>
                  </a:lnTo>
                  <a:lnTo>
                    <a:pt x="89" y="24"/>
                  </a:lnTo>
                  <a:lnTo>
                    <a:pt x="89" y="24"/>
                  </a:lnTo>
                  <a:close/>
                  <a:moveTo>
                    <a:pt x="89" y="24"/>
                  </a:moveTo>
                  <a:lnTo>
                    <a:pt x="89" y="24"/>
                  </a:lnTo>
                  <a:lnTo>
                    <a:pt x="89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7" name="Freeform 207"/>
            <p:cNvSpPr>
              <a:spLocks noEditPoints="1"/>
            </p:cNvSpPr>
            <p:nvPr/>
          </p:nvSpPr>
          <p:spPr bwMode="auto">
            <a:xfrm>
              <a:off x="4533" y="2299"/>
              <a:ext cx="95" cy="33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9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8" name="Freeform 208"/>
            <p:cNvSpPr>
              <a:spLocks noEditPoints="1"/>
            </p:cNvSpPr>
            <p:nvPr/>
          </p:nvSpPr>
          <p:spPr bwMode="auto">
            <a:xfrm>
              <a:off x="4628" y="2272"/>
              <a:ext cx="96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9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9" name="Freeform 209"/>
            <p:cNvSpPr>
              <a:spLocks noEditPoints="1"/>
            </p:cNvSpPr>
            <p:nvPr/>
          </p:nvSpPr>
          <p:spPr bwMode="auto">
            <a:xfrm>
              <a:off x="4628" y="2238"/>
              <a:ext cx="96" cy="34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0" y="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  <a:cxn ang="0">
                  <a:pos x="90" y="30"/>
                </a:cxn>
              </a:cxnLst>
              <a:rect l="0" t="0" r="r" b="b"/>
              <a:pathLst>
                <a:path w="90" h="30">
                  <a:moveTo>
                    <a:pt x="90" y="30"/>
                  </a:moveTo>
                  <a:lnTo>
                    <a:pt x="0" y="0"/>
                  </a:lnTo>
                  <a:lnTo>
                    <a:pt x="90" y="30"/>
                  </a:lnTo>
                  <a:lnTo>
                    <a:pt x="90" y="30"/>
                  </a:lnTo>
                  <a:close/>
                  <a:moveTo>
                    <a:pt x="90" y="30"/>
                  </a:moveTo>
                  <a:lnTo>
                    <a:pt x="90" y="30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0" name="Freeform 210"/>
            <p:cNvSpPr>
              <a:spLocks noEditPoints="1"/>
            </p:cNvSpPr>
            <p:nvPr/>
          </p:nvSpPr>
          <p:spPr bwMode="auto">
            <a:xfrm>
              <a:off x="4533" y="2204"/>
              <a:ext cx="95" cy="34"/>
            </a:xfrm>
            <a:custGeom>
              <a:avLst/>
              <a:gdLst/>
              <a:ahLst/>
              <a:cxnLst>
                <a:cxn ang="0">
                  <a:pos x="89" y="30"/>
                </a:cxn>
                <a:cxn ang="0">
                  <a:pos x="0" y="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</a:cxnLst>
              <a:rect l="0" t="0" r="r" b="b"/>
              <a:pathLst>
                <a:path w="89" h="30">
                  <a:moveTo>
                    <a:pt x="89" y="30"/>
                  </a:moveTo>
                  <a:lnTo>
                    <a:pt x="0" y="0"/>
                  </a:lnTo>
                  <a:lnTo>
                    <a:pt x="89" y="30"/>
                  </a:lnTo>
                  <a:lnTo>
                    <a:pt x="89" y="30"/>
                  </a:lnTo>
                  <a:close/>
                  <a:moveTo>
                    <a:pt x="89" y="30"/>
                  </a:move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1" name="Freeform 211"/>
            <p:cNvSpPr>
              <a:spLocks noEditPoints="1"/>
            </p:cNvSpPr>
            <p:nvPr/>
          </p:nvSpPr>
          <p:spPr bwMode="auto">
            <a:xfrm>
              <a:off x="4533" y="2177"/>
              <a:ext cx="95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9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9" h="24">
                  <a:moveTo>
                    <a:pt x="0" y="24"/>
                  </a:moveTo>
                  <a:lnTo>
                    <a:pt x="89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2" name="Freeform 212"/>
            <p:cNvSpPr>
              <a:spLocks noEditPoints="1"/>
            </p:cNvSpPr>
            <p:nvPr/>
          </p:nvSpPr>
          <p:spPr bwMode="auto">
            <a:xfrm>
              <a:off x="4628" y="2143"/>
              <a:ext cx="96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9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90" h="30">
                  <a:moveTo>
                    <a:pt x="0" y="30"/>
                  </a:moveTo>
                  <a:lnTo>
                    <a:pt x="90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3" name="Freeform 213"/>
            <p:cNvSpPr>
              <a:spLocks noEditPoints="1"/>
            </p:cNvSpPr>
            <p:nvPr/>
          </p:nvSpPr>
          <p:spPr bwMode="auto">
            <a:xfrm>
              <a:off x="4628" y="2117"/>
              <a:ext cx="96" cy="26"/>
            </a:xfrm>
            <a:custGeom>
              <a:avLst/>
              <a:gdLst/>
              <a:ahLst/>
              <a:cxnLst>
                <a:cxn ang="0">
                  <a:pos x="90" y="23"/>
                </a:cxn>
                <a:cxn ang="0">
                  <a:pos x="0" y="0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  <a:cxn ang="0">
                  <a:pos x="90" y="23"/>
                </a:cxn>
              </a:cxnLst>
              <a:rect l="0" t="0" r="r" b="b"/>
              <a:pathLst>
                <a:path w="90" h="23">
                  <a:moveTo>
                    <a:pt x="90" y="23"/>
                  </a:moveTo>
                  <a:lnTo>
                    <a:pt x="0" y="0"/>
                  </a:lnTo>
                  <a:lnTo>
                    <a:pt x="90" y="23"/>
                  </a:lnTo>
                  <a:lnTo>
                    <a:pt x="90" y="23"/>
                  </a:lnTo>
                  <a:close/>
                  <a:moveTo>
                    <a:pt x="90" y="23"/>
                  </a:moveTo>
                  <a:lnTo>
                    <a:pt x="90" y="23"/>
                  </a:lnTo>
                  <a:lnTo>
                    <a:pt x="90" y="23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4" name="Freeform 214"/>
            <p:cNvSpPr>
              <a:spLocks noEditPoints="1"/>
            </p:cNvSpPr>
            <p:nvPr/>
          </p:nvSpPr>
          <p:spPr bwMode="auto">
            <a:xfrm>
              <a:off x="4533" y="2083"/>
              <a:ext cx="95" cy="34"/>
            </a:xfrm>
            <a:custGeom>
              <a:avLst/>
              <a:gdLst/>
              <a:ahLst/>
              <a:cxnLst>
                <a:cxn ang="0">
                  <a:pos x="89" y="30"/>
                </a:cxn>
                <a:cxn ang="0">
                  <a:pos x="0" y="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  <a:cxn ang="0">
                  <a:pos x="89" y="30"/>
                </a:cxn>
              </a:cxnLst>
              <a:rect l="0" t="0" r="r" b="b"/>
              <a:pathLst>
                <a:path w="89" h="30">
                  <a:moveTo>
                    <a:pt x="89" y="30"/>
                  </a:moveTo>
                  <a:lnTo>
                    <a:pt x="0" y="0"/>
                  </a:lnTo>
                  <a:lnTo>
                    <a:pt x="89" y="30"/>
                  </a:lnTo>
                  <a:lnTo>
                    <a:pt x="89" y="30"/>
                  </a:lnTo>
                  <a:close/>
                  <a:moveTo>
                    <a:pt x="89" y="30"/>
                  </a:move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5" name="Freeform 215"/>
            <p:cNvSpPr>
              <a:spLocks noEditPoints="1"/>
            </p:cNvSpPr>
            <p:nvPr/>
          </p:nvSpPr>
          <p:spPr bwMode="auto">
            <a:xfrm>
              <a:off x="4533" y="2049"/>
              <a:ext cx="95" cy="34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89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89" h="30">
                  <a:moveTo>
                    <a:pt x="0" y="30"/>
                  </a:moveTo>
                  <a:lnTo>
                    <a:pt x="89" y="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0" y="30"/>
                  </a:move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6" name="Freeform 216"/>
            <p:cNvSpPr>
              <a:spLocks noEditPoints="1"/>
            </p:cNvSpPr>
            <p:nvPr/>
          </p:nvSpPr>
          <p:spPr bwMode="auto">
            <a:xfrm>
              <a:off x="4628" y="2022"/>
              <a:ext cx="96" cy="2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9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90" h="24">
                  <a:moveTo>
                    <a:pt x="0" y="24"/>
                  </a:moveTo>
                  <a:lnTo>
                    <a:pt x="90" y="0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0" y="24"/>
                  </a:move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7" name="Freeform 217"/>
            <p:cNvSpPr>
              <a:spLocks noEditPoints="1"/>
            </p:cNvSpPr>
            <p:nvPr/>
          </p:nvSpPr>
          <p:spPr bwMode="auto">
            <a:xfrm>
              <a:off x="4622" y="1988"/>
              <a:ext cx="102" cy="34"/>
            </a:xfrm>
            <a:custGeom>
              <a:avLst/>
              <a:gdLst/>
              <a:ahLst/>
              <a:cxnLst>
                <a:cxn ang="0">
                  <a:pos x="96" y="30"/>
                </a:cxn>
                <a:cxn ang="0">
                  <a:pos x="0" y="0"/>
                </a:cxn>
                <a:cxn ang="0">
                  <a:pos x="96" y="30"/>
                </a:cxn>
                <a:cxn ang="0">
                  <a:pos x="96" y="30"/>
                </a:cxn>
                <a:cxn ang="0">
                  <a:pos x="96" y="30"/>
                </a:cxn>
                <a:cxn ang="0">
                  <a:pos x="96" y="30"/>
                </a:cxn>
                <a:cxn ang="0">
                  <a:pos x="96" y="30"/>
                </a:cxn>
              </a:cxnLst>
              <a:rect l="0" t="0" r="r" b="b"/>
              <a:pathLst>
                <a:path w="96" h="30">
                  <a:moveTo>
                    <a:pt x="96" y="30"/>
                  </a:moveTo>
                  <a:lnTo>
                    <a:pt x="0" y="0"/>
                  </a:lnTo>
                  <a:lnTo>
                    <a:pt x="96" y="30"/>
                  </a:lnTo>
                  <a:lnTo>
                    <a:pt x="96" y="30"/>
                  </a:lnTo>
                  <a:close/>
                  <a:moveTo>
                    <a:pt x="96" y="30"/>
                  </a:moveTo>
                  <a:lnTo>
                    <a:pt x="96" y="30"/>
                  </a:lnTo>
                  <a:lnTo>
                    <a:pt x="96" y="30"/>
                  </a:lnTo>
                  <a:close/>
                </a:path>
              </a:pathLst>
            </a:custGeom>
            <a:solidFill>
              <a:srgbClr val="006666"/>
            </a:solidFill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8" name="Freeform 218"/>
            <p:cNvSpPr>
              <a:spLocks noEditPoints="1"/>
            </p:cNvSpPr>
            <p:nvPr/>
          </p:nvSpPr>
          <p:spPr bwMode="auto">
            <a:xfrm>
              <a:off x="4897" y="2150"/>
              <a:ext cx="191" cy="162"/>
            </a:xfrm>
            <a:custGeom>
              <a:avLst/>
              <a:gdLst/>
              <a:ahLst/>
              <a:cxnLst>
                <a:cxn ang="0">
                  <a:pos x="173" y="138"/>
                </a:cxn>
                <a:cxn ang="0">
                  <a:pos x="155" y="132"/>
                </a:cxn>
                <a:cxn ang="0">
                  <a:pos x="149" y="126"/>
                </a:cxn>
                <a:cxn ang="0">
                  <a:pos x="119" y="72"/>
                </a:cxn>
                <a:cxn ang="0">
                  <a:pos x="149" y="66"/>
                </a:cxn>
                <a:cxn ang="0">
                  <a:pos x="167" y="54"/>
                </a:cxn>
                <a:cxn ang="0">
                  <a:pos x="173" y="48"/>
                </a:cxn>
                <a:cxn ang="0">
                  <a:pos x="179" y="36"/>
                </a:cxn>
                <a:cxn ang="0">
                  <a:pos x="173" y="18"/>
                </a:cxn>
                <a:cxn ang="0">
                  <a:pos x="149" y="6"/>
                </a:cxn>
                <a:cxn ang="0">
                  <a:pos x="131" y="0"/>
                </a:cxn>
                <a:cxn ang="0">
                  <a:pos x="119" y="0"/>
                </a:cxn>
                <a:cxn ang="0">
                  <a:pos x="47" y="0"/>
                </a:cxn>
                <a:cxn ang="0">
                  <a:pos x="47" y="6"/>
                </a:cxn>
                <a:cxn ang="0">
                  <a:pos x="59" y="6"/>
                </a:cxn>
                <a:cxn ang="0">
                  <a:pos x="65" y="18"/>
                </a:cxn>
                <a:cxn ang="0">
                  <a:pos x="65" y="24"/>
                </a:cxn>
                <a:cxn ang="0">
                  <a:pos x="59" y="30"/>
                </a:cxn>
                <a:cxn ang="0">
                  <a:pos x="24" y="120"/>
                </a:cxn>
                <a:cxn ang="0">
                  <a:pos x="24" y="132"/>
                </a:cxn>
                <a:cxn ang="0">
                  <a:pos x="18" y="138"/>
                </a:cxn>
                <a:cxn ang="0">
                  <a:pos x="0" y="138"/>
                </a:cxn>
                <a:cxn ang="0">
                  <a:pos x="0" y="144"/>
                </a:cxn>
                <a:cxn ang="0">
                  <a:pos x="71" y="144"/>
                </a:cxn>
                <a:cxn ang="0">
                  <a:pos x="71" y="138"/>
                </a:cxn>
                <a:cxn ang="0">
                  <a:pos x="59" y="138"/>
                </a:cxn>
                <a:cxn ang="0">
                  <a:pos x="53" y="126"/>
                </a:cxn>
                <a:cxn ang="0">
                  <a:pos x="53" y="126"/>
                </a:cxn>
                <a:cxn ang="0">
                  <a:pos x="59" y="114"/>
                </a:cxn>
                <a:cxn ang="0">
                  <a:pos x="71" y="72"/>
                </a:cxn>
                <a:cxn ang="0">
                  <a:pos x="95" y="72"/>
                </a:cxn>
                <a:cxn ang="0">
                  <a:pos x="131" y="144"/>
                </a:cxn>
                <a:cxn ang="0">
                  <a:pos x="173" y="144"/>
                </a:cxn>
                <a:cxn ang="0">
                  <a:pos x="173" y="138"/>
                </a:cxn>
                <a:cxn ang="0">
                  <a:pos x="95" y="12"/>
                </a:cxn>
                <a:cxn ang="0">
                  <a:pos x="101" y="12"/>
                </a:cxn>
                <a:cxn ang="0">
                  <a:pos x="113" y="6"/>
                </a:cxn>
                <a:cxn ang="0">
                  <a:pos x="137" y="12"/>
                </a:cxn>
                <a:cxn ang="0">
                  <a:pos x="149" y="18"/>
                </a:cxn>
                <a:cxn ang="0">
                  <a:pos x="149" y="30"/>
                </a:cxn>
                <a:cxn ang="0">
                  <a:pos x="149" y="42"/>
                </a:cxn>
                <a:cxn ang="0">
                  <a:pos x="137" y="54"/>
                </a:cxn>
                <a:cxn ang="0">
                  <a:pos x="119" y="66"/>
                </a:cxn>
                <a:cxn ang="0">
                  <a:pos x="95" y="66"/>
                </a:cxn>
                <a:cxn ang="0">
                  <a:pos x="77" y="66"/>
                </a:cxn>
                <a:cxn ang="0">
                  <a:pos x="95" y="12"/>
                </a:cxn>
              </a:cxnLst>
              <a:rect l="0" t="0" r="r" b="b"/>
              <a:pathLst>
                <a:path w="179" h="144">
                  <a:moveTo>
                    <a:pt x="173" y="138"/>
                  </a:moveTo>
                  <a:lnTo>
                    <a:pt x="155" y="132"/>
                  </a:lnTo>
                  <a:lnTo>
                    <a:pt x="149" y="126"/>
                  </a:lnTo>
                  <a:lnTo>
                    <a:pt x="119" y="72"/>
                  </a:lnTo>
                  <a:lnTo>
                    <a:pt x="149" y="66"/>
                  </a:lnTo>
                  <a:lnTo>
                    <a:pt x="167" y="54"/>
                  </a:lnTo>
                  <a:lnTo>
                    <a:pt x="173" y="48"/>
                  </a:lnTo>
                  <a:lnTo>
                    <a:pt x="179" y="36"/>
                  </a:lnTo>
                  <a:lnTo>
                    <a:pt x="173" y="18"/>
                  </a:lnTo>
                  <a:lnTo>
                    <a:pt x="149" y="6"/>
                  </a:lnTo>
                  <a:lnTo>
                    <a:pt x="131" y="0"/>
                  </a:lnTo>
                  <a:lnTo>
                    <a:pt x="119" y="0"/>
                  </a:lnTo>
                  <a:lnTo>
                    <a:pt x="47" y="0"/>
                  </a:lnTo>
                  <a:lnTo>
                    <a:pt x="47" y="6"/>
                  </a:lnTo>
                  <a:lnTo>
                    <a:pt x="59" y="6"/>
                  </a:lnTo>
                  <a:lnTo>
                    <a:pt x="65" y="18"/>
                  </a:lnTo>
                  <a:lnTo>
                    <a:pt x="65" y="24"/>
                  </a:lnTo>
                  <a:lnTo>
                    <a:pt x="59" y="30"/>
                  </a:lnTo>
                  <a:lnTo>
                    <a:pt x="24" y="120"/>
                  </a:lnTo>
                  <a:lnTo>
                    <a:pt x="24" y="132"/>
                  </a:lnTo>
                  <a:lnTo>
                    <a:pt x="18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71" y="144"/>
                  </a:lnTo>
                  <a:lnTo>
                    <a:pt x="71" y="138"/>
                  </a:lnTo>
                  <a:lnTo>
                    <a:pt x="59" y="138"/>
                  </a:lnTo>
                  <a:lnTo>
                    <a:pt x="53" y="126"/>
                  </a:lnTo>
                  <a:lnTo>
                    <a:pt x="53" y="126"/>
                  </a:lnTo>
                  <a:lnTo>
                    <a:pt x="59" y="114"/>
                  </a:lnTo>
                  <a:lnTo>
                    <a:pt x="71" y="72"/>
                  </a:lnTo>
                  <a:lnTo>
                    <a:pt x="95" y="72"/>
                  </a:lnTo>
                  <a:lnTo>
                    <a:pt x="131" y="144"/>
                  </a:lnTo>
                  <a:lnTo>
                    <a:pt x="173" y="144"/>
                  </a:lnTo>
                  <a:lnTo>
                    <a:pt x="173" y="138"/>
                  </a:lnTo>
                  <a:close/>
                  <a:moveTo>
                    <a:pt x="95" y="12"/>
                  </a:moveTo>
                  <a:lnTo>
                    <a:pt x="101" y="12"/>
                  </a:lnTo>
                  <a:lnTo>
                    <a:pt x="113" y="6"/>
                  </a:lnTo>
                  <a:lnTo>
                    <a:pt x="137" y="12"/>
                  </a:lnTo>
                  <a:lnTo>
                    <a:pt x="149" y="18"/>
                  </a:lnTo>
                  <a:lnTo>
                    <a:pt x="149" y="30"/>
                  </a:lnTo>
                  <a:lnTo>
                    <a:pt x="149" y="42"/>
                  </a:lnTo>
                  <a:lnTo>
                    <a:pt x="137" y="54"/>
                  </a:lnTo>
                  <a:lnTo>
                    <a:pt x="119" y="66"/>
                  </a:lnTo>
                  <a:lnTo>
                    <a:pt x="95" y="66"/>
                  </a:lnTo>
                  <a:lnTo>
                    <a:pt x="77" y="66"/>
                  </a:lnTo>
                  <a:lnTo>
                    <a:pt x="95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9" name="Freeform 219"/>
            <p:cNvSpPr>
              <a:spLocks/>
            </p:cNvSpPr>
            <p:nvPr/>
          </p:nvSpPr>
          <p:spPr bwMode="auto">
            <a:xfrm>
              <a:off x="3715" y="3249"/>
              <a:ext cx="217" cy="168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144" y="0"/>
                </a:cxn>
                <a:cxn ang="0">
                  <a:pos x="144" y="6"/>
                </a:cxn>
                <a:cxn ang="0">
                  <a:pos x="162" y="6"/>
                </a:cxn>
                <a:cxn ang="0">
                  <a:pos x="168" y="18"/>
                </a:cxn>
                <a:cxn ang="0">
                  <a:pos x="168" y="24"/>
                </a:cxn>
                <a:cxn ang="0">
                  <a:pos x="162" y="30"/>
                </a:cxn>
                <a:cxn ang="0">
                  <a:pos x="126" y="101"/>
                </a:cxn>
                <a:cxn ang="0">
                  <a:pos x="84" y="30"/>
                </a:cxn>
                <a:cxn ang="0">
                  <a:pos x="84" y="24"/>
                </a:cxn>
                <a:cxn ang="0">
                  <a:pos x="78" y="12"/>
                </a:cxn>
                <a:cxn ang="0">
                  <a:pos x="84" y="6"/>
                </a:cxn>
                <a:cxn ang="0">
                  <a:pos x="102" y="6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2" y="6"/>
                </a:cxn>
                <a:cxn ang="0">
                  <a:pos x="24" y="18"/>
                </a:cxn>
                <a:cxn ang="0">
                  <a:pos x="102" y="149"/>
                </a:cxn>
                <a:cxn ang="0">
                  <a:pos x="108" y="149"/>
                </a:cxn>
                <a:cxn ang="0">
                  <a:pos x="179" y="24"/>
                </a:cxn>
                <a:cxn ang="0">
                  <a:pos x="185" y="12"/>
                </a:cxn>
                <a:cxn ang="0">
                  <a:pos x="191" y="6"/>
                </a:cxn>
                <a:cxn ang="0">
                  <a:pos x="203" y="6"/>
                </a:cxn>
                <a:cxn ang="0">
                  <a:pos x="203" y="0"/>
                </a:cxn>
              </a:cxnLst>
              <a:rect l="0" t="0" r="r" b="b"/>
              <a:pathLst>
                <a:path w="203" h="149">
                  <a:moveTo>
                    <a:pt x="203" y="0"/>
                  </a:moveTo>
                  <a:lnTo>
                    <a:pt x="144" y="0"/>
                  </a:lnTo>
                  <a:lnTo>
                    <a:pt x="144" y="6"/>
                  </a:lnTo>
                  <a:lnTo>
                    <a:pt x="162" y="6"/>
                  </a:lnTo>
                  <a:lnTo>
                    <a:pt x="168" y="18"/>
                  </a:lnTo>
                  <a:lnTo>
                    <a:pt x="168" y="24"/>
                  </a:lnTo>
                  <a:lnTo>
                    <a:pt x="162" y="30"/>
                  </a:lnTo>
                  <a:lnTo>
                    <a:pt x="126" y="101"/>
                  </a:lnTo>
                  <a:lnTo>
                    <a:pt x="84" y="30"/>
                  </a:lnTo>
                  <a:lnTo>
                    <a:pt x="84" y="24"/>
                  </a:lnTo>
                  <a:lnTo>
                    <a:pt x="78" y="12"/>
                  </a:lnTo>
                  <a:lnTo>
                    <a:pt x="84" y="6"/>
                  </a:lnTo>
                  <a:lnTo>
                    <a:pt x="102" y="6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2" y="6"/>
                  </a:lnTo>
                  <a:lnTo>
                    <a:pt x="24" y="18"/>
                  </a:lnTo>
                  <a:lnTo>
                    <a:pt x="102" y="149"/>
                  </a:lnTo>
                  <a:lnTo>
                    <a:pt x="108" y="149"/>
                  </a:lnTo>
                  <a:lnTo>
                    <a:pt x="179" y="24"/>
                  </a:lnTo>
                  <a:lnTo>
                    <a:pt x="185" y="12"/>
                  </a:lnTo>
                  <a:lnTo>
                    <a:pt x="191" y="6"/>
                  </a:lnTo>
                  <a:lnTo>
                    <a:pt x="203" y="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00" name="Freeform 220"/>
            <p:cNvSpPr>
              <a:spLocks noEditPoints="1"/>
            </p:cNvSpPr>
            <p:nvPr/>
          </p:nvSpPr>
          <p:spPr bwMode="auto">
            <a:xfrm>
              <a:off x="4028" y="3316"/>
              <a:ext cx="154" cy="67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144" y="18"/>
                </a:cxn>
                <a:cxn ang="0">
                  <a:pos x="144" y="0"/>
                </a:cxn>
                <a:cxn ang="0">
                  <a:pos x="144" y="41"/>
                </a:cxn>
                <a:cxn ang="0">
                  <a:pos x="0" y="41"/>
                </a:cxn>
                <a:cxn ang="0">
                  <a:pos x="0" y="59"/>
                </a:cxn>
                <a:cxn ang="0">
                  <a:pos x="144" y="59"/>
                </a:cxn>
                <a:cxn ang="0">
                  <a:pos x="144" y="41"/>
                </a:cxn>
              </a:cxnLst>
              <a:rect l="0" t="0" r="r" b="b"/>
              <a:pathLst>
                <a:path w="144" h="59">
                  <a:moveTo>
                    <a:pt x="144" y="0"/>
                  </a:moveTo>
                  <a:lnTo>
                    <a:pt x="0" y="0"/>
                  </a:lnTo>
                  <a:lnTo>
                    <a:pt x="0" y="18"/>
                  </a:lnTo>
                  <a:lnTo>
                    <a:pt x="144" y="18"/>
                  </a:lnTo>
                  <a:lnTo>
                    <a:pt x="144" y="0"/>
                  </a:lnTo>
                  <a:close/>
                  <a:moveTo>
                    <a:pt x="144" y="41"/>
                  </a:moveTo>
                  <a:lnTo>
                    <a:pt x="0" y="41"/>
                  </a:lnTo>
                  <a:lnTo>
                    <a:pt x="0" y="59"/>
                  </a:lnTo>
                  <a:lnTo>
                    <a:pt x="144" y="59"/>
                  </a:lnTo>
                  <a:lnTo>
                    <a:pt x="144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01" name="Freeform 221"/>
            <p:cNvSpPr>
              <a:spLocks/>
            </p:cNvSpPr>
            <p:nvPr/>
          </p:nvSpPr>
          <p:spPr bwMode="auto">
            <a:xfrm>
              <a:off x="4277" y="3249"/>
              <a:ext cx="109" cy="161"/>
            </a:xfrm>
            <a:custGeom>
              <a:avLst/>
              <a:gdLst/>
              <a:ahLst/>
              <a:cxnLst>
                <a:cxn ang="0">
                  <a:pos x="102" y="137"/>
                </a:cxn>
                <a:cxn ang="0">
                  <a:pos x="84" y="137"/>
                </a:cxn>
                <a:cxn ang="0">
                  <a:pos x="78" y="125"/>
                </a:cxn>
                <a:cxn ang="0">
                  <a:pos x="78" y="18"/>
                </a:cxn>
                <a:cxn ang="0">
                  <a:pos x="84" y="6"/>
                </a:cxn>
                <a:cxn ang="0">
                  <a:pos x="102" y="6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18" y="6"/>
                </a:cxn>
                <a:cxn ang="0">
                  <a:pos x="30" y="12"/>
                </a:cxn>
                <a:cxn ang="0">
                  <a:pos x="30" y="18"/>
                </a:cxn>
                <a:cxn ang="0">
                  <a:pos x="30" y="125"/>
                </a:cxn>
                <a:cxn ang="0">
                  <a:pos x="24" y="137"/>
                </a:cxn>
                <a:cxn ang="0">
                  <a:pos x="0" y="137"/>
                </a:cxn>
                <a:cxn ang="0">
                  <a:pos x="0" y="143"/>
                </a:cxn>
                <a:cxn ang="0">
                  <a:pos x="102" y="143"/>
                </a:cxn>
                <a:cxn ang="0">
                  <a:pos x="102" y="137"/>
                </a:cxn>
              </a:cxnLst>
              <a:rect l="0" t="0" r="r" b="b"/>
              <a:pathLst>
                <a:path w="102" h="143">
                  <a:moveTo>
                    <a:pt x="102" y="137"/>
                  </a:moveTo>
                  <a:lnTo>
                    <a:pt x="84" y="137"/>
                  </a:lnTo>
                  <a:lnTo>
                    <a:pt x="78" y="125"/>
                  </a:lnTo>
                  <a:lnTo>
                    <a:pt x="78" y="18"/>
                  </a:lnTo>
                  <a:lnTo>
                    <a:pt x="84" y="6"/>
                  </a:lnTo>
                  <a:lnTo>
                    <a:pt x="102" y="6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8" y="6"/>
                  </a:lnTo>
                  <a:lnTo>
                    <a:pt x="30" y="12"/>
                  </a:lnTo>
                  <a:lnTo>
                    <a:pt x="30" y="18"/>
                  </a:lnTo>
                  <a:lnTo>
                    <a:pt x="30" y="125"/>
                  </a:lnTo>
                  <a:lnTo>
                    <a:pt x="24" y="137"/>
                  </a:lnTo>
                  <a:lnTo>
                    <a:pt x="0" y="137"/>
                  </a:lnTo>
                  <a:lnTo>
                    <a:pt x="0" y="143"/>
                  </a:lnTo>
                  <a:lnTo>
                    <a:pt x="102" y="143"/>
                  </a:lnTo>
                  <a:lnTo>
                    <a:pt x="102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02" name="Freeform 222"/>
            <p:cNvSpPr>
              <a:spLocks noEditPoints="1"/>
            </p:cNvSpPr>
            <p:nvPr/>
          </p:nvSpPr>
          <p:spPr bwMode="auto">
            <a:xfrm>
              <a:off x="4392" y="3256"/>
              <a:ext cx="186" cy="154"/>
            </a:xfrm>
            <a:custGeom>
              <a:avLst/>
              <a:gdLst/>
              <a:ahLst/>
              <a:cxnLst>
                <a:cxn ang="0">
                  <a:pos x="168" y="137"/>
                </a:cxn>
                <a:cxn ang="0">
                  <a:pos x="156" y="131"/>
                </a:cxn>
                <a:cxn ang="0">
                  <a:pos x="144" y="119"/>
                </a:cxn>
                <a:cxn ang="0">
                  <a:pos x="120" y="66"/>
                </a:cxn>
                <a:cxn ang="0">
                  <a:pos x="144" y="60"/>
                </a:cxn>
                <a:cxn ang="0">
                  <a:pos x="162" y="54"/>
                </a:cxn>
                <a:cxn ang="0">
                  <a:pos x="174" y="42"/>
                </a:cxn>
                <a:cxn ang="0">
                  <a:pos x="174" y="30"/>
                </a:cxn>
                <a:cxn ang="0">
                  <a:pos x="168" y="12"/>
                </a:cxn>
                <a:cxn ang="0">
                  <a:pos x="150" y="6"/>
                </a:cxn>
                <a:cxn ang="0">
                  <a:pos x="126" y="0"/>
                </a:cxn>
                <a:cxn ang="0">
                  <a:pos x="114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54" y="6"/>
                </a:cxn>
                <a:cxn ang="0">
                  <a:pos x="60" y="12"/>
                </a:cxn>
                <a:cxn ang="0">
                  <a:pos x="60" y="18"/>
                </a:cxn>
                <a:cxn ang="0">
                  <a:pos x="60" y="24"/>
                </a:cxn>
                <a:cxn ang="0">
                  <a:pos x="24" y="119"/>
                </a:cxn>
                <a:cxn ang="0">
                  <a:pos x="12" y="131"/>
                </a:cxn>
                <a:cxn ang="0">
                  <a:pos x="0" y="137"/>
                </a:cxn>
                <a:cxn ang="0">
                  <a:pos x="0" y="137"/>
                </a:cxn>
                <a:cxn ang="0">
                  <a:pos x="72" y="137"/>
                </a:cxn>
                <a:cxn ang="0">
                  <a:pos x="72" y="137"/>
                </a:cxn>
                <a:cxn ang="0">
                  <a:pos x="54" y="131"/>
                </a:cxn>
                <a:cxn ang="0">
                  <a:pos x="48" y="125"/>
                </a:cxn>
                <a:cxn ang="0">
                  <a:pos x="48" y="119"/>
                </a:cxn>
                <a:cxn ang="0">
                  <a:pos x="54" y="113"/>
                </a:cxn>
                <a:cxn ang="0">
                  <a:pos x="72" y="66"/>
                </a:cxn>
                <a:cxn ang="0">
                  <a:pos x="90" y="72"/>
                </a:cxn>
                <a:cxn ang="0">
                  <a:pos x="126" y="137"/>
                </a:cxn>
                <a:cxn ang="0">
                  <a:pos x="168" y="137"/>
                </a:cxn>
                <a:cxn ang="0">
                  <a:pos x="168" y="137"/>
                </a:cxn>
                <a:cxn ang="0">
                  <a:pos x="90" y="12"/>
                </a:cxn>
                <a:cxn ang="0">
                  <a:pos x="96" y="6"/>
                </a:cxn>
                <a:cxn ang="0">
                  <a:pos x="108" y="6"/>
                </a:cxn>
                <a:cxn ang="0">
                  <a:pos x="132" y="12"/>
                </a:cxn>
                <a:cxn ang="0">
                  <a:pos x="144" y="18"/>
                </a:cxn>
                <a:cxn ang="0">
                  <a:pos x="144" y="30"/>
                </a:cxn>
                <a:cxn ang="0">
                  <a:pos x="144" y="42"/>
                </a:cxn>
                <a:cxn ang="0">
                  <a:pos x="132" y="48"/>
                </a:cxn>
                <a:cxn ang="0">
                  <a:pos x="114" y="60"/>
                </a:cxn>
                <a:cxn ang="0">
                  <a:pos x="90" y="60"/>
                </a:cxn>
                <a:cxn ang="0">
                  <a:pos x="72" y="60"/>
                </a:cxn>
                <a:cxn ang="0">
                  <a:pos x="90" y="12"/>
                </a:cxn>
              </a:cxnLst>
              <a:rect l="0" t="0" r="r" b="b"/>
              <a:pathLst>
                <a:path w="174" h="137">
                  <a:moveTo>
                    <a:pt x="168" y="137"/>
                  </a:moveTo>
                  <a:lnTo>
                    <a:pt x="156" y="131"/>
                  </a:lnTo>
                  <a:lnTo>
                    <a:pt x="144" y="119"/>
                  </a:lnTo>
                  <a:lnTo>
                    <a:pt x="120" y="66"/>
                  </a:lnTo>
                  <a:lnTo>
                    <a:pt x="144" y="60"/>
                  </a:lnTo>
                  <a:lnTo>
                    <a:pt x="162" y="54"/>
                  </a:lnTo>
                  <a:lnTo>
                    <a:pt x="174" y="42"/>
                  </a:lnTo>
                  <a:lnTo>
                    <a:pt x="174" y="30"/>
                  </a:lnTo>
                  <a:lnTo>
                    <a:pt x="168" y="12"/>
                  </a:lnTo>
                  <a:lnTo>
                    <a:pt x="150" y="6"/>
                  </a:lnTo>
                  <a:lnTo>
                    <a:pt x="126" y="0"/>
                  </a:lnTo>
                  <a:lnTo>
                    <a:pt x="114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4" y="6"/>
                  </a:lnTo>
                  <a:lnTo>
                    <a:pt x="60" y="12"/>
                  </a:lnTo>
                  <a:lnTo>
                    <a:pt x="60" y="18"/>
                  </a:lnTo>
                  <a:lnTo>
                    <a:pt x="60" y="24"/>
                  </a:lnTo>
                  <a:lnTo>
                    <a:pt x="24" y="119"/>
                  </a:lnTo>
                  <a:lnTo>
                    <a:pt x="12" y="131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72" y="137"/>
                  </a:lnTo>
                  <a:lnTo>
                    <a:pt x="72" y="137"/>
                  </a:lnTo>
                  <a:lnTo>
                    <a:pt x="54" y="131"/>
                  </a:lnTo>
                  <a:lnTo>
                    <a:pt x="48" y="125"/>
                  </a:lnTo>
                  <a:lnTo>
                    <a:pt x="48" y="119"/>
                  </a:lnTo>
                  <a:lnTo>
                    <a:pt x="54" y="113"/>
                  </a:lnTo>
                  <a:lnTo>
                    <a:pt x="72" y="66"/>
                  </a:lnTo>
                  <a:lnTo>
                    <a:pt x="90" y="72"/>
                  </a:lnTo>
                  <a:lnTo>
                    <a:pt x="126" y="137"/>
                  </a:lnTo>
                  <a:lnTo>
                    <a:pt x="168" y="137"/>
                  </a:lnTo>
                  <a:lnTo>
                    <a:pt x="168" y="137"/>
                  </a:lnTo>
                  <a:close/>
                  <a:moveTo>
                    <a:pt x="90" y="12"/>
                  </a:moveTo>
                  <a:lnTo>
                    <a:pt x="96" y="6"/>
                  </a:lnTo>
                  <a:lnTo>
                    <a:pt x="108" y="6"/>
                  </a:lnTo>
                  <a:lnTo>
                    <a:pt x="132" y="12"/>
                  </a:lnTo>
                  <a:lnTo>
                    <a:pt x="144" y="18"/>
                  </a:lnTo>
                  <a:lnTo>
                    <a:pt x="144" y="30"/>
                  </a:lnTo>
                  <a:lnTo>
                    <a:pt x="144" y="42"/>
                  </a:lnTo>
                  <a:lnTo>
                    <a:pt x="132" y="48"/>
                  </a:lnTo>
                  <a:lnTo>
                    <a:pt x="114" y="60"/>
                  </a:lnTo>
                  <a:lnTo>
                    <a:pt x="90" y="60"/>
                  </a:lnTo>
                  <a:lnTo>
                    <a:pt x="72" y="60"/>
                  </a:lnTo>
                  <a:lnTo>
                    <a:pt x="9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2000"/>
            </a:p>
          </p:txBody>
        </p:sp>
      </p:grpSp>
      <p:sp>
        <p:nvSpPr>
          <p:cNvPr id="103" name="Text Box 224"/>
          <p:cNvSpPr txBox="1">
            <a:spLocks noChangeArrowheads="1"/>
          </p:cNvSpPr>
          <p:nvPr/>
        </p:nvSpPr>
        <p:spPr bwMode="auto">
          <a:xfrm>
            <a:off x="609600" y="2798762"/>
            <a:ext cx="14879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Time Domain</a:t>
            </a:r>
          </a:p>
        </p:txBody>
      </p:sp>
      <p:sp>
        <p:nvSpPr>
          <p:cNvPr id="104" name="Text Box 225"/>
          <p:cNvSpPr txBox="1">
            <a:spLocks noChangeArrowheads="1"/>
          </p:cNvSpPr>
          <p:nvPr/>
        </p:nvSpPr>
        <p:spPr bwMode="auto">
          <a:xfrm>
            <a:off x="2967038" y="2798762"/>
            <a:ext cx="20665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2"/>
                </a:solidFill>
              </a:rPr>
              <a:t>Frequency Domain</a:t>
            </a:r>
          </a:p>
        </p:txBody>
      </p:sp>
      <p:graphicFrame>
        <p:nvGraphicFramePr>
          <p:cNvPr id="105" name="Object 226"/>
          <p:cNvGraphicFramePr>
            <a:graphicFrameLocks noChangeAspect="1"/>
          </p:cNvGraphicFramePr>
          <p:nvPr/>
        </p:nvGraphicFramePr>
        <p:xfrm>
          <a:off x="5832475" y="3135313"/>
          <a:ext cx="2868613" cy="404812"/>
        </p:xfrm>
        <a:graphic>
          <a:graphicData uri="http://schemas.openxmlformats.org/presentationml/2006/ole">
            <p:oleObj spid="_x0000_s65538" name="Equation" r:id="rId4" imgW="1536480" imgH="215640" progId="Equation.3">
              <p:embed/>
            </p:oleObj>
          </a:graphicData>
        </a:graphic>
      </p:graphicFrame>
      <p:graphicFrame>
        <p:nvGraphicFramePr>
          <p:cNvPr id="106" name="Object 227"/>
          <p:cNvGraphicFramePr>
            <a:graphicFrameLocks noChangeAspect="1"/>
          </p:cNvGraphicFramePr>
          <p:nvPr/>
        </p:nvGraphicFramePr>
        <p:xfrm>
          <a:off x="6200775" y="5087938"/>
          <a:ext cx="1244600" cy="360362"/>
        </p:xfrm>
        <a:graphic>
          <a:graphicData uri="http://schemas.openxmlformats.org/presentationml/2006/ole">
            <p:oleObj spid="_x0000_s65539" name="Equation" r:id="rId5" imgW="749160" imgH="215640" progId="Equation.3">
              <p:embed/>
            </p:oleObj>
          </a:graphicData>
        </a:graphic>
      </p:graphicFrame>
      <p:sp>
        <p:nvSpPr>
          <p:cNvPr id="109" name="Text Box 230"/>
          <p:cNvSpPr txBox="1">
            <a:spLocks noChangeArrowheads="1"/>
          </p:cNvSpPr>
          <p:nvPr/>
        </p:nvSpPr>
        <p:spPr bwMode="auto">
          <a:xfrm>
            <a:off x="4635226" y="1731962"/>
            <a:ext cx="35027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</a:rPr>
              <a:t>Current through resistor</a:t>
            </a:r>
            <a:r>
              <a:rPr lang="en-US" sz="2800" dirty="0" smtClean="0">
                <a:solidFill>
                  <a:schemeClr val="accent1"/>
                </a:solidFill>
              </a:rPr>
              <a:t>  </a:t>
            </a:r>
            <a:endParaRPr lang="en-US" sz="2800" dirty="0">
              <a:solidFill>
                <a:schemeClr val="accent1"/>
              </a:solidFill>
            </a:endParaRPr>
          </a:p>
        </p:txBody>
      </p:sp>
      <p:graphicFrame>
        <p:nvGraphicFramePr>
          <p:cNvPr id="110" name="Object 231"/>
          <p:cNvGraphicFramePr>
            <a:graphicFrameLocks noChangeAspect="1"/>
          </p:cNvGraphicFramePr>
          <p:nvPr/>
        </p:nvGraphicFramePr>
        <p:xfrm>
          <a:off x="5886450" y="2706688"/>
          <a:ext cx="2085975" cy="404812"/>
        </p:xfrm>
        <a:graphic>
          <a:graphicData uri="http://schemas.openxmlformats.org/presentationml/2006/ole">
            <p:oleObj spid="_x0000_s65540" name="Equation" r:id="rId6" imgW="1117440" imgH="215640" progId="Equation.3">
              <p:embed/>
            </p:oleObj>
          </a:graphicData>
        </a:graphic>
      </p:graphicFrame>
      <p:sp>
        <p:nvSpPr>
          <p:cNvPr id="111" name="TextBox 110"/>
          <p:cNvSpPr txBox="1"/>
          <p:nvPr/>
        </p:nvSpPr>
        <p:spPr>
          <a:xfrm>
            <a:off x="5893747" y="2209800"/>
            <a:ext cx="1732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Time domain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6019800" y="4126468"/>
            <a:ext cx="2004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tx2"/>
                </a:solidFill>
              </a:rPr>
              <a:t>Phasor</a:t>
            </a:r>
            <a:r>
              <a:rPr lang="en-US" sz="2400" dirty="0" smtClean="0">
                <a:solidFill>
                  <a:schemeClr val="tx2"/>
                </a:solidFill>
              </a:rPr>
              <a:t> Domain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14" name="Picture 113" descr="blank.tif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7879" y="5105400"/>
            <a:ext cx="452921" cy="384174"/>
          </a:xfrm>
          <a:prstGeom prst="rect">
            <a:avLst/>
          </a:prstGeom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4840061"/>
            <a:ext cx="838200" cy="255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304800"/>
            <a:ext cx="8183562" cy="609600"/>
          </a:xfrm>
        </p:spPr>
        <p:txBody>
          <a:bodyPr>
            <a:noAutofit/>
          </a:bodyPr>
          <a:lstStyle/>
          <a:p>
            <a:r>
              <a:rPr lang="en-US" dirty="0" err="1" smtClean="0"/>
              <a:t>Phasor</a:t>
            </a:r>
            <a:r>
              <a:rPr lang="en-US" dirty="0" smtClean="0"/>
              <a:t> Relation for </a:t>
            </a:r>
            <a:r>
              <a:rPr lang="en-US" dirty="0" smtClean="0">
                <a:solidFill>
                  <a:srgbClr val="FF0000"/>
                </a:solidFill>
              </a:rPr>
              <a:t>Inductors</a:t>
            </a:r>
            <a:endParaRPr lang="en-US" dirty="0">
              <a:solidFill>
                <a:srgbClr val="FF0000"/>
              </a:solidFill>
              <a:latin typeface="Symbol" pitchFamily="18" charset="2"/>
            </a:endParaRPr>
          </a:p>
        </p:txBody>
      </p:sp>
      <p:sp>
        <p:nvSpPr>
          <p:cNvPr id="103" name="Text Box 224"/>
          <p:cNvSpPr txBox="1">
            <a:spLocks noChangeArrowheads="1"/>
          </p:cNvSpPr>
          <p:nvPr/>
        </p:nvSpPr>
        <p:spPr bwMode="auto">
          <a:xfrm>
            <a:off x="609600" y="2798762"/>
            <a:ext cx="14879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Time Domain</a:t>
            </a:r>
          </a:p>
        </p:txBody>
      </p:sp>
      <p:sp>
        <p:nvSpPr>
          <p:cNvPr id="109" name="Text Box 230"/>
          <p:cNvSpPr txBox="1">
            <a:spLocks noChangeArrowheads="1"/>
          </p:cNvSpPr>
          <p:nvPr/>
        </p:nvSpPr>
        <p:spPr bwMode="auto">
          <a:xfrm>
            <a:off x="457201" y="1524000"/>
            <a:ext cx="4648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267200" y="1524000"/>
            <a:ext cx="1732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Time domain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600200" y="21336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 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13" name="Picture 112" descr="v=ir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86600" y="5867399"/>
            <a:ext cx="63500" cy="74221"/>
          </a:xfrm>
          <a:prstGeom prst="rect">
            <a:avLst/>
          </a:prstGeom>
        </p:spPr>
      </p:pic>
      <p:pic>
        <p:nvPicPr>
          <p:cNvPr id="114" name="Picture 113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7879" y="5105400"/>
            <a:ext cx="452921" cy="384174"/>
          </a:xfrm>
          <a:prstGeom prst="rect">
            <a:avLst/>
          </a:prstGeom>
        </p:spPr>
      </p:pic>
      <p:pic>
        <p:nvPicPr>
          <p:cNvPr id="115" name="Picture 114" descr="pic.tif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828800"/>
            <a:ext cx="4318000" cy="3626742"/>
          </a:xfrm>
          <a:prstGeom prst="rect">
            <a:avLst/>
          </a:prstGeom>
        </p:spPr>
      </p:pic>
      <p:pic>
        <p:nvPicPr>
          <p:cNvPr id="11776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4692" y="1447800"/>
            <a:ext cx="101050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3400" y="2133600"/>
            <a:ext cx="444168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267200" y="2057400"/>
            <a:ext cx="200412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tx2"/>
                </a:solidFill>
              </a:rPr>
              <a:t>Phasor</a:t>
            </a:r>
            <a:r>
              <a:rPr lang="en-US" sz="2400" dirty="0" smtClean="0">
                <a:solidFill>
                  <a:schemeClr val="tx2"/>
                </a:solidFill>
              </a:rPr>
              <a:t> Domain</a:t>
            </a: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304800"/>
            <a:ext cx="8183562" cy="609600"/>
          </a:xfrm>
        </p:spPr>
        <p:txBody>
          <a:bodyPr>
            <a:noAutofit/>
          </a:bodyPr>
          <a:lstStyle/>
          <a:p>
            <a:r>
              <a:rPr lang="en-US" dirty="0" err="1" smtClean="0"/>
              <a:t>Phasor</a:t>
            </a:r>
            <a:r>
              <a:rPr lang="en-US" dirty="0" smtClean="0"/>
              <a:t> Relation for </a:t>
            </a:r>
            <a:r>
              <a:rPr lang="en-US" dirty="0" smtClean="0">
                <a:solidFill>
                  <a:srgbClr val="FF0000"/>
                </a:solidFill>
              </a:rPr>
              <a:t>Capacitors</a:t>
            </a:r>
            <a:endParaRPr lang="en-US" dirty="0">
              <a:solidFill>
                <a:srgbClr val="FF0000"/>
              </a:solidFill>
              <a:latin typeface="Symbol" pitchFamily="18" charset="2"/>
            </a:endParaRPr>
          </a:p>
        </p:txBody>
      </p:sp>
      <p:sp>
        <p:nvSpPr>
          <p:cNvPr id="103" name="Text Box 224"/>
          <p:cNvSpPr txBox="1">
            <a:spLocks noChangeArrowheads="1"/>
          </p:cNvSpPr>
          <p:nvPr/>
        </p:nvSpPr>
        <p:spPr bwMode="auto">
          <a:xfrm>
            <a:off x="609600" y="2798762"/>
            <a:ext cx="14879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Time Domain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6527054" y="1524000"/>
            <a:ext cx="1732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Time domain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6391049" y="2891135"/>
            <a:ext cx="2004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tx2"/>
                </a:solidFill>
              </a:rPr>
              <a:t>Phasor</a:t>
            </a:r>
            <a:r>
              <a:rPr lang="en-US" sz="2400" dirty="0" smtClean="0">
                <a:solidFill>
                  <a:schemeClr val="tx2"/>
                </a:solidFill>
              </a:rPr>
              <a:t> Domain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13" name="Picture 112" descr="v=ir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V="1">
            <a:off x="7086600" y="5867399"/>
            <a:ext cx="63500" cy="74221"/>
          </a:xfrm>
          <a:prstGeom prst="rect">
            <a:avLst/>
          </a:prstGeom>
        </p:spPr>
      </p:pic>
      <p:pic>
        <p:nvPicPr>
          <p:cNvPr id="114" name="Picture 113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7879" y="5105400"/>
            <a:ext cx="452921" cy="384174"/>
          </a:xfrm>
          <a:prstGeom prst="rect">
            <a:avLst/>
          </a:prstGeom>
        </p:spPr>
      </p:pic>
      <p:pic>
        <p:nvPicPr>
          <p:cNvPr id="115" name="Picture 114" descr="pic.tif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743200"/>
            <a:ext cx="4318000" cy="3626742"/>
          </a:xfrm>
          <a:prstGeom prst="rect">
            <a:avLst/>
          </a:prstGeom>
        </p:spPr>
      </p:pic>
      <p:pic>
        <p:nvPicPr>
          <p:cNvPr id="105" name="Picture 104" descr="c.tif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057400"/>
            <a:ext cx="4272079" cy="3657601"/>
          </a:xfrm>
          <a:prstGeom prst="rect">
            <a:avLst/>
          </a:prstGeom>
        </p:spPr>
      </p:pic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1981200"/>
            <a:ext cx="992311" cy="56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3505200"/>
            <a:ext cx="3717539" cy="167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blank.tif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51338" y="3554413"/>
            <a:ext cx="1422400" cy="1206500"/>
          </a:xfrm>
          <a:prstGeom prst="rect">
            <a:avLst/>
          </a:prstGeom>
        </p:spPr>
      </p:pic>
      <p:pic>
        <p:nvPicPr>
          <p:cNvPr id="13" name="Picture 12" descr="blank.tif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1000" y="5715000"/>
            <a:ext cx="3505200" cy="9842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 </a:t>
            </a:r>
            <a:r>
              <a:rPr lang="en-US" dirty="0" err="1" smtClean="0"/>
              <a:t>Phasor</a:t>
            </a:r>
            <a:r>
              <a:rPr lang="en-US" dirty="0" smtClean="0"/>
              <a:t> </a:t>
            </a:r>
            <a:r>
              <a:rPr lang="en-US" dirty="0" smtClean="0"/>
              <a:t>Analysis: </a:t>
            </a:r>
            <a:r>
              <a:rPr lang="en-US" dirty="0" smtClean="0">
                <a:solidFill>
                  <a:srgbClr val="FF0000"/>
                </a:solidFill>
              </a:rPr>
              <a:t>General Procedure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 Box 98"/>
          <p:cNvSpPr txBox="1">
            <a:spLocks noChangeArrowheads="1"/>
          </p:cNvSpPr>
          <p:nvPr/>
        </p:nvSpPr>
        <p:spPr bwMode="auto">
          <a:xfrm>
            <a:off x="533400" y="1686580"/>
            <a:ext cx="822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0" name="Picture 9" descr="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2209800"/>
            <a:ext cx="2209800" cy="943208"/>
          </a:xfrm>
          <a:prstGeom prst="rect">
            <a:avLst/>
          </a:prstGeom>
        </p:spPr>
      </p:pic>
      <p:pic>
        <p:nvPicPr>
          <p:cNvPr id="11" name="Picture 10" descr="Captur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8400" y="1981200"/>
            <a:ext cx="1823209" cy="1714500"/>
          </a:xfrm>
          <a:prstGeom prst="rect">
            <a:avLst/>
          </a:prstGeom>
        </p:spPr>
      </p:pic>
      <p:pic>
        <p:nvPicPr>
          <p:cNvPr id="12" name="Picture 11" descr="Captur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3962400"/>
            <a:ext cx="2209800" cy="1810862"/>
          </a:xfrm>
          <a:prstGeom prst="rect">
            <a:avLst/>
          </a:prstGeom>
        </p:spPr>
      </p:pic>
      <p:pic>
        <p:nvPicPr>
          <p:cNvPr id="13" name="Picture 12" descr="Captur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4600" y="4114800"/>
            <a:ext cx="1676400" cy="1558386"/>
          </a:xfrm>
          <a:prstGeom prst="rect">
            <a:avLst/>
          </a:prstGeom>
        </p:spPr>
      </p:pic>
      <p:pic>
        <p:nvPicPr>
          <p:cNvPr id="14" name="Picture 13" descr="Captur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53000" y="2209800"/>
            <a:ext cx="4114800" cy="927223"/>
          </a:xfrm>
          <a:prstGeom prst="rect">
            <a:avLst/>
          </a:prstGeom>
        </p:spPr>
      </p:pic>
      <p:pic>
        <p:nvPicPr>
          <p:cNvPr id="15" name="Picture 14" descr="Captur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53000" y="3733800"/>
            <a:ext cx="4118811" cy="914400"/>
          </a:xfrm>
          <a:prstGeom prst="rect">
            <a:avLst/>
          </a:prstGeom>
        </p:spPr>
      </p:pic>
      <p:pic>
        <p:nvPicPr>
          <p:cNvPr id="16" name="Picture 15" descr="Captur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53000" y="5257800"/>
            <a:ext cx="4114800" cy="911734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766048" cy="99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Example 1-4:  </a:t>
            </a:r>
            <a:r>
              <a:rPr lang="en-US" sz="3200" dirty="0" smtClean="0">
                <a:solidFill>
                  <a:srgbClr val="FF0000"/>
                </a:solidFill>
              </a:rPr>
              <a:t>RL Circuit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1" name="Picture 10" descr="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19800"/>
            <a:ext cx="4051302" cy="332983"/>
          </a:xfrm>
          <a:prstGeom prst="rect">
            <a:avLst/>
          </a:prstGeom>
        </p:spPr>
      </p:pic>
      <p:pic>
        <p:nvPicPr>
          <p:cNvPr id="8" name="Picture 7" descr="ex1-4a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5254978" cy="4267200"/>
          </a:xfrm>
          <a:prstGeom prst="rect">
            <a:avLst/>
          </a:prstGeom>
        </p:spPr>
      </p:pic>
      <p:pic>
        <p:nvPicPr>
          <p:cNvPr id="10" name="Picture 9" descr="ex1-4b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0" y="1768805"/>
            <a:ext cx="3124200" cy="50891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534400" y="64008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8766048" cy="99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Example 1-4:  </a:t>
            </a:r>
            <a:r>
              <a:rPr lang="en-US" sz="3200" dirty="0" smtClean="0">
                <a:solidFill>
                  <a:srgbClr val="FF0000"/>
                </a:solidFill>
              </a:rPr>
              <a:t>RL Circuit cont.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5486400" y="2743200"/>
            <a:ext cx="3657600" cy="14478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 descr="ex1-4c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7451"/>
            <a:ext cx="4419600" cy="5955293"/>
          </a:xfrm>
          <a:prstGeom prst="rect">
            <a:avLst/>
          </a:prstGeom>
        </p:spPr>
      </p:pic>
      <p:pic>
        <p:nvPicPr>
          <p:cNvPr id="10" name="Picture 9" descr="ex1-4d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7002" y="1600200"/>
            <a:ext cx="4706998" cy="257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9467"/>
            <a:ext cx="6400800" cy="645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57200"/>
            <a:ext cx="7702019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-152400" y="381000"/>
            <a:ext cx="8918448" cy="57150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654" y="152400"/>
            <a:ext cx="6896692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2: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Photovoltaics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18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963307"/>
            <a:ext cx="8429625" cy="3769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2:  </a:t>
            </a:r>
            <a:r>
              <a:rPr lang="en-US" dirty="0" smtClean="0">
                <a:solidFill>
                  <a:srgbClr val="FF0000"/>
                </a:solidFill>
              </a:rPr>
              <a:t>Structure of PV Cell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28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990" y="1676400"/>
            <a:ext cx="766602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2:</a:t>
            </a:r>
            <a:r>
              <a:rPr lang="en-US" dirty="0" smtClean="0">
                <a:solidFill>
                  <a:srgbClr val="FF0000"/>
                </a:solidFill>
              </a:rPr>
              <a:t>  PV Cell Layers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39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593" y="1600200"/>
            <a:ext cx="7652814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2:</a:t>
            </a:r>
            <a:r>
              <a:rPr lang="en-US" dirty="0" smtClean="0">
                <a:solidFill>
                  <a:srgbClr val="FF0000"/>
                </a:solidFill>
              </a:rPr>
              <a:t>  PV System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49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6025" y="1600200"/>
            <a:ext cx="6411951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1259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5229"/>
            <a:ext cx="9144000" cy="3357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220" y="0"/>
            <a:ext cx="73075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1328" y="152400"/>
            <a:ext cx="6861343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Fundamental Forces of Nature</a:t>
            </a:r>
            <a:endParaRPr lang="en-US" dirty="0"/>
          </a:p>
        </p:txBody>
      </p:sp>
      <p:pic>
        <p:nvPicPr>
          <p:cNvPr id="8704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6687" y="1524000"/>
            <a:ext cx="6630627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151500"/>
            <a:ext cx="2971800" cy="156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Gravitational Force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971800"/>
            <a:ext cx="3420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Force exerted on mass 2 by mass 1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685800" y="28194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8600" y="6019800"/>
            <a:ext cx="3658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Gravitational field induced by mass 1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rot="5400000" flipH="1" flipV="1">
            <a:off x="381000" y="58674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862304"/>
            <a:ext cx="3248025" cy="714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0246" y="1586071"/>
            <a:ext cx="3324154" cy="2376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3975520"/>
            <a:ext cx="4148138" cy="288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2273</TotalTime>
  <Words>924</Words>
  <Application>Microsoft Office PowerPoint</Application>
  <PresentationFormat>On-screen Show (4:3)</PresentationFormat>
  <Paragraphs>136</Paragraphs>
  <Slides>54</Slides>
  <Notes>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Median</vt:lpstr>
      <vt:lpstr>Equation</vt:lpstr>
      <vt:lpstr>1. Waves &amp; Phasors</vt:lpstr>
      <vt:lpstr>Chapter 1 Overview</vt:lpstr>
      <vt:lpstr>Examples of EM Applications</vt:lpstr>
      <vt:lpstr>Dimensions and Units</vt:lpstr>
      <vt:lpstr>Slide 5</vt:lpstr>
      <vt:lpstr>Slide 6</vt:lpstr>
      <vt:lpstr>Slide 7</vt:lpstr>
      <vt:lpstr>Fundamental Forces of Nature</vt:lpstr>
      <vt:lpstr>Gravitational Force</vt:lpstr>
      <vt:lpstr>Charge: Electrical property of particles</vt:lpstr>
      <vt:lpstr>Electrical Force</vt:lpstr>
      <vt:lpstr>Electric Field In Free Space</vt:lpstr>
      <vt:lpstr>Electric Field Inside Dielectric Medium</vt:lpstr>
      <vt:lpstr>Magnetic Field</vt:lpstr>
      <vt:lpstr>Static vs. Dynamic</vt:lpstr>
      <vt:lpstr>Material Properties</vt:lpstr>
      <vt:lpstr>Traveling Waves</vt:lpstr>
      <vt:lpstr>Types of Waves</vt:lpstr>
      <vt:lpstr>Sinusoidal Waves in Lossless Media</vt:lpstr>
      <vt:lpstr>Phase velocity</vt:lpstr>
      <vt:lpstr>Wave Frequency and Period</vt:lpstr>
      <vt:lpstr>Direction of Wave Travel</vt:lpstr>
      <vt:lpstr>Phase Lead &amp; Lag</vt:lpstr>
      <vt:lpstr>Slide 24</vt:lpstr>
      <vt:lpstr>Wave Travel in Lossy Media</vt:lpstr>
      <vt:lpstr>Slide 26</vt:lpstr>
      <vt:lpstr>Slide 27</vt:lpstr>
      <vt:lpstr>Slide 28</vt:lpstr>
      <vt:lpstr>The EM Spectrum</vt:lpstr>
      <vt:lpstr>Slide 30</vt:lpstr>
      <vt:lpstr>Tech Brief 1: LED Lighting</vt:lpstr>
      <vt:lpstr>Tech Brief 1:  LED Basics</vt:lpstr>
      <vt:lpstr>Tech Brief 1:  Light Spectra</vt:lpstr>
      <vt:lpstr>Tech Brief 1:  LED Spectra</vt:lpstr>
      <vt:lpstr>Tech Brief 1:  LED Lighting Cost Comparison</vt:lpstr>
      <vt:lpstr>Complex Numbers</vt:lpstr>
      <vt:lpstr>Relations for Complex Numbers</vt:lpstr>
      <vt:lpstr>Slide 38</vt:lpstr>
      <vt:lpstr>Phasor Domain</vt:lpstr>
      <vt:lpstr>Phasor Domain</vt:lpstr>
      <vt:lpstr>Time and Phasor Domain</vt:lpstr>
      <vt:lpstr>Phasor Relation for Resistors</vt:lpstr>
      <vt:lpstr>Phasor Relation for Inductors</vt:lpstr>
      <vt:lpstr>Phasor Relation for Capacitors</vt:lpstr>
      <vt:lpstr>ac Phasor Analysis: General Procedure</vt:lpstr>
      <vt:lpstr>Example 1-4:  RL Circuit</vt:lpstr>
      <vt:lpstr>Example 1-4:  RL Circuit cont.</vt:lpstr>
      <vt:lpstr>Slide 48</vt:lpstr>
      <vt:lpstr>Slide 49</vt:lpstr>
      <vt:lpstr>Tech Brief 2:  Photovoltaics</vt:lpstr>
      <vt:lpstr>Tech Brief 2:  Structure of PV Cell</vt:lpstr>
      <vt:lpstr>Tech Brief 2:  PV Cell Layers</vt:lpstr>
      <vt:lpstr>Tech Brief 2:  PV System</vt:lpstr>
      <vt:lpstr>Summary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83</cp:revision>
  <dcterms:created xsi:type="dcterms:W3CDTF">2010-03-25T14:47:29Z</dcterms:created>
  <dcterms:modified xsi:type="dcterms:W3CDTF">2010-03-25T17:29:23Z</dcterms:modified>
</cp:coreProperties>
</file>