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tiff" ContentType="image/tiff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996" r:id="rId1"/>
  </p:sldMasterIdLst>
  <p:notesMasterIdLst>
    <p:notesMasterId r:id="rId23"/>
  </p:notesMasterIdLst>
  <p:sldIdLst>
    <p:sldId id="256" r:id="rId2"/>
    <p:sldId id="326" r:id="rId3"/>
    <p:sldId id="327" r:id="rId4"/>
    <p:sldId id="328" r:id="rId5"/>
    <p:sldId id="329" r:id="rId6"/>
    <p:sldId id="330" r:id="rId7"/>
    <p:sldId id="331" r:id="rId8"/>
    <p:sldId id="332" r:id="rId9"/>
    <p:sldId id="333" r:id="rId10"/>
    <p:sldId id="334" r:id="rId11"/>
    <p:sldId id="335" r:id="rId12"/>
    <p:sldId id="336" r:id="rId13"/>
    <p:sldId id="337" r:id="rId14"/>
    <p:sldId id="338" r:id="rId15"/>
    <p:sldId id="339" r:id="rId16"/>
    <p:sldId id="340" r:id="rId17"/>
    <p:sldId id="341" r:id="rId18"/>
    <p:sldId id="342" r:id="rId19"/>
    <p:sldId id="343" r:id="rId20"/>
    <p:sldId id="344" r:id="rId21"/>
    <p:sldId id="324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>
      <p:cViewPr varScale="1">
        <p:scale>
          <a:sx n="150" d="100"/>
          <a:sy n="150" d="100"/>
        </p:scale>
        <p:origin x="-10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theme" Target="theme/theme1.xml"/><Relationship Id="rId14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28" Type="http://schemas.openxmlformats.org/officeDocument/2006/relationships/tableStyles" Target="tableStyles.xml"/><Relationship Id="rId26" Type="http://schemas.openxmlformats.org/officeDocument/2006/relationships/viewProps" Target="viewProps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652889-7E82-4C15-B3F9-FE94BD10B7BD}" type="datetimeFigureOut">
              <a:rPr lang="en-US" smtClean="0"/>
              <a:pPr/>
              <a:t>3/29/10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63415C-2120-44EA-B4D5-CF87D5787AB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63415C-2120-44EA-B4D5-CF87D5787AB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168CB3A0-8F23-4335-BA18-2F858D2F9CEA}" type="datetimeFigureOut">
              <a:rPr lang="en-US" smtClean="0"/>
              <a:pPr/>
              <a:t>3/29/10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CB3A0-8F23-4335-BA18-2F858D2F9CEA}" type="datetimeFigureOut">
              <a:rPr lang="en-US" smtClean="0"/>
              <a:pPr/>
              <a:t>3/29/10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68CB3A0-8F23-4335-BA18-2F858D2F9CEA}" type="datetimeFigureOut">
              <a:rPr lang="en-US" smtClean="0"/>
              <a:pPr/>
              <a:t>3/29/10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CB3A0-8F23-4335-BA18-2F858D2F9CEA}" type="datetimeFigureOut">
              <a:rPr lang="en-US" smtClean="0"/>
              <a:pPr/>
              <a:t>3/29/10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CB3A0-8F23-4335-BA18-2F858D2F9CEA}" type="datetimeFigureOut">
              <a:rPr lang="en-US" smtClean="0"/>
              <a:pPr/>
              <a:t>3/29/10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68CB3A0-8F23-4335-BA18-2F858D2F9CEA}" type="datetimeFigureOut">
              <a:rPr lang="en-US" smtClean="0"/>
              <a:pPr/>
              <a:t>3/29/10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68CB3A0-8F23-4335-BA18-2F858D2F9CEA}" type="datetimeFigureOut">
              <a:rPr lang="en-US" smtClean="0"/>
              <a:pPr/>
              <a:t>3/29/10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CB3A0-8F23-4335-BA18-2F858D2F9CEA}" type="datetimeFigureOut">
              <a:rPr lang="en-US" smtClean="0"/>
              <a:pPr/>
              <a:t>3/29/10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CB3A0-8F23-4335-BA18-2F858D2F9CEA}" type="datetimeFigureOut">
              <a:rPr lang="en-US" smtClean="0"/>
              <a:pPr/>
              <a:t>3/29/10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CB3A0-8F23-4335-BA18-2F858D2F9CEA}" type="datetimeFigureOut">
              <a:rPr lang="en-US" smtClean="0"/>
              <a:pPr/>
              <a:t>3/29/10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168CB3A0-8F23-4335-BA18-2F858D2F9CEA}" type="datetimeFigureOut">
              <a:rPr lang="en-US" smtClean="0"/>
              <a:pPr/>
              <a:t>3/29/10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68CB3A0-8F23-4335-BA18-2F858D2F9CEA}" type="datetimeFigureOut">
              <a:rPr lang="en-US" smtClean="0"/>
              <a:pPr/>
              <a:t>3/29/10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3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3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4.tif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3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3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Relationship Id="rId5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4038600"/>
            <a:ext cx="8991600" cy="18288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10. Satellite Communication &amp; Radar Sensors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90800" y="6172200"/>
            <a:ext cx="64085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/>
              <a:t>Applied EM by Ulaby, </a:t>
            </a:r>
            <a:r>
              <a:rPr lang="en-US" sz="2600" dirty="0" err="1" smtClean="0"/>
              <a:t>Michielssen</a:t>
            </a:r>
            <a:r>
              <a:rPr lang="en-US" sz="2600" dirty="0" smtClean="0"/>
              <a:t> and </a:t>
            </a:r>
            <a:r>
              <a:rPr lang="en-US" sz="2600" dirty="0" err="1" smtClean="0"/>
              <a:t>Ravaioli</a:t>
            </a:r>
            <a:endParaRPr lang="en-US" sz="2600" dirty="0" smtClean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" y="228600"/>
            <a:ext cx="7848600" cy="4957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Radar Sensors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828800" y="5638800"/>
            <a:ext cx="5486400" cy="10156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The term </a:t>
            </a:r>
            <a:r>
              <a:rPr lang="en-US" sz="2000" b="1" i="1" dirty="0" smtClean="0">
                <a:solidFill>
                  <a:srgbClr val="FF0000"/>
                </a:solidFill>
              </a:rPr>
              <a:t>radar</a:t>
            </a:r>
            <a:r>
              <a:rPr lang="en-US" sz="2000" b="1" i="1" dirty="0" smtClean="0"/>
              <a:t> </a:t>
            </a:r>
            <a:r>
              <a:rPr lang="en-US" sz="2000" dirty="0" smtClean="0"/>
              <a:t>is a contracted form of the phrase </a:t>
            </a:r>
            <a:r>
              <a:rPr lang="en-US" sz="2000" b="1" i="1" dirty="0" smtClean="0">
                <a:solidFill>
                  <a:srgbClr val="FF0000"/>
                </a:solidFill>
              </a:rPr>
              <a:t>radio detection and ranging</a:t>
            </a:r>
            <a:r>
              <a:rPr lang="en-US" sz="2000" b="1" i="1" dirty="0" smtClean="0"/>
              <a:t>, </a:t>
            </a:r>
            <a:r>
              <a:rPr lang="en-US" sz="2000" dirty="0" smtClean="0"/>
              <a:t>which conveys some, but not all, of the features of a modern radar system</a:t>
            </a:r>
            <a:endParaRPr lang="en-US" sz="2000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" y="1593454"/>
            <a:ext cx="8307656" cy="3740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1892414"/>
            <a:ext cx="5242985" cy="3136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Unambiguous Range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1524000"/>
            <a:ext cx="4191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</a:rPr>
              <a:t>The range </a:t>
            </a:r>
            <a:r>
              <a:rPr lang="en-US" sz="2000" i="1" dirty="0" err="1" smtClean="0">
                <a:solidFill>
                  <a:schemeClr val="accent1"/>
                </a:solidFill>
              </a:rPr>
              <a:t>R</a:t>
            </a:r>
            <a:r>
              <a:rPr lang="en-US" sz="2000" baseline="-25000" dirty="0" err="1" smtClean="0">
                <a:solidFill>
                  <a:schemeClr val="accent1"/>
                </a:solidFill>
              </a:rPr>
              <a:t>u</a:t>
            </a:r>
            <a:r>
              <a:rPr lang="en-US" sz="2000" i="1" dirty="0" smtClean="0">
                <a:solidFill>
                  <a:schemeClr val="accent1"/>
                </a:solidFill>
              </a:rPr>
              <a:t> corresponds to the </a:t>
            </a:r>
            <a:r>
              <a:rPr lang="en-US" sz="2000" i="1" dirty="0" smtClean="0">
                <a:solidFill>
                  <a:srgbClr val="FF0000"/>
                </a:solidFill>
              </a:rPr>
              <a:t>maximum range </a:t>
            </a:r>
            <a:r>
              <a:rPr lang="en-US" sz="2000" i="1" dirty="0" smtClean="0">
                <a:solidFill>
                  <a:schemeClr val="accent1"/>
                </a:solidFill>
              </a:rPr>
              <a:t>that a target</a:t>
            </a:r>
          </a:p>
          <a:p>
            <a:r>
              <a:rPr lang="en-US" sz="2000" dirty="0" smtClean="0">
                <a:solidFill>
                  <a:schemeClr val="accent1"/>
                </a:solidFill>
              </a:rPr>
              <a:t>can have such that its echo is received before the transmission</a:t>
            </a:r>
          </a:p>
          <a:p>
            <a:r>
              <a:rPr lang="en-US" sz="2000" dirty="0" smtClean="0">
                <a:solidFill>
                  <a:schemeClr val="accent1"/>
                </a:solidFill>
              </a:rPr>
              <a:t>of the next pulse.</a:t>
            </a:r>
            <a:endParaRPr lang="en-US" sz="2000" dirty="0">
              <a:solidFill>
                <a:schemeClr val="accent1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810000"/>
            <a:ext cx="2814637" cy="1092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Range Resolution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1676400"/>
            <a:ext cx="7201761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The </a:t>
            </a:r>
            <a:r>
              <a:rPr lang="en-US" sz="2400" b="1" i="1" dirty="0" smtClean="0">
                <a:solidFill>
                  <a:srgbClr val="FF0000"/>
                </a:solidFill>
              </a:rPr>
              <a:t>range resolution </a:t>
            </a:r>
            <a:r>
              <a:rPr lang="en-US" sz="2400" dirty="0" smtClean="0">
                <a:solidFill>
                  <a:schemeClr val="accent1"/>
                </a:solidFill>
              </a:rPr>
              <a:t>of the radar, ∆</a:t>
            </a:r>
            <a:r>
              <a:rPr lang="en-US" sz="2400" i="1" dirty="0" smtClean="0">
                <a:solidFill>
                  <a:schemeClr val="accent1"/>
                </a:solidFill>
              </a:rPr>
              <a:t>R,</a:t>
            </a:r>
            <a:r>
              <a:rPr lang="en-US" sz="2400" dirty="0" smtClean="0">
                <a:solidFill>
                  <a:schemeClr val="accent1"/>
                </a:solidFill>
              </a:rPr>
              <a:t> is defined as the</a:t>
            </a:r>
          </a:p>
          <a:p>
            <a:r>
              <a:rPr lang="en-US" sz="2400" dirty="0" smtClean="0">
                <a:solidFill>
                  <a:schemeClr val="accent1"/>
                </a:solidFill>
              </a:rPr>
              <a:t>minimum spacing between two targets necessary to avoid</a:t>
            </a:r>
          </a:p>
          <a:p>
            <a:r>
              <a:rPr lang="en-US" sz="2400" dirty="0" smtClean="0">
                <a:solidFill>
                  <a:schemeClr val="accent1"/>
                </a:solidFill>
              </a:rPr>
              <a:t>overlap between the echoes from the two targets.</a:t>
            </a:r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00" y="4267200"/>
            <a:ext cx="3108543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For a pulse length of 1 ns,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the range resolution is 15 cm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1" y="3200400"/>
            <a:ext cx="3429000" cy="49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44179" y="3959137"/>
            <a:ext cx="5823621" cy="274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Azimuth Resolution</a:t>
            </a:r>
            <a:endParaRPr lang="en-US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" y="2013605"/>
            <a:ext cx="8153400" cy="3396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-76200"/>
            <a:ext cx="8153400" cy="990600"/>
          </a:xfrm>
        </p:spPr>
        <p:txBody>
          <a:bodyPr/>
          <a:lstStyle/>
          <a:p>
            <a:r>
              <a:rPr lang="en-US" dirty="0" smtClean="0"/>
              <a:t>The Problem with Noise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4876800"/>
            <a:ext cx="8534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</a:rPr>
              <a:t>For </a:t>
            </a:r>
            <a:r>
              <a:rPr lang="en-US" sz="2000" dirty="0" smtClean="0">
                <a:solidFill>
                  <a:srgbClr val="FF0000"/>
                </a:solidFill>
              </a:rPr>
              <a:t>threshold detection level 1 </a:t>
            </a:r>
            <a:r>
              <a:rPr lang="en-US" sz="2000" dirty="0" smtClean="0">
                <a:solidFill>
                  <a:schemeClr val="accent1"/>
                </a:solidFill>
              </a:rPr>
              <a:t>indicated in Fig. 10-13, the radar will produce the presence of both targets, but it will also detect a </a:t>
            </a:r>
            <a:r>
              <a:rPr lang="en-US" sz="2000" b="1" i="1" dirty="0" smtClean="0">
                <a:solidFill>
                  <a:srgbClr val="FF0000"/>
                </a:solidFill>
              </a:rPr>
              <a:t>false alarm</a:t>
            </a:r>
            <a:r>
              <a:rPr lang="en-US" sz="2000" b="1" i="1" dirty="0" smtClean="0">
                <a:solidFill>
                  <a:schemeClr val="accent1"/>
                </a:solidFill>
              </a:rPr>
              <a:t>.  </a:t>
            </a:r>
            <a:r>
              <a:rPr lang="en-US" sz="2000" dirty="0" smtClean="0">
                <a:solidFill>
                  <a:schemeClr val="accent1"/>
                </a:solidFill>
              </a:rPr>
              <a:t>The</a:t>
            </a:r>
            <a:r>
              <a:rPr lang="en-US" sz="2000" b="1" i="1" dirty="0" smtClean="0">
                <a:solidFill>
                  <a:schemeClr val="accent1"/>
                </a:solidFill>
              </a:rPr>
              <a:t> </a:t>
            </a:r>
            <a:r>
              <a:rPr lang="en-US" sz="2000" dirty="0" smtClean="0">
                <a:solidFill>
                  <a:schemeClr val="accent1"/>
                </a:solidFill>
              </a:rPr>
              <a:t>chance of this occurring is called the </a:t>
            </a:r>
            <a:r>
              <a:rPr lang="en-US" sz="2000" b="1" i="1" dirty="0" smtClean="0">
                <a:solidFill>
                  <a:srgbClr val="FF0000"/>
                </a:solidFill>
              </a:rPr>
              <a:t>false-alarm probability</a:t>
            </a:r>
            <a:r>
              <a:rPr lang="en-US" sz="2000" b="1" i="1" dirty="0" smtClean="0">
                <a:solidFill>
                  <a:schemeClr val="accent1"/>
                </a:solidFill>
              </a:rPr>
              <a:t>.  </a:t>
            </a:r>
            <a:r>
              <a:rPr lang="en-US" sz="2000" dirty="0" smtClean="0">
                <a:solidFill>
                  <a:schemeClr val="accent1"/>
                </a:solidFill>
              </a:rPr>
              <a:t>On the other hand, if the threshold detection level is raised to </a:t>
            </a:r>
            <a:r>
              <a:rPr lang="en-US" sz="2000" dirty="0" smtClean="0">
                <a:solidFill>
                  <a:srgbClr val="FF0000"/>
                </a:solidFill>
              </a:rPr>
              <a:t>level 2</a:t>
            </a:r>
            <a:r>
              <a:rPr lang="en-US" sz="2000" dirty="0" smtClean="0">
                <a:solidFill>
                  <a:schemeClr val="accent1"/>
                </a:solidFill>
              </a:rPr>
              <a:t> to avoid the false alarm, the radar will not detect the presence of the first target.  A radar’s ability to detect the presence of a target is characterized by a </a:t>
            </a:r>
            <a:r>
              <a:rPr lang="en-US" sz="2000" b="1" i="1" dirty="0" smtClean="0">
                <a:solidFill>
                  <a:srgbClr val="FF0000"/>
                </a:solidFill>
              </a:rPr>
              <a:t>detection probability</a:t>
            </a:r>
            <a:r>
              <a:rPr lang="en-US" sz="2000" b="1" i="1" dirty="0" smtClean="0"/>
              <a:t>.</a:t>
            </a:r>
            <a:endParaRPr lang="en-US" sz="2000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" y="762000"/>
            <a:ext cx="8153400" cy="4028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1524000"/>
            <a:ext cx="6248400" cy="2235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Maximum Detectable Range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3352800"/>
            <a:ext cx="64008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000" dirty="0" smtClean="0">
                <a:solidFill>
                  <a:schemeClr val="accent1"/>
                </a:solidFill>
              </a:rPr>
              <a:t>Through probability calculations, one can specify the </a:t>
            </a:r>
            <a:r>
              <a:rPr lang="en-US" sz="2000" dirty="0" smtClean="0">
                <a:solidFill>
                  <a:srgbClr val="FF0000"/>
                </a:solidFill>
              </a:rPr>
              <a:t>minimum signal-to-noise ratio</a:t>
            </a:r>
            <a:r>
              <a:rPr lang="en-US" sz="2000" dirty="0" smtClean="0">
                <a:solidFill>
                  <a:schemeClr val="accent1"/>
                </a:solidFill>
              </a:rPr>
              <a:t> </a:t>
            </a:r>
            <a:r>
              <a:rPr lang="en-US" sz="2000" i="1" dirty="0" err="1" smtClean="0">
                <a:solidFill>
                  <a:schemeClr val="accent1"/>
                </a:solidFill>
              </a:rPr>
              <a:t>S</a:t>
            </a:r>
            <a:r>
              <a:rPr lang="en-US" sz="2000" baseline="-25000" dirty="0" err="1" smtClean="0">
                <a:solidFill>
                  <a:schemeClr val="accent1"/>
                </a:solidFill>
              </a:rPr>
              <a:t>min</a:t>
            </a:r>
            <a:r>
              <a:rPr lang="en-US" sz="2000" dirty="0" smtClean="0">
                <a:solidFill>
                  <a:schemeClr val="accent1"/>
                </a:solidFill>
              </a:rPr>
              <a:t> required to assure a desired </a:t>
            </a:r>
            <a:r>
              <a:rPr lang="en-US" sz="2000" dirty="0" smtClean="0">
                <a:solidFill>
                  <a:srgbClr val="FF0000"/>
                </a:solidFill>
              </a:rPr>
              <a:t>probability of detection</a:t>
            </a:r>
            <a:r>
              <a:rPr lang="en-US" sz="2000" dirty="0" smtClean="0">
                <a:solidFill>
                  <a:schemeClr val="accent1"/>
                </a:solidFill>
              </a:rPr>
              <a:t>.</a:t>
            </a:r>
          </a:p>
          <a:p>
            <a:pPr marL="342900" indent="-342900">
              <a:buAutoNum type="arabicPeriod"/>
            </a:pPr>
            <a:endParaRPr lang="en-US" sz="2000" dirty="0" smtClean="0">
              <a:solidFill>
                <a:schemeClr val="accent1"/>
              </a:solidFill>
            </a:endParaRPr>
          </a:p>
          <a:p>
            <a:pPr marL="342900" indent="-342900">
              <a:buAutoNum type="arabicPeriod"/>
            </a:pPr>
            <a:r>
              <a:rPr lang="en-US" sz="2000" dirty="0" smtClean="0">
                <a:solidFill>
                  <a:schemeClr val="accent1"/>
                </a:solidFill>
              </a:rPr>
              <a:t>The corresponding </a:t>
            </a:r>
            <a:r>
              <a:rPr lang="en-US" sz="2000" dirty="0" smtClean="0">
                <a:solidFill>
                  <a:srgbClr val="FF0000"/>
                </a:solidFill>
              </a:rPr>
              <a:t>maximum detectable range </a:t>
            </a:r>
            <a:r>
              <a:rPr lang="en-US" sz="2000" dirty="0" smtClean="0">
                <a:solidFill>
                  <a:schemeClr val="accent1"/>
                </a:solidFill>
              </a:rPr>
              <a:t>is:</a:t>
            </a:r>
            <a:endParaRPr lang="en-US" sz="2000" dirty="0">
              <a:solidFill>
                <a:schemeClr val="accent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" y="45720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876800" y="5029200"/>
            <a:ext cx="4191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ym typeface="Symbol"/>
              </a:rPr>
              <a:t></a:t>
            </a:r>
            <a:r>
              <a:rPr lang="en-US" baseline="-25000" dirty="0" smtClean="0"/>
              <a:t>t</a:t>
            </a:r>
            <a:r>
              <a:rPr lang="en-US" dirty="0" smtClean="0"/>
              <a:t> = radar cross section of target</a:t>
            </a:r>
          </a:p>
          <a:p>
            <a:r>
              <a:rPr lang="en-US" i="1" dirty="0" smtClean="0"/>
              <a:t>K</a:t>
            </a:r>
            <a:r>
              <a:rPr lang="en-US" dirty="0" smtClean="0"/>
              <a:t> =  Boltzmann’s constant</a:t>
            </a:r>
          </a:p>
          <a:p>
            <a:r>
              <a:rPr lang="en-US" i="1" dirty="0" err="1" smtClean="0"/>
              <a:t>T</a:t>
            </a:r>
            <a:r>
              <a:rPr lang="en-US" baseline="-25000" dirty="0" err="1" smtClean="0"/>
              <a:t>sys</a:t>
            </a:r>
            <a:r>
              <a:rPr lang="en-US" dirty="0" smtClean="0"/>
              <a:t> = system noise temperature of receiver</a:t>
            </a:r>
            <a:endParaRPr lang="en-US" dirty="0"/>
          </a:p>
        </p:txBody>
      </p:sp>
      <p:pic>
        <p:nvPicPr>
          <p:cNvPr id="10" name="Picture 9" descr="sig.tif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86400" y="4724400"/>
            <a:ext cx="304800" cy="270934"/>
          </a:xfrm>
          <a:prstGeom prst="rect">
            <a:avLst/>
          </a:prstGeom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5147822"/>
            <a:ext cx="4005264" cy="1024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Doppler Effect</a:t>
            </a:r>
            <a:endParaRPr lang="en-US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4820" y="109083"/>
            <a:ext cx="4339580" cy="6657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Doppler Radar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62000" y="5486400"/>
            <a:ext cx="1219200" cy="12192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Frequency of received signal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09800" y="5486400"/>
            <a:ext cx="1447800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Frequency of transmitted signal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343400" y="5181600"/>
            <a:ext cx="1828800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Doppler frequency shift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rot="5400000" flipH="1" flipV="1">
            <a:off x="1637506" y="5219700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 flipH="1" flipV="1">
            <a:off x="2514600" y="5181600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0800000">
            <a:off x="3581400" y="4953000"/>
            <a:ext cx="685800" cy="304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41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" y="1755553"/>
            <a:ext cx="8153400" cy="2356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5387" y="4572000"/>
            <a:ext cx="1976013" cy="421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45720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Doppler Frequency</a:t>
            </a:r>
            <a:endParaRPr lang="en-US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200400"/>
            <a:ext cx="3276600" cy="8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56780" y="226807"/>
            <a:ext cx="4687220" cy="6554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4343400" cy="990600"/>
          </a:xfrm>
        </p:spPr>
        <p:txBody>
          <a:bodyPr>
            <a:normAutofit/>
          </a:bodyPr>
          <a:lstStyle/>
          <a:p>
            <a:r>
              <a:rPr lang="en-US" dirty="0" err="1" smtClean="0"/>
              <a:t>Monopulse</a:t>
            </a:r>
            <a:r>
              <a:rPr lang="en-US" dirty="0" smtClean="0"/>
              <a:t> Radar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200" y="1676400"/>
            <a:ext cx="4648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On the basis of information extracted from the echo due to</a:t>
            </a:r>
          </a:p>
          <a:p>
            <a:r>
              <a:rPr lang="en-US" sz="2400" dirty="0" smtClean="0">
                <a:solidFill>
                  <a:schemeClr val="accent1"/>
                </a:solidFill>
              </a:rPr>
              <a:t>a single pulse, a </a:t>
            </a:r>
            <a:r>
              <a:rPr lang="en-US" sz="2400" b="1" i="1" dirty="0" err="1" smtClean="0">
                <a:solidFill>
                  <a:srgbClr val="FF0000"/>
                </a:solidFill>
              </a:rPr>
              <a:t>monopulse</a:t>
            </a:r>
            <a:r>
              <a:rPr lang="en-US" sz="2400" b="1" i="1" dirty="0" smtClean="0">
                <a:solidFill>
                  <a:srgbClr val="FF0000"/>
                </a:solidFill>
              </a:rPr>
              <a:t> radar can track the direction </a:t>
            </a:r>
            <a:r>
              <a:rPr lang="en-US" sz="2400" dirty="0" smtClean="0">
                <a:solidFill>
                  <a:schemeClr val="accent1"/>
                </a:solidFill>
              </a:rPr>
              <a:t>of a target with an angular accuracy equal to a fraction of its antenna </a:t>
            </a:r>
            <a:r>
              <a:rPr lang="en-US" sz="2400" dirty="0" err="1" smtClean="0">
                <a:solidFill>
                  <a:schemeClr val="accent1"/>
                </a:solidFill>
              </a:rPr>
              <a:t>beamwidth</a:t>
            </a:r>
            <a:r>
              <a:rPr lang="en-US" sz="2400" dirty="0" smtClean="0">
                <a:solidFill>
                  <a:schemeClr val="accent1"/>
                </a:solidFill>
              </a:rPr>
              <a:t>.</a:t>
            </a:r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4572000"/>
            <a:ext cx="4876800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The phasing network is used to combine the backscattered signal in various ways so as to enhance vertical and horizontal resolutions.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457200"/>
            <a:ext cx="3849808" cy="6307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9225" y="1640500"/>
            <a:ext cx="8845550" cy="31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Monopulse</a:t>
            </a:r>
            <a:r>
              <a:rPr lang="en-US" dirty="0" smtClean="0"/>
              <a:t> Basic Concept</a:t>
            </a:r>
            <a:endParaRPr lang="en-US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1" y="1743150"/>
            <a:ext cx="8762999" cy="358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00" y="1639754"/>
            <a:ext cx="9118600" cy="4802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Geosynchronous Satellites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59436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1752600"/>
            <a:ext cx="41909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To remain in sync with Earth’s rotation, a satellite has to be at an orbital altitude of 35,786 km above the Earth’s equator. 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" y="4724400"/>
            <a:ext cx="45719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Three geosynchronous satellites are sufficient to cover the entire globe (up to 81◦ of latitude on either side of the equator).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7516" y="1066800"/>
            <a:ext cx="3071242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76200"/>
            <a:ext cx="8153400" cy="990600"/>
          </a:xfrm>
        </p:spPr>
        <p:txBody>
          <a:bodyPr/>
          <a:lstStyle/>
          <a:p>
            <a:r>
              <a:rPr lang="en-US" dirty="0" smtClean="0"/>
              <a:t>Geosynchronous Orbit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4419600"/>
            <a:ext cx="2142083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Gravitational force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   </a:t>
            </a:r>
            <a:r>
              <a:rPr lang="en-US" dirty="0" smtClean="0"/>
              <a:t>(attractive)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5181600"/>
            <a:ext cx="207317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Centrifugal force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   </a:t>
            </a:r>
            <a:r>
              <a:rPr lang="en-US" dirty="0" smtClean="0">
                <a:solidFill>
                  <a:srgbClr val="000000"/>
                </a:solidFill>
              </a:rPr>
              <a:t>(repulsive)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" y="6019800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Equating them leads to: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32126" y="51054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648200" y="4343400"/>
            <a:ext cx="4495800" cy="163121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Setting </a:t>
            </a:r>
            <a:r>
              <a:rPr lang="en-US" sz="2000" i="1" dirty="0" smtClean="0"/>
              <a:t>T</a:t>
            </a:r>
            <a:r>
              <a:rPr lang="en-US" sz="2000" dirty="0" smtClean="0"/>
              <a:t> = 23 hours, 56 minutes, and 4.1 seconds, and subtracting 6,378 km for </a:t>
            </a:r>
            <a:r>
              <a:rPr lang="en-US" sz="2000" dirty="0" smtClean="0"/>
              <a:t>Earth’s mean </a:t>
            </a:r>
            <a:r>
              <a:rPr lang="en-US" sz="2000" dirty="0" smtClean="0"/>
              <a:t>radius at the equator gives an altitude of </a:t>
            </a:r>
            <a:r>
              <a:rPr lang="en-US" sz="2000" i="1" dirty="0" smtClean="0"/>
              <a:t>h </a:t>
            </a:r>
            <a:r>
              <a:rPr lang="en-US" sz="2000" dirty="0" smtClean="0"/>
              <a:t>= 35, 786 km above Earth’s surface.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999909"/>
            <a:ext cx="8991600" cy="3114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10156" y="4282961"/>
            <a:ext cx="2261844" cy="1362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62200" y="5936289"/>
            <a:ext cx="1981200" cy="723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Frequency Bands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58135" y="1600200"/>
            <a:ext cx="582773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Duplexers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1905000"/>
            <a:ext cx="3352800" cy="409342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A </a:t>
            </a:r>
            <a:r>
              <a:rPr lang="en-US" sz="2000" dirty="0" smtClean="0">
                <a:solidFill>
                  <a:srgbClr val="FF0000"/>
                </a:solidFill>
              </a:rPr>
              <a:t>duplexer</a:t>
            </a:r>
            <a:r>
              <a:rPr lang="en-US" sz="2000" dirty="0" smtClean="0"/>
              <a:t> is used to separate the path of the received signal from that of the transmitted signal, thereby making it possible to connect a single antenna to the transmitter and receiver simultaneously.</a:t>
            </a:r>
          </a:p>
          <a:p>
            <a:endParaRPr lang="en-US" sz="2000" dirty="0" smtClean="0"/>
          </a:p>
          <a:p>
            <a:r>
              <a:rPr lang="en-US" sz="2000" dirty="0" smtClean="0"/>
              <a:t>A </a:t>
            </a:r>
            <a:r>
              <a:rPr lang="en-US" sz="2000" dirty="0" smtClean="0">
                <a:solidFill>
                  <a:srgbClr val="FF0000"/>
                </a:solidFill>
              </a:rPr>
              <a:t>ferrite circulator </a:t>
            </a:r>
            <a:r>
              <a:rPr lang="en-US" sz="2000" dirty="0" smtClean="0"/>
              <a:t> is an example of a duplexer; its ferrite material allows waves to travel in only the clockwise direction.</a:t>
            </a:r>
            <a:endParaRPr lang="en-US" sz="20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1678206"/>
            <a:ext cx="5275118" cy="350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3216" y="1828800"/>
            <a:ext cx="6480784" cy="4598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Transponder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1752600"/>
            <a:ext cx="2590800" cy="470898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A transponder </a:t>
            </a:r>
            <a:r>
              <a:rPr lang="en-US" sz="2000" dirty="0" smtClean="0">
                <a:solidFill>
                  <a:srgbClr val="FF0000"/>
                </a:solidFill>
              </a:rPr>
              <a:t>receives</a:t>
            </a:r>
            <a:r>
              <a:rPr lang="en-US" sz="2000" dirty="0" smtClean="0"/>
              <a:t> an incoming signal (or many signals each occupying a certain bandwidth), </a:t>
            </a:r>
            <a:r>
              <a:rPr lang="en-US" sz="2000" dirty="0" smtClean="0">
                <a:solidFill>
                  <a:srgbClr val="FF0000"/>
                </a:solidFill>
              </a:rPr>
              <a:t>amplifies</a:t>
            </a:r>
            <a:r>
              <a:rPr lang="en-US" sz="2000" dirty="0" smtClean="0"/>
              <a:t> it, </a:t>
            </a:r>
            <a:r>
              <a:rPr lang="en-US" sz="2000" dirty="0" smtClean="0">
                <a:solidFill>
                  <a:srgbClr val="FF0000"/>
                </a:solidFill>
              </a:rPr>
              <a:t>changes its carrier frequency</a:t>
            </a:r>
            <a:r>
              <a:rPr lang="en-US" sz="2000" dirty="0" smtClean="0"/>
              <a:t>, divides the spectrum into channels, </a:t>
            </a:r>
            <a:r>
              <a:rPr lang="en-US" sz="2000" dirty="0" smtClean="0">
                <a:solidFill>
                  <a:srgbClr val="FF0000"/>
                </a:solidFill>
              </a:rPr>
              <a:t>amplifies </a:t>
            </a:r>
            <a:r>
              <a:rPr lang="en-US" sz="2000" dirty="0" smtClean="0"/>
              <a:t>each channel with a high power amplifier, </a:t>
            </a:r>
            <a:r>
              <a:rPr lang="en-US" sz="2000" dirty="0" smtClean="0">
                <a:solidFill>
                  <a:srgbClr val="FF0000"/>
                </a:solidFill>
              </a:rPr>
              <a:t>combines</a:t>
            </a:r>
            <a:r>
              <a:rPr lang="en-US" sz="2000" dirty="0" smtClean="0"/>
              <a:t> all channels and then </a:t>
            </a:r>
            <a:r>
              <a:rPr lang="en-US" sz="2000" dirty="0" smtClean="0">
                <a:solidFill>
                  <a:srgbClr val="FF0000"/>
                </a:solidFill>
              </a:rPr>
              <a:t>transmits</a:t>
            </a:r>
            <a:r>
              <a:rPr lang="en-US" sz="2000" dirty="0" smtClean="0"/>
              <a:t> the full spectrum to the intended destination.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" y="6477000"/>
            <a:ext cx="899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In this example, available bandwidth is 432 MHz, which can accommodate 75-100 TV Channels 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95443" y="1606343"/>
            <a:ext cx="4848557" cy="4718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564568"/>
            <a:ext cx="4800600" cy="851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106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Communication-Link Power Budget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4343400"/>
            <a:ext cx="4267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b="1" i="1" dirty="0" smtClean="0">
                <a:solidFill>
                  <a:srgbClr val="FF0000"/>
                </a:solidFill>
              </a:rPr>
              <a:t>signal-to-noise ratio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is defined as the ratio of the signal power to the noise power at the input of an equivalent noise-free receiver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2690336"/>
            <a:ext cx="1905000" cy="163121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input power </a:t>
            </a:r>
            <a:r>
              <a:rPr lang="en-US" sz="2000" dirty="0" smtClean="0"/>
              <a:t>at the receiver </a:t>
            </a:r>
            <a:r>
              <a:rPr lang="en-US" sz="2000" dirty="0" smtClean="0"/>
              <a:t>with atmospheric </a:t>
            </a:r>
            <a:r>
              <a:rPr lang="en-US" sz="2000" dirty="0" smtClean="0"/>
              <a:t>losses taken into account</a:t>
            </a:r>
            <a:endParaRPr lang="en-US" sz="2000" dirty="0"/>
          </a:p>
        </p:txBody>
      </p:sp>
      <p:cxnSp>
        <p:nvCxnSpPr>
          <p:cNvPr id="9" name="Straight Arrow Connector 8"/>
          <p:cNvCxnSpPr/>
          <p:nvPr/>
        </p:nvCxnSpPr>
        <p:spPr>
          <a:xfrm rot="5400000" flipH="1" flipV="1">
            <a:off x="533400" y="2362200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981200" y="2690336"/>
            <a:ext cx="1981200" cy="132343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one-way </a:t>
            </a:r>
            <a:r>
              <a:rPr lang="en-US" sz="2000" b="1" i="1" dirty="0" err="1" smtClean="0">
                <a:solidFill>
                  <a:srgbClr val="FF0000"/>
                </a:solidFill>
              </a:rPr>
              <a:t>transmissivity</a:t>
            </a:r>
            <a:r>
              <a:rPr lang="en-US" sz="2000" b="1" i="1" dirty="0" smtClean="0"/>
              <a:t> </a:t>
            </a:r>
            <a:r>
              <a:rPr lang="en-US" sz="2000" dirty="0" smtClean="0"/>
              <a:t>of the atmosphere at </a:t>
            </a:r>
            <a:r>
              <a:rPr lang="en-US" sz="2000" b="1" i="1" dirty="0" smtClean="0">
                <a:solidFill>
                  <a:srgbClr val="FF0000"/>
                </a:solidFill>
              </a:rPr>
              <a:t>zenith angle </a:t>
            </a:r>
            <a:r>
              <a:rPr lang="en-US" sz="2000" b="1" i="1" dirty="0" err="1" smtClean="0"/>
              <a:t>θ</a:t>
            </a:r>
            <a:endParaRPr lang="en-US" sz="2000" dirty="0"/>
          </a:p>
        </p:txBody>
      </p:sp>
      <p:cxnSp>
        <p:nvCxnSpPr>
          <p:cNvPr id="12" name="Straight Arrow Connector 11"/>
          <p:cNvCxnSpPr/>
          <p:nvPr/>
        </p:nvCxnSpPr>
        <p:spPr>
          <a:xfrm rot="5400000" flipH="1" flipV="1">
            <a:off x="2590800" y="2362200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5715000"/>
            <a:ext cx="3949012" cy="81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Antenna Beams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2438400"/>
            <a:ext cx="3733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Antenna feed arrays are used to shape the satellite antenna beam to suit the intended coverage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13765" y="152401"/>
            <a:ext cx="4169085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16729</TotalTime>
  <Words>685</Words>
  <Application>Microsoft Office PowerPoint</Application>
  <PresentationFormat>On-screen Show (4:3)</PresentationFormat>
  <Paragraphs>65</Paragraphs>
  <Slides>21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Median</vt:lpstr>
      <vt:lpstr>10. Satellite Communication &amp; Radar Sensors</vt:lpstr>
      <vt:lpstr>Overview</vt:lpstr>
      <vt:lpstr>Geosynchronous Satellites</vt:lpstr>
      <vt:lpstr>Geosynchronous Orbit</vt:lpstr>
      <vt:lpstr>Frequency Bands</vt:lpstr>
      <vt:lpstr>Duplexers</vt:lpstr>
      <vt:lpstr>Transponder</vt:lpstr>
      <vt:lpstr>Communication-Link Power Budget</vt:lpstr>
      <vt:lpstr>Antenna Beams</vt:lpstr>
      <vt:lpstr>Radar Sensors</vt:lpstr>
      <vt:lpstr>Unambiguous Range</vt:lpstr>
      <vt:lpstr>Range Resolution</vt:lpstr>
      <vt:lpstr>Azimuth Resolution</vt:lpstr>
      <vt:lpstr>The Problem with Noise</vt:lpstr>
      <vt:lpstr>Maximum Detectable Range</vt:lpstr>
      <vt:lpstr>Doppler Effect</vt:lpstr>
      <vt:lpstr>Doppler Radar</vt:lpstr>
      <vt:lpstr>Doppler Frequency</vt:lpstr>
      <vt:lpstr>Monopulse Radar</vt:lpstr>
      <vt:lpstr>Monopulse Basic Concept</vt:lpstr>
      <vt:lpstr>Summary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EECS 215: Introduction to Circuits</dc:title>
  <dc:creator>jphilli</dc:creator>
  <cp:lastModifiedBy>Fawwaz Ulaby</cp:lastModifiedBy>
  <cp:revision>83</cp:revision>
  <dcterms:created xsi:type="dcterms:W3CDTF">2010-03-29T20:19:06Z</dcterms:created>
  <dcterms:modified xsi:type="dcterms:W3CDTF">2010-03-29T20:26:12Z</dcterms:modified>
</cp:coreProperties>
</file>