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42"/>
  </p:notesMasterIdLst>
  <p:sldIdLst>
    <p:sldId id="256" r:id="rId2"/>
    <p:sldId id="327" r:id="rId3"/>
    <p:sldId id="287" r:id="rId4"/>
    <p:sldId id="288" r:id="rId5"/>
    <p:sldId id="289" r:id="rId6"/>
    <p:sldId id="290" r:id="rId7"/>
    <p:sldId id="295" r:id="rId8"/>
    <p:sldId id="291" r:id="rId9"/>
    <p:sldId id="292" r:id="rId10"/>
    <p:sldId id="293" r:id="rId11"/>
    <p:sldId id="297" r:id="rId12"/>
    <p:sldId id="294" r:id="rId13"/>
    <p:sldId id="296" r:id="rId14"/>
    <p:sldId id="300" r:id="rId15"/>
    <p:sldId id="301" r:id="rId16"/>
    <p:sldId id="303" r:id="rId17"/>
    <p:sldId id="302" r:id="rId18"/>
    <p:sldId id="306" r:id="rId19"/>
    <p:sldId id="304" r:id="rId20"/>
    <p:sldId id="305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6" r:id="rId30"/>
    <p:sldId id="315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6" r:id="rId39"/>
    <p:sldId id="325" r:id="rId40"/>
    <p:sldId id="324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7744" autoAdjust="0"/>
    <p:restoredTop sz="94660"/>
  </p:normalViewPr>
  <p:slideViewPr>
    <p:cSldViewPr>
      <p:cViewPr varScale="1">
        <p:scale>
          <a:sx n="150" d="100"/>
          <a:sy n="150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2056" y="-12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47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viewProps" Target="viewProp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notesMaster" Target="notesMasters/notesMaster1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presProps" Target="presProps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Relationship Id="rId3" Type="http://schemas.openxmlformats.org/officeDocument/2006/relationships/image" Target="../media/image44.png"/><Relationship Id="rId5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5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5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Relationship Id="rId3" Type="http://schemas.openxmlformats.org/officeDocument/2006/relationships/image" Target="../media/image79.tif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Relationship Id="rId3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6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.png"/><Relationship Id="rId4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tiff"/><Relationship Id="rId5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4" Type="http://schemas.openxmlformats.org/officeDocument/2006/relationships/image" Target="../media/image20.png"/><Relationship Id="rId10" Type="http://schemas.openxmlformats.org/officeDocument/2006/relationships/image" Target="../media/image26.png"/><Relationship Id="rId5" Type="http://schemas.openxmlformats.org/officeDocument/2006/relationships/image" Target="../media/image21.tiff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9" Type="http://schemas.openxmlformats.org/officeDocument/2006/relationships/image" Target="../media/image25.png"/><Relationship Id="rId3" Type="http://schemas.openxmlformats.org/officeDocument/2006/relationships/image" Target="../media/image19.png"/><Relationship Id="rId6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4" Type="http://schemas.openxmlformats.org/officeDocument/2006/relationships/image" Target="../media/image27.png"/><Relationship Id="rId10" Type="http://schemas.openxmlformats.org/officeDocument/2006/relationships/image" Target="../media/image33.png"/><Relationship Id="rId5" Type="http://schemas.openxmlformats.org/officeDocument/2006/relationships/image" Target="../media/image28.png"/><Relationship Id="rId7" Type="http://schemas.openxmlformats.org/officeDocument/2006/relationships/image" Target="../media/image30.png"/><Relationship Id="rId11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9" Type="http://schemas.openxmlformats.org/officeDocument/2006/relationships/image" Target="../media/image32.png"/><Relationship Id="rId3" Type="http://schemas.openxmlformats.org/officeDocument/2006/relationships/image" Target="../media/image21.tiff"/><Relationship Id="rId6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7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tiff"/><Relationship Id="rId6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4038600"/>
            <a:ext cx="64770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3. Vector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Applied EM by Ulaby, </a:t>
            </a:r>
            <a:r>
              <a:rPr lang="en-US" dirty="0" err="1" smtClean="0"/>
              <a:t>Michielssen</a:t>
            </a:r>
            <a:r>
              <a:rPr lang="en-US" dirty="0" smtClean="0"/>
              <a:t>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9629" y="304800"/>
            <a:ext cx="560474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Cartesian Coordinate System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2723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Differential length vector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124200"/>
            <a:ext cx="4953000" cy="11449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3733800"/>
            <a:ext cx="2685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Differential area vectors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071744"/>
            <a:ext cx="5590568" cy="1052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4191000"/>
            <a:ext cx="503936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048000"/>
            <a:ext cx="3948113" cy="297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18" y="0"/>
            <a:ext cx="87456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13" y="1066800"/>
            <a:ext cx="5586087" cy="359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Coordinate System</a:t>
            </a:r>
            <a:endParaRPr lang="en-US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804170"/>
            <a:ext cx="5988320" cy="190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495204"/>
            <a:ext cx="4419600" cy="112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Coordinate System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1524000"/>
            <a:ext cx="487324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4840193"/>
            <a:ext cx="4876799" cy="186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3986" y="1600200"/>
            <a:ext cx="378381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4" y="381000"/>
            <a:ext cx="462725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48232"/>
            <a:ext cx="4800600" cy="498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3" y="457200"/>
            <a:ext cx="5074276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209800"/>
            <a:ext cx="4683937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0664"/>
            <a:ext cx="9144000" cy="647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4949952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Spherical Coordinate System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362" y="0"/>
            <a:ext cx="3632638" cy="327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3706" y="3276601"/>
            <a:ext cx="375992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41" y="2389719"/>
            <a:ext cx="5125459" cy="32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87" y="0"/>
            <a:ext cx="42541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181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902563"/>
            <a:ext cx="4229951" cy="495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Brief 5:  </a:t>
            </a:r>
            <a:r>
              <a:rPr lang="en-US" dirty="0" smtClean="0">
                <a:solidFill>
                  <a:srgbClr val="FF0000"/>
                </a:solidFill>
              </a:rPr>
              <a:t>GPS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5225" y="6324600"/>
            <a:ext cx="4653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How does a GPS receiver determine its location?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2195201"/>
            <a:ext cx="8982075" cy="376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3 Overview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1928025"/>
            <a:ext cx="8845550" cy="300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GPS: </a:t>
            </a:r>
            <a:r>
              <a:rPr lang="en-US" dirty="0" smtClean="0">
                <a:solidFill>
                  <a:srgbClr val="FF0000"/>
                </a:solidFill>
              </a:rPr>
              <a:t>Minimum of 4 Satellites Needed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286000"/>
            <a:ext cx="41148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Unknown</a:t>
            </a:r>
            <a:r>
              <a:rPr lang="en-US" dirty="0" smtClean="0"/>
              <a:t>: location of receiver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Also unknown</a:t>
            </a:r>
            <a:r>
              <a:rPr lang="en-US" dirty="0" smtClean="0"/>
              <a:t>: time offset of receiver clock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Quantities known with high precision</a:t>
            </a:r>
            <a:r>
              <a:rPr lang="en-US" dirty="0" smtClean="0"/>
              <a:t>: locations of satellites and their atomic clocks (satellites use expensive high precision clocks, whereas receivers do not)</a:t>
            </a:r>
          </a:p>
          <a:p>
            <a:endParaRPr lang="en-US" dirty="0" smtClean="0"/>
          </a:p>
          <a:p>
            <a:r>
              <a:rPr lang="en-US" dirty="0" smtClean="0"/>
              <a:t>Solving for 4 unknowns requires at least 4 equations ( four satellites)  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342479"/>
            <a:ext cx="1066800" cy="2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667000"/>
            <a:ext cx="183854" cy="21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334000"/>
            <a:ext cx="4648200" cy="12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5778" y="1600200"/>
            <a:ext cx="4313044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Coordinate Transformations: </a:t>
            </a:r>
            <a:r>
              <a:rPr lang="en-US" dirty="0" smtClean="0">
                <a:solidFill>
                  <a:srgbClr val="FF0000"/>
                </a:solidFill>
              </a:rPr>
              <a:t>Coordinates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To solve a problem, we select the coordinate system that best fits its geometry</a:t>
            </a:r>
          </a:p>
          <a:p>
            <a:r>
              <a:rPr lang="en-US" sz="2400" dirty="0" smtClean="0"/>
              <a:t>Sometimes we need to transform between coordinate systems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3200400"/>
            <a:ext cx="4865428" cy="358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479713"/>
            <a:ext cx="4376738" cy="145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Coordinate Transformations: </a:t>
            </a:r>
            <a:r>
              <a:rPr lang="en-US" dirty="0" smtClean="0">
                <a:solidFill>
                  <a:srgbClr val="FF0000"/>
                </a:solidFill>
              </a:rPr>
              <a:t>Unit Vectors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043" y="1676400"/>
            <a:ext cx="415081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790700"/>
            <a:ext cx="2762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9725" y="2252404"/>
            <a:ext cx="2743200" cy="49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810000"/>
            <a:ext cx="27717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294" y="457200"/>
            <a:ext cx="873541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25106"/>
            <a:ext cx="9144001" cy="3432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4953000" cy="830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ex8.3bc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532" y="2590800"/>
            <a:ext cx="1671418" cy="10412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0" y="1981200"/>
            <a:ext cx="1913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Using the relations: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10200" y="4038600"/>
            <a:ext cx="974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</a:t>
            </a:r>
            <a:r>
              <a:rPr lang="en-US" dirty="0" smtClean="0"/>
              <a:t>eads to:</a:t>
            </a:r>
            <a:endParaRPr lang="en-US" dirty="0"/>
          </a:p>
        </p:txBody>
      </p:sp>
      <p:pic>
        <p:nvPicPr>
          <p:cNvPr id="6" name="Picture 5" descr="ex3.8b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7025" y="4495800"/>
            <a:ext cx="4211309" cy="20574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Between 2 Points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1612" y="1587500"/>
            <a:ext cx="65913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667000"/>
            <a:ext cx="6524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953000"/>
            <a:ext cx="58578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44196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Gradient of A Scalar Field</a:t>
            </a:r>
            <a:endParaRPr lang="en-US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81" y="1600200"/>
            <a:ext cx="387176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5517" y="76200"/>
            <a:ext cx="5218483" cy="320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411386"/>
            <a:ext cx="5114925" cy="314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153400" cy="990600"/>
          </a:xfrm>
        </p:spPr>
        <p:txBody>
          <a:bodyPr/>
          <a:lstStyle/>
          <a:p>
            <a:r>
              <a:rPr lang="en-US" dirty="0" smtClean="0"/>
              <a:t>Gradient ( cont.)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" y="1524000"/>
            <a:ext cx="4567524" cy="324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647" y="152400"/>
            <a:ext cx="460135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1" y="5356463"/>
            <a:ext cx="3886200" cy="104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72882"/>
            <a:ext cx="9144001" cy="623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 of Vector Algebra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0"/>
            <a:ext cx="3352800" cy="148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1" y="3041529"/>
            <a:ext cx="1828800" cy="30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918204"/>
            <a:ext cx="2628900" cy="36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572000"/>
            <a:ext cx="3209925" cy="57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5486400"/>
            <a:ext cx="316556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9424" y="381000"/>
            <a:ext cx="273457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Divergence of a Vector Field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89369"/>
            <a:ext cx="3652775" cy="324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05" y="4191000"/>
            <a:ext cx="4504695" cy="255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4495800" cy="446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Divergence Theorem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49530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Useful tool for converting integration over a volume to one over the surface enclosing that volume, and vice versa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6656" y="2249853"/>
            <a:ext cx="6770688" cy="1788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4724400" cy="491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799" y="1905000"/>
            <a:ext cx="4648201" cy="48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396"/>
            <a:ext cx="9144000" cy="628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5181600" cy="990600"/>
          </a:xfrm>
        </p:spPr>
        <p:txBody>
          <a:bodyPr/>
          <a:lstStyle/>
          <a:p>
            <a:r>
              <a:rPr lang="en-US" dirty="0" smtClean="0"/>
              <a:t>Curl of a Vector Field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1957310"/>
            <a:ext cx="2895601" cy="9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3981270"/>
            <a:ext cx="4876801" cy="2346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8285" y="-1"/>
            <a:ext cx="364331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5063" y="3792676"/>
            <a:ext cx="5408938" cy="306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Stokes’s Theorem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5" y="1600200"/>
            <a:ext cx="498175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1"/>
            <a:ext cx="9144000" cy="596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Laplacian</a:t>
            </a:r>
            <a:r>
              <a:rPr lang="en-US" dirty="0" smtClean="0"/>
              <a:t> Operator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676400"/>
            <a:ext cx="352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Laplacian</a:t>
            </a:r>
            <a:r>
              <a:rPr lang="en-US" sz="2400" dirty="0" smtClean="0">
                <a:solidFill>
                  <a:srgbClr val="FF0000"/>
                </a:solidFill>
              </a:rPr>
              <a:t> of a Scalar Field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3581400"/>
            <a:ext cx="35185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Laplacian</a:t>
            </a:r>
            <a:r>
              <a:rPr lang="en-US" sz="2400" dirty="0" smtClean="0">
                <a:solidFill>
                  <a:srgbClr val="FF0000"/>
                </a:solidFill>
              </a:rPr>
              <a:t> of a Vector Field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5638800"/>
            <a:ext cx="1992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Useful Relation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431" y="2171700"/>
            <a:ext cx="6677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18388"/>
            <a:ext cx="4267200" cy="134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6172200"/>
            <a:ext cx="4572000" cy="51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0294" y="1524000"/>
            <a:ext cx="3652543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Tech Brief 6: </a:t>
            </a:r>
            <a:r>
              <a:rPr lang="en-US" sz="4000" dirty="0" smtClean="0">
                <a:solidFill>
                  <a:srgbClr val="FF0000"/>
                </a:solidFill>
              </a:rPr>
              <a:t>X-Ray Computed Tomography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905000"/>
            <a:ext cx="605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How does a CT scanner generate a 3-D image?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Tech Brief 6: </a:t>
            </a:r>
            <a:r>
              <a:rPr lang="en-US" sz="4000" dirty="0" smtClean="0">
                <a:solidFill>
                  <a:srgbClr val="FF0000"/>
                </a:solidFill>
              </a:rPr>
              <a:t>X-Ray Computed Tomography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3505200" cy="4495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For each anatomical slice, the CT scanner generates on the order of 7 x 10</a:t>
            </a:r>
            <a:r>
              <a:rPr lang="en-US" sz="2000" baseline="30000" dirty="0" smtClean="0"/>
              <a:t>5</a:t>
            </a:r>
            <a:r>
              <a:rPr lang="en-US" sz="2000" dirty="0" smtClean="0"/>
              <a:t> measurements (1,000 angular orientations x 700 detector channels)</a:t>
            </a:r>
          </a:p>
          <a:p>
            <a:r>
              <a:rPr lang="en-US" sz="2000" dirty="0" smtClean="0"/>
              <a:t>Use of vector calculus allows the extraction of the 2-D image of a slice</a:t>
            </a:r>
          </a:p>
          <a:p>
            <a:r>
              <a:rPr lang="en-US" sz="2000" dirty="0" smtClean="0"/>
              <a:t>Combining multiple slices generates a 3-D scan </a:t>
            </a:r>
            <a:endParaRPr lang="en-US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6930" y="762000"/>
            <a:ext cx="557707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Vector Operations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1524000"/>
            <a:ext cx="2326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Equality of Two Vectors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0" y="1905000"/>
            <a:ext cx="224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Commutative property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06193"/>
            <a:ext cx="4572000" cy="274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362200"/>
            <a:ext cx="1981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5065" y="3886200"/>
            <a:ext cx="443893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84" y="571500"/>
            <a:ext cx="905643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410200"/>
            <a:ext cx="468451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 &amp; Distance Vectors</a:t>
            </a:r>
            <a:endParaRPr lang="en-US" dirty="0"/>
          </a:p>
        </p:txBody>
      </p:sp>
      <p:pic>
        <p:nvPicPr>
          <p:cNvPr id="4" name="Content Placeholder 3" descr="eq3.10.tif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t="-31141" b="-31141"/>
          <a:stretch>
            <a:fillRect/>
          </a:stretch>
        </p:blipFill>
        <p:spPr>
          <a:xfrm>
            <a:off x="457200" y="1752600"/>
            <a:ext cx="3127248" cy="1724370"/>
          </a:xfrm>
        </p:spPr>
      </p:pic>
      <p:sp>
        <p:nvSpPr>
          <p:cNvPr id="5" name="TextBox 4"/>
          <p:cNvSpPr txBox="1"/>
          <p:nvPr/>
        </p:nvSpPr>
        <p:spPr>
          <a:xfrm>
            <a:off x="381000" y="1676400"/>
            <a:ext cx="39698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Position Vector: </a:t>
            </a:r>
            <a:r>
              <a:rPr lang="en-US" sz="2000" dirty="0" smtClean="0"/>
              <a:t>From origin to point P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505200"/>
            <a:ext cx="3838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Distance Vector: </a:t>
            </a:r>
            <a:r>
              <a:rPr lang="en-US" sz="2000" dirty="0" smtClean="0">
                <a:solidFill>
                  <a:srgbClr val="000000"/>
                </a:solidFill>
              </a:rPr>
              <a:t>Between two points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81600"/>
            <a:ext cx="457200" cy="4572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017015"/>
            <a:ext cx="4072387" cy="116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972" y="2209800"/>
            <a:ext cx="422714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5029200"/>
            <a:ext cx="4267201" cy="14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5715000"/>
            <a:ext cx="4066797" cy="63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066800"/>
          </a:xfrm>
        </p:spPr>
        <p:txBody>
          <a:bodyPr>
            <a:normAutofit fontScale="90000"/>
          </a:bodyPr>
          <a:lstStyle/>
          <a:p>
            <a:r>
              <a:rPr lang="en-US" sz="3556" dirty="0" smtClean="0"/>
              <a:t>Vector Multiplication:  Scalar Product</a:t>
            </a:r>
            <a:r>
              <a:rPr lang="en-US" sz="3556" dirty="0" smtClean="0">
                <a:solidFill>
                  <a:srgbClr val="FF0000"/>
                </a:solidFill>
              </a:rPr>
              <a:t> or ”Dot Product”</a:t>
            </a:r>
            <a:r>
              <a:rPr lang="en-US" sz="3111" dirty="0" smtClean="0">
                <a:solidFill>
                  <a:srgbClr val="FF0000"/>
                </a:solidFill>
              </a:rPr>
              <a:t/>
            </a:r>
            <a:br>
              <a:rPr lang="en-US" sz="3111" dirty="0" smtClean="0">
                <a:solidFill>
                  <a:srgbClr val="FF0000"/>
                </a:solidFill>
              </a:rPr>
            </a:br>
            <a:endParaRPr lang="en-US" sz="3111" dirty="0"/>
          </a:p>
        </p:txBody>
      </p:sp>
      <p:pic>
        <p:nvPicPr>
          <p:cNvPr id="10" name="Picture 9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1" y="5715000"/>
            <a:ext cx="457200" cy="228601"/>
          </a:xfrm>
          <a:prstGeom prst="rect">
            <a:avLst/>
          </a:prstGeom>
        </p:spPr>
      </p:pic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5715000"/>
            <a:ext cx="4419600" cy="4270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86152" y="57150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806468"/>
            <a:ext cx="2514600" cy="465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2895600"/>
            <a:ext cx="4313677" cy="2399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1807860"/>
            <a:ext cx="2057400" cy="45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0" y="2590800"/>
            <a:ext cx="3195582" cy="66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1200" y="3622157"/>
            <a:ext cx="2773377" cy="87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en-US" sz="3556" dirty="0" smtClean="0"/>
              <a:t>Vector Multiplication: Vector Product</a:t>
            </a:r>
            <a:r>
              <a:rPr lang="en-US" sz="3556" dirty="0" smtClean="0">
                <a:solidFill>
                  <a:srgbClr val="FF0000"/>
                </a:solidFill>
              </a:rPr>
              <a:t> or ”Cross Product”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pic>
        <p:nvPicPr>
          <p:cNvPr id="11" name="Picture 10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5257800"/>
            <a:ext cx="4419600" cy="427038"/>
          </a:xfrm>
          <a:prstGeom prst="rect">
            <a:avLst/>
          </a:prstGeom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707053"/>
            <a:ext cx="2590800" cy="40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430658"/>
            <a:ext cx="3124200" cy="442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1630591"/>
            <a:ext cx="4038600" cy="32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2078098"/>
            <a:ext cx="4648200" cy="28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53100" y="2644715"/>
            <a:ext cx="1219200" cy="28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3200400"/>
            <a:ext cx="5265485" cy="150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0" y="4953000"/>
            <a:ext cx="466825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4400" y="5334000"/>
            <a:ext cx="3073924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800" cy="378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49296"/>
            <a:ext cx="3429000" cy="300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635304"/>
            <a:ext cx="4648200" cy="558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3847" y="152400"/>
            <a:ext cx="487015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Triple Products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600200"/>
            <a:ext cx="2727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Scalar Triple Product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4191000"/>
            <a:ext cx="31485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Vector Triple Product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9675" y="5245100"/>
            <a:ext cx="863600" cy="685800"/>
          </a:xfrm>
          <a:prstGeom prst="rect">
            <a:avLst/>
          </a:prstGeom>
        </p:spPr>
      </p:pic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12200" y="3733800"/>
            <a:ext cx="431800" cy="304800"/>
          </a:xfrm>
          <a:prstGeom prst="rect">
            <a:avLst/>
          </a:prstGeom>
        </p:spPr>
      </p:pic>
      <p:pic>
        <p:nvPicPr>
          <p:cNvPr id="9222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88" y="2237282"/>
            <a:ext cx="3657600" cy="3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819400"/>
            <a:ext cx="3429000" cy="100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4976538"/>
            <a:ext cx="3886200" cy="8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800600"/>
            <a:ext cx="2743200" cy="28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953000" y="42672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3143</TotalTime>
  <Words>356</Words>
  <Application>Microsoft Office PowerPoint</Application>
  <PresentationFormat>On-screen Show (4:3)</PresentationFormat>
  <Paragraphs>58</Paragraphs>
  <Slides>40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Median</vt:lpstr>
      <vt:lpstr>3. Vector Analysis</vt:lpstr>
      <vt:lpstr>Chapter 3 Overview</vt:lpstr>
      <vt:lpstr>Laws of Vector Algebra</vt:lpstr>
      <vt:lpstr>Properties of Vector Operations</vt:lpstr>
      <vt:lpstr>Position &amp; Distance Vectors</vt:lpstr>
      <vt:lpstr>Vector Multiplication:  Scalar Product or ”Dot Product” </vt:lpstr>
      <vt:lpstr>Vector Multiplication: Vector Product or ”Cross Product” </vt:lpstr>
      <vt:lpstr>Slide 8</vt:lpstr>
      <vt:lpstr>Triple Products</vt:lpstr>
      <vt:lpstr>Cartesian Coordinate System</vt:lpstr>
      <vt:lpstr>Slide 11</vt:lpstr>
      <vt:lpstr>Cylindrical Coordinate System</vt:lpstr>
      <vt:lpstr>Cylindrical Coordinate System</vt:lpstr>
      <vt:lpstr>Slide 14</vt:lpstr>
      <vt:lpstr>Slide 15</vt:lpstr>
      <vt:lpstr>Slide 16</vt:lpstr>
      <vt:lpstr>Spherical Coordinate System</vt:lpstr>
      <vt:lpstr>Slide 18</vt:lpstr>
      <vt:lpstr>Technology Brief 5:  GPS</vt:lpstr>
      <vt:lpstr>GPS: Minimum of 4 Satellites Needed</vt:lpstr>
      <vt:lpstr>Coordinate Transformations: Coordinates</vt:lpstr>
      <vt:lpstr>Coordinate Transformations: Unit Vectors</vt:lpstr>
      <vt:lpstr>Slide 23</vt:lpstr>
      <vt:lpstr>Slide 24</vt:lpstr>
      <vt:lpstr>Slide 25</vt:lpstr>
      <vt:lpstr>Distance Between 2 Points</vt:lpstr>
      <vt:lpstr>Gradient of A Scalar Field</vt:lpstr>
      <vt:lpstr>Gradient ( cont.)</vt:lpstr>
      <vt:lpstr>Slide 29</vt:lpstr>
      <vt:lpstr>Divergence of a Vector Field</vt:lpstr>
      <vt:lpstr>Divergence Theorem</vt:lpstr>
      <vt:lpstr>Slide 32</vt:lpstr>
      <vt:lpstr>Slide 33</vt:lpstr>
      <vt:lpstr>Curl of a Vector Field</vt:lpstr>
      <vt:lpstr>Stokes’s Theorem</vt:lpstr>
      <vt:lpstr>Slide 36</vt:lpstr>
      <vt:lpstr>Laplacian Operator</vt:lpstr>
      <vt:lpstr>Tech Brief 6: X-Ray Computed Tomography</vt:lpstr>
      <vt:lpstr>Tech Brief 6: X-Ray Computed Tomography</vt:lpstr>
      <vt:lpstr>Slide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86</cp:revision>
  <cp:lastPrinted>2009-09-17T21:51:49Z</cp:lastPrinted>
  <dcterms:created xsi:type="dcterms:W3CDTF">2010-03-25T20:03:50Z</dcterms:created>
  <dcterms:modified xsi:type="dcterms:W3CDTF">2010-03-25T20:21:57Z</dcterms:modified>
</cp:coreProperties>
</file>