
<file path=[Content_Types].xml><?xml version="1.0" encoding="utf-8"?>
<Types xmlns="http://schemas.openxmlformats.org/package/2006/content-types">
  <Override PartName="/ppt/slides/slide12.xml" ContentType="application/vnd.openxmlformats-officedocument.presentationml.slide+xml"/>
  <Override PartName="/ppt/slides/slide46.xml" ContentType="application/vnd.openxmlformats-officedocument.presentationml.slide+xml"/>
  <Override PartName="/ppt/slideLayouts/slideLayout8.xml" ContentType="application/vnd.openxmlformats-officedocument.presentationml.slideLayout+xml"/>
  <Override PartName="/ppt/slides/slide22.xml" ContentType="application/vnd.openxmlformats-officedocument.presentationml.slide+xml"/>
  <Override PartName="/ppt/slides/slide28.xml" ContentType="application/vnd.openxmlformats-officedocument.presentationml.slide+xml"/>
  <Override PartName="/ppt/theme/theme2.xml" ContentType="application/vnd.openxmlformats-officedocument.theme+xml"/>
  <Override PartName="/ppt/slides/slide2.xml" ContentType="application/vnd.openxmlformats-officedocument.presentationml.slide+xml"/>
  <Override PartName="/docProps/app.xml" ContentType="application/vnd.openxmlformats-officedocument.extended-properties+xml"/>
  <Override PartName="/ppt/slides/slide30.xml" ContentType="application/vnd.openxmlformats-officedocument.presentationml.slide+xml"/>
  <Override PartName="/ppt/slides/slide35.xml" ContentType="application/vnd.openxmlformats-officedocument.presentationml.slide+xml"/>
  <Override PartName="/ppt/slides/slide42.xml" ContentType="application/vnd.openxmlformats-officedocument.presentationml.slide+xml"/>
  <Override PartName="/ppt/slides/slide36.xml" ContentType="application/vnd.openxmlformats-officedocument.presentationml.slide+xml"/>
  <Override PartName="/ppt/slides/slide11.xml" ContentType="application/vnd.openxmlformats-officedocument.presentationml.slide+xml"/>
  <Override PartName="/ppt/slides/slide18.xml" ContentType="application/vnd.openxmlformats-officedocument.presentationml.slide+xml"/>
  <Override PartName="/ppt/slides/slide47.xml" ContentType="application/vnd.openxmlformats-officedocument.presentationml.slide+xml"/>
  <Override PartName="/ppt/slides/slide45.xml" ContentType="application/vnd.openxmlformats-officedocument.presentationml.slide+xml"/>
  <Override PartName="/ppt/slideLayouts/slideLayout3.xml" ContentType="application/vnd.openxmlformats-officedocument.presentationml.slideLayout+xml"/>
  <Override PartName="/ppt/slides/slide21.xml" ContentType="application/vnd.openxmlformats-officedocument.presentationml.slide+xml"/>
  <Override PartName="/ppt/slides/slide50.xml" ContentType="application/vnd.openxmlformats-officedocument.presentationml.slide+xml"/>
  <Override PartName="/ppt/slides/slide23.xml" ContentType="application/vnd.openxmlformats-officedocument.presentationml.slide+xml"/>
  <Override PartName="/ppt/slides/slide54.xml" ContentType="application/vnd.openxmlformats-officedocument.presentationml.slide+xml"/>
  <Override PartName="/ppt/slides/slide57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s/slide52.xml" ContentType="application/vnd.openxmlformats-officedocument.presentationml.slide+xml"/>
  <Override PartName="/ppt/slides/slide1.xml" ContentType="application/vnd.openxmlformats-officedocument.presentationml.slide+xml"/>
  <Override PartName="/ppt/slides/slide51.xml" ContentType="application/vnd.openxmlformats-officedocument.presentationml.slide+xml"/>
  <Default Extension="xml" ContentType="application/xml"/>
  <Override PartName="/ppt/slides/slide7.xml" ContentType="application/vnd.openxmlformats-officedocument.presentationml.slide+xml"/>
  <Override PartName="/ppt/slides/slide26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58.xml" ContentType="application/vnd.openxmlformats-officedocument.presentationml.slide+xml"/>
  <Override PartName="/ppt/notesMasters/notesMaster1.xml" ContentType="application/vnd.openxmlformats-officedocument.presentationml.notesMaster+xml"/>
  <Override PartName="/ppt/viewProps.xml" ContentType="application/vnd.openxmlformats-officedocument.presentationml.viewProps+xml"/>
  <Override PartName="/ppt/slides/slide25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0.xml" ContentType="application/vnd.openxmlformats-officedocument.presentationml.slideLayout+xml"/>
  <Override PartName="/ppt/slides/slide13.xml" ContentType="application/vnd.openxmlformats-officedocument.presentationml.slide+xml"/>
  <Override PartName="/ppt/slides/slide40.xml" ContentType="application/vnd.openxmlformats-officedocument.presentationml.slide+xml"/>
  <Override PartName="/ppt/slides/slide14.xml" ContentType="application/vnd.openxmlformats-officedocument.presentationml.slide+xml"/>
  <Override PartName="/ppt/slides/slide34.xml" ContentType="application/vnd.openxmlformats-officedocument.presentationml.slide+xml"/>
  <Override PartName="/ppt/slides/slide44.xml" ContentType="application/vnd.openxmlformats-officedocument.presentationml.slide+xml"/>
  <Override PartName="/ppt/slides/slide20.xml" ContentType="application/vnd.openxmlformats-officedocument.presentationml.slide+xml"/>
  <Override PartName="/ppt/slides/slide17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49.xml" ContentType="application/vnd.openxmlformats-officedocument.presentationml.slide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s/slide61.xml" ContentType="application/vnd.openxmlformats-officedocument.presentationml.slide+xml"/>
  <Override PartName="/ppt/slides/slide43.xml" ContentType="application/vnd.openxmlformats-officedocument.presentationml.slide+xml"/>
  <Override PartName="/ppt/slides/slide48.xml" ContentType="application/vnd.openxmlformats-officedocument.presentationml.slide+xml"/>
  <Override PartName="/ppt/theme/theme1.xml" ContentType="application/vnd.openxmlformats-officedocument.theme+xml"/>
  <Override PartName="/ppt/presentation.xml" ContentType="application/vnd.openxmlformats-officedocument.presentationml.presentation.main+xml"/>
  <Override PartName="/ppt/slideLayouts/slideLayout6.xml" ContentType="application/vnd.openxmlformats-officedocument.presentationml.slideLayout+xml"/>
  <Override PartName="/ppt/slides/slide5.xml" ContentType="application/vnd.openxmlformats-officedocument.presentationml.slide+xml"/>
  <Override PartName="/ppt/slides/slide37.xml" ContentType="application/vnd.openxmlformats-officedocument.presentationml.slide+xml"/>
  <Override PartName="/ppt/slides/slide10.xml" ContentType="application/vnd.openxmlformats-officedocument.presentationml.slide+xml"/>
  <Override PartName="/ppt/slides/slide59.xml" ContentType="application/vnd.openxmlformats-officedocument.presentationml.slide+xml"/>
  <Override PartName="/ppt/slides/slide33.xml" ContentType="application/vnd.openxmlformats-officedocument.presentationml.slide+xml"/>
  <Override PartName="/ppt/slideLayouts/slideLayout7.xml" ContentType="application/vnd.openxmlformats-officedocument.presentationml.slideLayout+xml"/>
  <Override PartName="/ppt/presProps.xml" ContentType="application/vnd.openxmlformats-officedocument.presentationml.presProps+xml"/>
  <Default Extension="jpeg" ContentType="image/jpeg"/>
  <Default Extension="png" ContentType="image/png"/>
  <Override PartName="/ppt/slides/slide3.xml" ContentType="application/vnd.openxmlformats-officedocument.presentationml.slide+xml"/>
  <Override PartName="/ppt/slides/slide4.xml" ContentType="application/vnd.openxmlformats-officedocument.presentationml.slide+xml"/>
  <Default Extension="tiff" ContentType="image/tiff"/>
  <Override PartName="/ppt/slides/slide27.xml" ContentType="application/vnd.openxmlformats-officedocument.presentationml.slide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ppt/slides/slide56.xml" ContentType="application/vnd.openxmlformats-officedocument.presentationml.slide+xml"/>
  <Override PartName="/ppt/slides/slide8.xml" ContentType="application/vnd.openxmlformats-officedocument.presentationml.slide+xml"/>
  <Override PartName="/ppt/slides/slide31.xml" ContentType="application/vnd.openxmlformats-officedocument.presentationml.slide+xml"/>
  <Override PartName="/ppt/slides/slide15.xml" ContentType="application/vnd.openxmlformats-officedocument.presentationml.slide+xml"/>
  <Default Extension="bin" ContentType="application/vnd.openxmlformats-officedocument.presentationml.printerSettings"/>
  <Default Extension="rels" ContentType="application/vnd.openxmlformats-package.relationships+xml"/>
  <Override PartName="/ppt/slides/slide9.xml" ContentType="application/vnd.openxmlformats-officedocument.presentationml.slide+xml"/>
  <Override PartName="/ppt/slides/slide53.xml" ContentType="application/vnd.openxmlformats-officedocument.presentationml.slide+xml"/>
  <Override PartName="/ppt/slides/slide60.xml" ContentType="application/vnd.openxmlformats-officedocument.presentationml.slide+xml"/>
  <Override PartName="/ppt/slides/slide24.xml" ContentType="application/vnd.openxmlformats-officedocument.presentationml.slide+xml"/>
  <Override PartName="/ppt/slides/slide39.xml" ContentType="application/vnd.openxmlformats-officedocument.presentationml.slide+xml"/>
  <Override PartName="/ppt/slides/slide32.xml" ContentType="application/vnd.openxmlformats-officedocument.presentationml.slide+xml"/>
  <Override PartName="/ppt/slides/slide55.xml" ContentType="application/vnd.openxmlformats-officedocument.presentationml.slide+xml"/>
  <Override PartName="/ppt/slides/slide6.xml" ContentType="application/vnd.openxmlformats-officedocument.presentationml.slide+xml"/>
  <Override PartName="/ppt/slides/slide16.xml" ContentType="application/vnd.openxmlformats-officedocument.presentationml.slide+xml"/>
  <Override PartName="/ppt/slides/slide38.xml" ContentType="application/vnd.openxmlformats-officedocument.presentationml.slide+xml"/>
  <Override PartName="/ppt/slides/slide19.xml" ContentType="application/vnd.openxmlformats-officedocument.presentationml.slide+xml"/>
  <Override PartName="/ppt/slides/slide41.xml" ContentType="application/vnd.openxmlformats-officedocument.presentationml.slide+xml"/>
  <Override PartName="/ppt/slides/slide29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>
  <p:sldMasterIdLst>
    <p:sldMasterId id="2147483996" r:id="rId1"/>
  </p:sldMasterIdLst>
  <p:notesMasterIdLst>
    <p:notesMasterId r:id="rId63"/>
  </p:notesMasterIdLst>
  <p:sldIdLst>
    <p:sldId id="256" r:id="rId2"/>
    <p:sldId id="303" r:id="rId3"/>
    <p:sldId id="298" r:id="rId4"/>
    <p:sldId id="299" r:id="rId5"/>
    <p:sldId id="300" r:id="rId6"/>
    <p:sldId id="301" r:id="rId7"/>
    <p:sldId id="302" r:id="rId8"/>
    <p:sldId id="304" r:id="rId9"/>
    <p:sldId id="305" r:id="rId10"/>
    <p:sldId id="306" r:id="rId11"/>
    <p:sldId id="307" r:id="rId12"/>
    <p:sldId id="308" r:id="rId13"/>
    <p:sldId id="309" r:id="rId14"/>
    <p:sldId id="310" r:id="rId15"/>
    <p:sldId id="311" r:id="rId16"/>
    <p:sldId id="312" r:id="rId17"/>
    <p:sldId id="313" r:id="rId18"/>
    <p:sldId id="314" r:id="rId19"/>
    <p:sldId id="315" r:id="rId20"/>
    <p:sldId id="316" r:id="rId21"/>
    <p:sldId id="317" r:id="rId22"/>
    <p:sldId id="318" r:id="rId23"/>
    <p:sldId id="319" r:id="rId24"/>
    <p:sldId id="321" r:id="rId25"/>
    <p:sldId id="320" r:id="rId26"/>
    <p:sldId id="322" r:id="rId27"/>
    <p:sldId id="323" r:id="rId28"/>
    <p:sldId id="324" r:id="rId29"/>
    <p:sldId id="325" r:id="rId30"/>
    <p:sldId id="326" r:id="rId31"/>
    <p:sldId id="327" r:id="rId32"/>
    <p:sldId id="328" r:id="rId33"/>
    <p:sldId id="329" r:id="rId34"/>
    <p:sldId id="330" r:id="rId35"/>
    <p:sldId id="331" r:id="rId36"/>
    <p:sldId id="332" r:id="rId37"/>
    <p:sldId id="333" r:id="rId38"/>
    <p:sldId id="334" r:id="rId39"/>
    <p:sldId id="335" r:id="rId40"/>
    <p:sldId id="336" r:id="rId41"/>
    <p:sldId id="337" r:id="rId42"/>
    <p:sldId id="338" r:id="rId43"/>
    <p:sldId id="339" r:id="rId44"/>
    <p:sldId id="340" r:id="rId45"/>
    <p:sldId id="341" r:id="rId46"/>
    <p:sldId id="342" r:id="rId47"/>
    <p:sldId id="343" r:id="rId48"/>
    <p:sldId id="344" r:id="rId49"/>
    <p:sldId id="354" r:id="rId50"/>
    <p:sldId id="355" r:id="rId51"/>
    <p:sldId id="356" r:id="rId52"/>
    <p:sldId id="357" r:id="rId53"/>
    <p:sldId id="345" r:id="rId54"/>
    <p:sldId id="346" r:id="rId55"/>
    <p:sldId id="347" r:id="rId56"/>
    <p:sldId id="349" r:id="rId57"/>
    <p:sldId id="350" r:id="rId58"/>
    <p:sldId id="351" r:id="rId59"/>
    <p:sldId id="352" r:id="rId60"/>
    <p:sldId id="353" r:id="rId61"/>
    <p:sldId id="348" r:id="rId6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prnPr/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 showOutlineIcons="0" horzBarState="maximized">
    <p:restoredLeft sz="9638" autoAdjust="0"/>
    <p:restoredTop sz="94660"/>
  </p:normalViewPr>
  <p:slideViewPr>
    <p:cSldViewPr>
      <p:cViewPr varScale="1">
        <p:scale>
          <a:sx n="161" d="100"/>
          <a:sy n="161" d="100"/>
        </p:scale>
        <p:origin x="-1096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76" d="100"/>
          <a:sy n="76" d="100"/>
        </p:scale>
        <p:origin x="-2056" y="-128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64" Type="http://schemas.openxmlformats.org/officeDocument/2006/relationships/printerSettings" Target="printerSettings/printerSettings1.bin"/><Relationship Id="rId60" Type="http://schemas.openxmlformats.org/officeDocument/2006/relationships/slide" Target="slides/slide59.xml"/><Relationship Id="rId39" Type="http://schemas.openxmlformats.org/officeDocument/2006/relationships/slide" Target="slides/slide38.xml"/><Relationship Id="rId7" Type="http://schemas.openxmlformats.org/officeDocument/2006/relationships/slide" Target="slides/slide6.xml"/><Relationship Id="rId43" Type="http://schemas.openxmlformats.org/officeDocument/2006/relationships/slide" Target="slides/slide42.xml"/><Relationship Id="rId25" Type="http://schemas.openxmlformats.org/officeDocument/2006/relationships/slide" Target="slides/slide24.xml"/><Relationship Id="rId10" Type="http://schemas.openxmlformats.org/officeDocument/2006/relationships/slide" Target="slides/slide9.xml"/><Relationship Id="rId50" Type="http://schemas.openxmlformats.org/officeDocument/2006/relationships/slide" Target="slides/slide49.xml"/><Relationship Id="rId63" Type="http://schemas.openxmlformats.org/officeDocument/2006/relationships/notesMaster" Target="notesMasters/notesMaster1.xml"/><Relationship Id="rId17" Type="http://schemas.openxmlformats.org/officeDocument/2006/relationships/slide" Target="slides/slide16.xml"/><Relationship Id="rId9" Type="http://schemas.openxmlformats.org/officeDocument/2006/relationships/slide" Target="slides/slide8.xml"/><Relationship Id="rId18" Type="http://schemas.openxmlformats.org/officeDocument/2006/relationships/slide" Target="slides/slide17.xml"/><Relationship Id="rId27" Type="http://schemas.openxmlformats.org/officeDocument/2006/relationships/slide" Target="slides/slide26.xml"/><Relationship Id="rId14" Type="http://schemas.openxmlformats.org/officeDocument/2006/relationships/slide" Target="slides/slide13.xml"/><Relationship Id="rId4" Type="http://schemas.openxmlformats.org/officeDocument/2006/relationships/slide" Target="slides/slide3.xml"/><Relationship Id="rId28" Type="http://schemas.openxmlformats.org/officeDocument/2006/relationships/slide" Target="slides/slide27.xml"/><Relationship Id="rId45" Type="http://schemas.openxmlformats.org/officeDocument/2006/relationships/slide" Target="slides/slide44.xml"/><Relationship Id="rId58" Type="http://schemas.openxmlformats.org/officeDocument/2006/relationships/slide" Target="slides/slide57.xml"/><Relationship Id="rId42" Type="http://schemas.openxmlformats.org/officeDocument/2006/relationships/slide" Target="slides/slide41.xml"/><Relationship Id="rId6" Type="http://schemas.openxmlformats.org/officeDocument/2006/relationships/slide" Target="slides/slide5.xml"/><Relationship Id="rId49" Type="http://schemas.openxmlformats.org/officeDocument/2006/relationships/slide" Target="slides/slide48.xml"/><Relationship Id="rId44" Type="http://schemas.openxmlformats.org/officeDocument/2006/relationships/slide" Target="slides/slide43.xml"/><Relationship Id="rId19" Type="http://schemas.openxmlformats.org/officeDocument/2006/relationships/slide" Target="slides/slide18.xml"/><Relationship Id="rId38" Type="http://schemas.openxmlformats.org/officeDocument/2006/relationships/slide" Target="slides/slide37.xml"/><Relationship Id="rId20" Type="http://schemas.openxmlformats.org/officeDocument/2006/relationships/slide" Target="slides/slide19.xml"/><Relationship Id="rId2" Type="http://schemas.openxmlformats.org/officeDocument/2006/relationships/slide" Target="slides/slide1.xml"/><Relationship Id="rId46" Type="http://schemas.openxmlformats.org/officeDocument/2006/relationships/slide" Target="slides/slide45.xml"/><Relationship Id="rId57" Type="http://schemas.openxmlformats.org/officeDocument/2006/relationships/slide" Target="slides/slide56.xml"/><Relationship Id="rId59" Type="http://schemas.openxmlformats.org/officeDocument/2006/relationships/slide" Target="slides/slide58.xml"/><Relationship Id="rId35" Type="http://schemas.openxmlformats.org/officeDocument/2006/relationships/slide" Target="slides/slide34.xml"/><Relationship Id="rId51" Type="http://schemas.openxmlformats.org/officeDocument/2006/relationships/slide" Target="slides/slide50.xml"/><Relationship Id="rId55" Type="http://schemas.openxmlformats.org/officeDocument/2006/relationships/slide" Target="slides/slide54.xml"/><Relationship Id="rId31" Type="http://schemas.openxmlformats.org/officeDocument/2006/relationships/slide" Target="slides/slide30.xml"/><Relationship Id="rId34" Type="http://schemas.openxmlformats.org/officeDocument/2006/relationships/slide" Target="slides/slide33.xml"/><Relationship Id="rId40" Type="http://schemas.openxmlformats.org/officeDocument/2006/relationships/slide" Target="slides/slide39.xml"/><Relationship Id="rId62" Type="http://schemas.openxmlformats.org/officeDocument/2006/relationships/slide" Target="slides/slide61.xml"/><Relationship Id="rId66" Type="http://schemas.openxmlformats.org/officeDocument/2006/relationships/viewProps" Target="viewProps.xml"/><Relationship Id="rId36" Type="http://schemas.openxmlformats.org/officeDocument/2006/relationships/slide" Target="slides/slide35.xml"/><Relationship Id="rId1" Type="http://schemas.openxmlformats.org/officeDocument/2006/relationships/slideMaster" Target="slideMasters/slideMaster1.xml"/><Relationship Id="rId24" Type="http://schemas.openxmlformats.org/officeDocument/2006/relationships/slide" Target="slides/slide23.xml"/><Relationship Id="rId47" Type="http://schemas.openxmlformats.org/officeDocument/2006/relationships/slide" Target="slides/slide46.xml"/><Relationship Id="rId56" Type="http://schemas.openxmlformats.org/officeDocument/2006/relationships/slide" Target="slides/slide55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2" Type="http://schemas.openxmlformats.org/officeDocument/2006/relationships/slide" Target="slides/slide51.xml"/><Relationship Id="rId65" Type="http://schemas.openxmlformats.org/officeDocument/2006/relationships/presProps" Target="presProps.xml"/><Relationship Id="rId67" Type="http://schemas.openxmlformats.org/officeDocument/2006/relationships/theme" Target="theme/theme1.xml"/><Relationship Id="rId54" Type="http://schemas.openxmlformats.org/officeDocument/2006/relationships/slide" Target="slides/slide53.xml"/><Relationship Id="rId12" Type="http://schemas.openxmlformats.org/officeDocument/2006/relationships/slide" Target="slides/slide11.xml"/><Relationship Id="rId3" Type="http://schemas.openxmlformats.org/officeDocument/2006/relationships/slide" Target="slides/slide2.xml"/><Relationship Id="rId23" Type="http://schemas.openxmlformats.org/officeDocument/2006/relationships/slide" Target="slides/slide22.xml"/><Relationship Id="rId61" Type="http://schemas.openxmlformats.org/officeDocument/2006/relationships/slide" Target="slides/slide60.xml"/><Relationship Id="rId53" Type="http://schemas.openxmlformats.org/officeDocument/2006/relationships/slide" Target="slides/slide52.xml"/><Relationship Id="rId26" Type="http://schemas.openxmlformats.org/officeDocument/2006/relationships/slide" Target="slides/slide25.xml"/><Relationship Id="rId30" Type="http://schemas.openxmlformats.org/officeDocument/2006/relationships/slide" Target="slides/slide29.xml"/><Relationship Id="rId11" Type="http://schemas.openxmlformats.org/officeDocument/2006/relationships/slide" Target="slides/slide10.xml"/><Relationship Id="rId68" Type="http://schemas.openxmlformats.org/officeDocument/2006/relationships/tableStyles" Target="tableStyles.xml"/><Relationship Id="rId29" Type="http://schemas.openxmlformats.org/officeDocument/2006/relationships/slide" Target="slides/slide28.xml"/><Relationship Id="rId16" Type="http://schemas.openxmlformats.org/officeDocument/2006/relationships/slide" Target="slides/slide15.xml"/><Relationship Id="rId33" Type="http://schemas.openxmlformats.org/officeDocument/2006/relationships/slide" Target="slides/slide32.xml"/><Relationship Id="rId41" Type="http://schemas.openxmlformats.org/officeDocument/2006/relationships/slide" Target="slides/slide4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2" Type="http://schemas.openxmlformats.org/officeDocument/2006/relationships/slide" Target="slides/slide21.xml"/><Relationship Id="rId21" Type="http://schemas.openxmlformats.org/officeDocument/2006/relationships/slide" Target="slides/slide2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0652889-7E82-4C15-B3F9-FE94BD10B7BD}" type="datetimeFigureOut">
              <a:rPr lang="en-US" smtClean="0"/>
              <a:pPr/>
              <a:t>3/25/10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C63415C-2120-44EA-B4D5-CF87D5787ABA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168CB3A0-8F23-4335-BA18-2F858D2F9CEA}" type="datetimeFigureOut">
              <a:rPr lang="en-US" smtClean="0"/>
              <a:pPr/>
              <a:t>3/25/10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70DCC03-55F8-4B63-9C69-6FF9F41CE2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8CB3A0-8F23-4335-BA18-2F858D2F9CEA}" type="datetimeFigureOut">
              <a:rPr lang="en-US" smtClean="0"/>
              <a:pPr/>
              <a:t>3/25/10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0DCC03-55F8-4B63-9C69-6FF9F41CE2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vertTitleAndTx" preserve="1">
  <p:cSld name="Vertical Title and Tex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168CB3A0-8F23-4335-BA18-2F858D2F9CEA}" type="datetimeFigureOut">
              <a:rPr lang="en-US" smtClean="0"/>
              <a:pPr/>
              <a:t>3/25/10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Rectangle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F70DCC03-55F8-4B63-9C69-6FF9F41CE2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8CB3A0-8F23-4335-BA18-2F858D2F9CEA}" type="datetimeFigureOut">
              <a:rPr lang="en-US" smtClean="0"/>
              <a:pPr/>
              <a:t>3/25/10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F70DCC03-55F8-4B63-9C69-6FF9F41CE20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Rectangle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8CB3A0-8F23-4335-BA18-2F858D2F9CEA}" type="datetimeFigureOut">
              <a:rPr lang="en-US" smtClean="0"/>
              <a:pPr/>
              <a:t>3/25/10</a:t>
            </a:fld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F70DCC03-55F8-4B63-9C69-6FF9F41CE20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168CB3A0-8F23-4335-BA18-2F858D2F9CEA}" type="datetimeFigureOut">
              <a:rPr lang="en-US" smtClean="0"/>
              <a:pPr/>
              <a:t>3/25/10</a:t>
            </a:fld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F70DCC03-55F8-4B63-9C69-6FF9F41CE20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168CB3A0-8F23-4335-BA18-2F858D2F9CEA}" type="datetimeFigureOut">
              <a:rPr lang="en-US" smtClean="0"/>
              <a:pPr/>
              <a:t>3/25/10</a:t>
            </a:fld>
            <a:endParaRPr lang="en-US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F70DCC03-55F8-4B63-9C69-6FF9F41CE20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n-US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8CB3A0-8F23-4335-BA18-2F858D2F9CEA}" type="datetimeFigureOut">
              <a:rPr lang="en-US" smtClean="0"/>
              <a:pPr/>
              <a:t>3/25/10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F70DCC03-55F8-4B63-9C69-6FF9F41CE2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8CB3A0-8F23-4335-BA18-2F858D2F9CEA}" type="datetimeFigureOut">
              <a:rPr lang="en-US" smtClean="0"/>
              <a:pPr/>
              <a:t>3/25/10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70DCC03-55F8-4B63-9C69-6FF9F41CE2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8CB3A0-8F23-4335-BA18-2F858D2F9CEA}" type="datetimeFigureOut">
              <a:rPr lang="en-US" smtClean="0"/>
              <a:pPr/>
              <a:t>3/25/10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F70DCC03-55F8-4B63-9C69-6FF9F41CE20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picTx" preserve="1">
  <p:cSld name="Picture with Caption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Rectangle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168CB3A0-8F23-4335-BA18-2F858D2F9CEA}" type="datetimeFigureOut">
              <a:rPr lang="en-US" smtClean="0"/>
              <a:pPr/>
              <a:t>3/25/10</a:t>
            </a:fld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F70DCC03-55F8-4B63-9C69-6FF9F41CE20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4" Type="http://schemas.openxmlformats.org/officeDocument/2006/relationships/slideLayout" Target="../slideLayouts/slideLayout4.xml"/><Relationship Id="rId10" Type="http://schemas.openxmlformats.org/officeDocument/2006/relationships/slideLayout" Target="../slideLayouts/slideLayout10.xml"/><Relationship Id="rId5" Type="http://schemas.openxmlformats.org/officeDocument/2006/relationships/slideLayout" Target="../slideLayouts/slideLayout5.xml"/><Relationship Id="rId7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9" Type="http://schemas.openxmlformats.org/officeDocument/2006/relationships/slideLayout" Target="../slideLayouts/slideLayout9.xml"/><Relationship Id="rId3" Type="http://schemas.openxmlformats.org/officeDocument/2006/relationships/slideLayout" Target="../slideLayouts/slideLayout3.xml"/><Relationship Id="rId6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168CB3A0-8F23-4335-BA18-2F858D2F9CEA}" type="datetimeFigureOut">
              <a:rPr lang="en-US" smtClean="0"/>
              <a:pPr/>
              <a:t>3/25/10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Rectangle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F70DCC03-55F8-4B63-9C69-6FF9F41CE20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97" r:id="rId1"/>
    <p:sldLayoutId id="2147483998" r:id="rId2"/>
    <p:sldLayoutId id="2147483999" r:id="rId3"/>
    <p:sldLayoutId id="2147484000" r:id="rId4"/>
    <p:sldLayoutId id="2147484001" r:id="rId5"/>
    <p:sldLayoutId id="2147484002" r:id="rId6"/>
    <p:sldLayoutId id="2147484003" r:id="rId7"/>
    <p:sldLayoutId id="2147484004" r:id="rId8"/>
    <p:sldLayoutId id="2147484005" r:id="rId9"/>
    <p:sldLayoutId id="2147484006" r:id="rId10"/>
    <p:sldLayoutId id="2147484007" r:id="rId11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2.png"/><Relationship Id="rId3" Type="http://schemas.openxmlformats.org/officeDocument/2006/relationships/image" Target="../media/image33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5.png"/><Relationship Id="rId3" Type="http://schemas.openxmlformats.org/officeDocument/2006/relationships/image" Target="../media/image3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3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3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3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image" Target="../media/image44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2.png"/><Relationship Id="rId3" Type="http://schemas.openxmlformats.org/officeDocument/2006/relationships/image" Target="../media/image43.png"/><Relationship Id="rId5" Type="http://schemas.openxmlformats.org/officeDocument/2006/relationships/image" Target="../media/image45.png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image" Target="../media/image50.png"/><Relationship Id="rId4" Type="http://schemas.openxmlformats.org/officeDocument/2006/relationships/image" Target="../media/image48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6.png"/><Relationship Id="rId3" Type="http://schemas.openxmlformats.org/officeDocument/2006/relationships/image" Target="../media/image47.png"/><Relationship Id="rId5" Type="http://schemas.openxmlformats.org/officeDocument/2006/relationships/image" Target="../media/image49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image" Target="../media/image53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1.png"/><Relationship Id="rId3" Type="http://schemas.openxmlformats.org/officeDocument/2006/relationships/image" Target="../media/image52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image" Target="../media/image56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4.png"/><Relationship Id="rId3" Type="http://schemas.openxmlformats.org/officeDocument/2006/relationships/image" Target="../media/image55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image" Target="../media/image58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5.png"/><Relationship Id="rId3" Type="http://schemas.openxmlformats.org/officeDocument/2006/relationships/image" Target="../media/image57.png"/><Relationship Id="rId5" Type="http://schemas.openxmlformats.org/officeDocument/2006/relationships/image" Target="../media/image5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image" Target="../media/image63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1.png"/><Relationship Id="rId3" Type="http://schemas.openxmlformats.org/officeDocument/2006/relationships/image" Target="../media/image62.png"/></Relationships>
</file>

<file path=ppt/slides/_rels/slide22.xml.rels><?xml version="1.0" encoding="UTF-8" standalone="yes"?>
<Relationships xmlns="http://schemas.openxmlformats.org/package/2006/relationships"><Relationship Id="rId6" Type="http://schemas.openxmlformats.org/officeDocument/2006/relationships/image" Target="../media/image63.png"/><Relationship Id="rId4" Type="http://schemas.openxmlformats.org/officeDocument/2006/relationships/image" Target="../media/image65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1.png"/><Relationship Id="rId3" Type="http://schemas.openxmlformats.org/officeDocument/2006/relationships/image" Target="../media/image64.png"/><Relationship Id="rId5" Type="http://schemas.openxmlformats.org/officeDocument/2006/relationships/image" Target="../media/image6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3" Type="http://schemas.openxmlformats.org/officeDocument/2006/relationships/image" Target="../media/image68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image" Target="../media/image72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0.png"/><Relationship Id="rId3" Type="http://schemas.openxmlformats.org/officeDocument/2006/relationships/image" Target="../media/image71.png"/><Relationship Id="rId5" Type="http://schemas.openxmlformats.org/officeDocument/2006/relationships/image" Target="../media/image73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3" Type="http://schemas.openxmlformats.org/officeDocument/2006/relationships/image" Target="../media/image71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3" Type="http://schemas.openxmlformats.org/officeDocument/2006/relationships/image" Target="../media/image76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image" Target="../media/image79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7.png"/><Relationship Id="rId3" Type="http://schemas.openxmlformats.org/officeDocument/2006/relationships/image" Target="../media/image78.png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image" Target="../media/image82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0.png"/><Relationship Id="rId3" Type="http://schemas.openxmlformats.org/officeDocument/2006/relationships/image" Target="../media/image81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3" Type="http://schemas.openxmlformats.org/officeDocument/2006/relationships/image" Target="../media/image6.png"/><Relationship Id="rId5" Type="http://schemas.openxmlformats.org/officeDocument/2006/relationships/image" Target="../media/image8.png"/></Relationships>
</file>

<file path=ppt/slides/_rels/slide30.xml.rels><?xml version="1.0" encoding="UTF-8" standalone="yes"?>
<Relationships xmlns="http://schemas.openxmlformats.org/package/2006/relationships"><Relationship Id="rId4" Type="http://schemas.openxmlformats.org/officeDocument/2006/relationships/image" Target="../media/image85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3.png"/><Relationship Id="rId3" Type="http://schemas.openxmlformats.org/officeDocument/2006/relationships/image" Target="../media/image84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png"/><Relationship Id="rId3" Type="http://schemas.openxmlformats.org/officeDocument/2006/relationships/image" Target="../media/image88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png"/><Relationship Id="rId3" Type="http://schemas.openxmlformats.org/officeDocument/2006/relationships/image" Target="../media/image90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png"/><Relationship Id="rId3" Type="http://schemas.openxmlformats.org/officeDocument/2006/relationships/image" Target="../media/image93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png"/><Relationship Id="rId3" Type="http://schemas.openxmlformats.org/officeDocument/2006/relationships/image" Target="../media/image95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png"/><Relationship Id="rId3" Type="http://schemas.openxmlformats.org/officeDocument/2006/relationships/image" Target="../media/image97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6" Type="http://schemas.openxmlformats.org/officeDocument/2006/relationships/image" Target="../media/image102.png"/><Relationship Id="rId4" Type="http://schemas.openxmlformats.org/officeDocument/2006/relationships/image" Target="../media/image100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8.png"/><Relationship Id="rId3" Type="http://schemas.openxmlformats.org/officeDocument/2006/relationships/image" Target="../media/image99.png"/><Relationship Id="rId5" Type="http://schemas.openxmlformats.org/officeDocument/2006/relationships/image" Target="../media/image101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image" Target="../media/image13.png"/><Relationship Id="rId4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3" Type="http://schemas.openxmlformats.org/officeDocument/2006/relationships/image" Target="../media/image10.png"/><Relationship Id="rId5" Type="http://schemas.openxmlformats.org/officeDocument/2006/relationships/image" Target="../media/image12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4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5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6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7.png"/><Relationship Id="rId3" Type="http://schemas.openxmlformats.org/officeDocument/2006/relationships/image" Target="../media/image108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9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4" Type="http://schemas.openxmlformats.org/officeDocument/2006/relationships/image" Target="../media/image112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0.png"/><Relationship Id="rId3" Type="http://schemas.openxmlformats.org/officeDocument/2006/relationships/image" Target="../media/image111.png"/></Relationships>
</file>

<file path=ppt/slides/_rels/slide46.xml.rels><?xml version="1.0" encoding="UTF-8" standalone="yes"?>
<Relationships xmlns="http://schemas.openxmlformats.org/package/2006/relationships"><Relationship Id="rId4" Type="http://schemas.openxmlformats.org/officeDocument/2006/relationships/image" Target="../media/image112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3.png"/><Relationship Id="rId3" Type="http://schemas.openxmlformats.org/officeDocument/2006/relationships/image" Target="../media/image114.png"/></Relationships>
</file>

<file path=ppt/slides/_rels/slide47.xml.rels><?xml version="1.0" encoding="UTF-8" standalone="yes"?>
<Relationships xmlns="http://schemas.openxmlformats.org/package/2006/relationships"><Relationship Id="rId4" Type="http://schemas.openxmlformats.org/officeDocument/2006/relationships/image" Target="../media/image117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5.png"/><Relationship Id="rId3" Type="http://schemas.openxmlformats.org/officeDocument/2006/relationships/image" Target="../media/image116.png"/></Relationships>
</file>

<file path=ppt/slides/_rels/slide48.xml.rels><?xml version="1.0" encoding="UTF-8" standalone="yes"?>
<Relationships xmlns="http://schemas.openxmlformats.org/package/2006/relationships"><Relationship Id="rId4" Type="http://schemas.openxmlformats.org/officeDocument/2006/relationships/image" Target="../media/image120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8.png"/><Relationship Id="rId3" Type="http://schemas.openxmlformats.org/officeDocument/2006/relationships/image" Target="../media/image119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1.png"/><Relationship Id="rId3" Type="http://schemas.openxmlformats.org/officeDocument/2006/relationships/image" Target="../media/image12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Relationship Id="rId3" Type="http://schemas.openxmlformats.org/officeDocument/2006/relationships/image" Target="../media/image15.png"/><Relationship Id="rId5" Type="http://schemas.openxmlformats.org/officeDocument/2006/relationships/image" Target="../media/image17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3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4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5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4" Type="http://schemas.openxmlformats.org/officeDocument/2006/relationships/image" Target="../media/image128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6.png"/><Relationship Id="rId3" Type="http://schemas.openxmlformats.org/officeDocument/2006/relationships/image" Target="../media/image127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9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0.png"/><Relationship Id="rId3" Type="http://schemas.openxmlformats.org/officeDocument/2006/relationships/image" Target="../media/image131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2.png"/><Relationship Id="rId3" Type="http://schemas.openxmlformats.org/officeDocument/2006/relationships/image" Target="../media/image133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4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4" Type="http://schemas.openxmlformats.org/officeDocument/2006/relationships/image" Target="../media/image137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5.png"/><Relationship Id="rId3" Type="http://schemas.openxmlformats.org/officeDocument/2006/relationships/image" Target="../media/image136.png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8.png"/><Relationship Id="rId3" Type="http://schemas.openxmlformats.org/officeDocument/2006/relationships/image" Target="../media/image13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png"/><Relationship Id="rId3" Type="http://schemas.openxmlformats.org/officeDocument/2006/relationships/image" Target="../media/image19.tiff"/><Relationship Id="rId5" Type="http://schemas.openxmlformats.org/officeDocument/2006/relationships/image" Target="../media/image21.pn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0.png"/><Relationship Id="rId3" Type="http://schemas.openxmlformats.org/officeDocument/2006/relationships/image" Target="../media/image141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2.png"/><Relationship Id="rId3" Type="http://schemas.openxmlformats.org/officeDocument/2006/relationships/image" Target="../media/image14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image" Target="../media/image26.png"/><Relationship Id="rId4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png"/><Relationship Id="rId3" Type="http://schemas.openxmlformats.org/officeDocument/2006/relationships/image" Target="../media/image23.png"/><Relationship Id="rId5" Type="http://schemas.openxmlformats.org/officeDocument/2006/relationships/image" Target="../media/image2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3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9.png"/><Relationship Id="rId3" Type="http://schemas.openxmlformats.org/officeDocument/2006/relationships/image" Target="../media/image30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362200" y="5257800"/>
            <a:ext cx="6477000" cy="6858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4. Electrostatics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Applied EM by Ulaby, </a:t>
            </a:r>
            <a:r>
              <a:rPr lang="en-US" dirty="0" err="1" smtClean="0"/>
              <a:t>Michielssen</a:t>
            </a:r>
            <a:r>
              <a:rPr lang="en-US" dirty="0" smtClean="0"/>
              <a:t> and </a:t>
            </a:r>
            <a:r>
              <a:rPr lang="en-US" dirty="0" err="1" smtClean="0"/>
              <a:t>Ravaioli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81494" y="0"/>
            <a:ext cx="6981012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228600"/>
            <a:ext cx="8537448" cy="9906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Electric Field Due to Charge Distributions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52400" y="1611868"/>
            <a:ext cx="13295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Field due to: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2005161"/>
            <a:ext cx="5279543" cy="11952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3496619"/>
            <a:ext cx="3886200" cy="11495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24400" y="4419600"/>
            <a:ext cx="4235319" cy="20574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221355" cy="18287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" y="2209800"/>
            <a:ext cx="5244471" cy="464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4" name="Picture 4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58724" y="76199"/>
            <a:ext cx="3685276" cy="67056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8229600" y="6412468"/>
            <a:ext cx="6537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Cont.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" y="76200"/>
            <a:ext cx="4681314" cy="678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44184" y="76200"/>
            <a:ext cx="3685276" cy="67056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066234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20479" y="2133600"/>
            <a:ext cx="4023521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8305800" y="6477000"/>
            <a:ext cx="6537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Cont.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 4-5 cont.</a:t>
            </a:r>
            <a:endParaRPr lang="en-US" dirty="0"/>
          </a:p>
        </p:txBody>
      </p:sp>
      <p:pic>
        <p:nvPicPr>
          <p:cNvPr id="1331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219199"/>
            <a:ext cx="4724400" cy="48130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85263" y="2057400"/>
            <a:ext cx="4182537" cy="44358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Gauss’s Law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4495800" y="1524000"/>
            <a:ext cx="441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Application of the divergence theorem gives: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14338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744618"/>
            <a:ext cx="3581400" cy="733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0" y="2743200"/>
            <a:ext cx="2362200" cy="6353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" y="3402725"/>
            <a:ext cx="4152900" cy="3389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1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74029" y="1981200"/>
            <a:ext cx="4517571" cy="395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152400"/>
            <a:ext cx="8153400" cy="990600"/>
          </a:xfrm>
        </p:spPr>
        <p:txBody>
          <a:bodyPr/>
          <a:lstStyle/>
          <a:p>
            <a:r>
              <a:rPr lang="en-US" dirty="0" smtClean="0"/>
              <a:t>Applying Gauss’s Law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4800600" y="3011269"/>
            <a:ext cx="4114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Construct an imaginary Gaussian cylinder of radius </a:t>
            </a:r>
            <a:r>
              <a:rPr lang="en-US" i="1" dirty="0" err="1" smtClean="0">
                <a:solidFill>
                  <a:srgbClr val="FF0000"/>
                </a:solidFill>
              </a:rPr>
              <a:t>r</a:t>
            </a:r>
            <a:r>
              <a:rPr lang="en-US" dirty="0" smtClean="0">
                <a:solidFill>
                  <a:srgbClr val="FF0000"/>
                </a:solidFill>
              </a:rPr>
              <a:t> and height </a:t>
            </a:r>
            <a:r>
              <a:rPr lang="en-US" i="1" dirty="0" err="1" smtClean="0">
                <a:solidFill>
                  <a:srgbClr val="FF0000"/>
                </a:solidFill>
              </a:rPr>
              <a:t>h</a:t>
            </a:r>
            <a:r>
              <a:rPr lang="en-US" dirty="0" smtClean="0">
                <a:solidFill>
                  <a:srgbClr val="FF0000"/>
                </a:solidFill>
              </a:rPr>
              <a:t>: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1148463"/>
            <a:ext cx="3505200" cy="1137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4" name="Picture 4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332666"/>
            <a:ext cx="4572000" cy="13632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5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9113" y="3792592"/>
            <a:ext cx="3214687" cy="2989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6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77242" y="1219200"/>
            <a:ext cx="4666758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7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572000" y="3649885"/>
            <a:ext cx="4481513" cy="32081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Electric Scalar Potential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4800601" y="1524000"/>
            <a:ext cx="43433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Minimum force needed to move charge against </a:t>
            </a:r>
            <a:r>
              <a:rPr lang="en-US" b="1" dirty="0" smtClean="0">
                <a:solidFill>
                  <a:srgbClr val="FF0000"/>
                </a:solidFill>
              </a:rPr>
              <a:t>E</a:t>
            </a:r>
            <a:r>
              <a:rPr lang="en-US" dirty="0" smtClean="0">
                <a:solidFill>
                  <a:srgbClr val="FF0000"/>
                </a:solidFill>
              </a:rPr>
              <a:t> field: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1638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025" y="1676236"/>
            <a:ext cx="4422775" cy="457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919" y="2438400"/>
            <a:ext cx="4417881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19600" y="2286000"/>
            <a:ext cx="4724400" cy="43183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Electric Scalar Potential</a:t>
            </a:r>
            <a:endParaRPr lang="en-US" dirty="0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759" y="1635293"/>
            <a:ext cx="4386925" cy="30129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2" name="Picture 4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30813" y="1600412"/>
            <a:ext cx="3330575" cy="2226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3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66265" y="4648200"/>
            <a:ext cx="4901535" cy="20209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Electric Potential Due to Charges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76200" y="3657600"/>
            <a:ext cx="43434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In electric circuits, we usually select a convenient node that we call ground and assign it zero reference voltage.  In free space and material media, we choose infinity as reference with </a:t>
            </a:r>
            <a:r>
              <a:rPr lang="en-US" i="1" dirty="0" smtClean="0">
                <a:solidFill>
                  <a:srgbClr val="FF0000"/>
                </a:solidFill>
              </a:rPr>
              <a:t>V </a:t>
            </a:r>
            <a:r>
              <a:rPr lang="en-US" dirty="0" smtClean="0">
                <a:solidFill>
                  <a:srgbClr val="FF0000"/>
                </a:solidFill>
              </a:rPr>
              <a:t>= 0. Hence, at a point P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029200" y="1828800"/>
            <a:ext cx="34166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For a point charge, </a:t>
            </a:r>
            <a:r>
              <a:rPr lang="en-US" i="1" dirty="0" smtClean="0">
                <a:solidFill>
                  <a:srgbClr val="FF0000"/>
                </a:solidFill>
              </a:rPr>
              <a:t>V</a:t>
            </a:r>
            <a:r>
              <a:rPr lang="en-US" dirty="0" smtClean="0">
                <a:solidFill>
                  <a:srgbClr val="FF0000"/>
                </a:solidFill>
              </a:rPr>
              <a:t> at range </a:t>
            </a:r>
            <a:r>
              <a:rPr lang="en-US" i="1" dirty="0" smtClean="0">
                <a:solidFill>
                  <a:srgbClr val="FF0000"/>
                </a:solidFill>
              </a:rPr>
              <a:t>R</a:t>
            </a:r>
            <a:r>
              <a:rPr lang="en-US" dirty="0" smtClean="0">
                <a:solidFill>
                  <a:srgbClr val="FF0000"/>
                </a:solidFill>
              </a:rPr>
              <a:t> is: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105400" y="3886200"/>
            <a:ext cx="33529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For continuous charge distributions: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11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1560530"/>
            <a:ext cx="3048000" cy="20379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0" y="5410201"/>
            <a:ext cx="3048000" cy="10189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95800" y="2362201"/>
            <a:ext cx="4572000" cy="7633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6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16786" y="4419600"/>
            <a:ext cx="4727214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Chapter 4 Overview</a:t>
            </a:r>
            <a:endParaRPr lang="en-US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075" y="1931582"/>
            <a:ext cx="8705850" cy="35282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Relating </a:t>
            </a:r>
            <a:r>
              <a:rPr lang="en-US" b="1" dirty="0" smtClean="0"/>
              <a:t>E</a:t>
            </a:r>
            <a:r>
              <a:rPr lang="en-US" dirty="0" smtClean="0"/>
              <a:t> to </a:t>
            </a:r>
            <a:r>
              <a:rPr lang="en-US" i="1" dirty="0" smtClean="0"/>
              <a:t>V</a:t>
            </a:r>
            <a:endParaRPr lang="en-US" i="1" dirty="0"/>
          </a:p>
        </p:txBody>
      </p:sp>
      <p:pic>
        <p:nvPicPr>
          <p:cNvPr id="19458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11613" y="1600200"/>
            <a:ext cx="6220737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" y="381000"/>
            <a:ext cx="8915400" cy="697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" y="1600200"/>
            <a:ext cx="4982325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Picture 4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92513" y="1600200"/>
            <a:ext cx="3692899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8458200" y="6477000"/>
            <a:ext cx="6537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Cont.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81000"/>
            <a:ext cx="8915400" cy="697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0"/>
          <p:cNvSpPr txBox="1"/>
          <p:nvPr/>
        </p:nvSpPr>
        <p:spPr>
          <a:xfrm>
            <a:off x="7543800" y="381000"/>
            <a:ext cx="12715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rgbClr val="FF0000"/>
                </a:solidFill>
              </a:rPr>
              <a:t>(cont.)</a:t>
            </a:r>
            <a:endParaRPr lang="en-US" sz="3600" dirty="0">
              <a:solidFill>
                <a:srgbClr val="FF0000"/>
              </a:solidFill>
            </a:endParaRPr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000" y="1752600"/>
            <a:ext cx="2537458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199" y="2286000"/>
            <a:ext cx="4971685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8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8600" y="5638800"/>
            <a:ext cx="4419600" cy="685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92513" y="1676400"/>
            <a:ext cx="3692899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0"/>
            <a:ext cx="8153400" cy="990600"/>
          </a:xfrm>
        </p:spPr>
        <p:txBody>
          <a:bodyPr/>
          <a:lstStyle/>
          <a:p>
            <a:r>
              <a:rPr lang="en-US" dirty="0" smtClean="0"/>
              <a:t>Poisson’s &amp; Laplace’s Equations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5486489" y="1981200"/>
            <a:ext cx="25907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In the absence of charges: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2253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1866" y="914400"/>
            <a:ext cx="4604309" cy="594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57800" y="2438400"/>
            <a:ext cx="3762375" cy="4098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6" name="Picture 4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88" y="153347"/>
            <a:ext cx="8429625" cy="65522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Conduction Current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228600" y="2895600"/>
            <a:ext cx="34552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chemeClr val="tx2"/>
                </a:solidFill>
              </a:rPr>
              <a:t>Conduction current density:</a:t>
            </a:r>
            <a:endParaRPr lang="en-US" sz="2400" dirty="0">
              <a:solidFill>
                <a:schemeClr val="tx2"/>
              </a:solidFill>
            </a:endParaRPr>
          </a:p>
        </p:txBody>
      </p:sp>
      <p:pic>
        <p:nvPicPr>
          <p:cNvPr id="24578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" y="1674064"/>
            <a:ext cx="4684713" cy="713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7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" y="3445728"/>
            <a:ext cx="4012692" cy="4404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200" y="4419600"/>
            <a:ext cx="4724400" cy="6976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1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93201" y="1676400"/>
            <a:ext cx="4174599" cy="40385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4724400" y="5715000"/>
            <a:ext cx="4267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Note how wide the range is, over 24 orders of magnitude 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Conductivity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5638800" y="1752600"/>
            <a:ext cx="3276599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sym typeface="Symbol"/>
              </a:rPr>
              <a:t></a:t>
            </a:r>
            <a:r>
              <a:rPr lang="en-US" baseline="-25000" dirty="0" err="1" smtClean="0"/>
              <a:t>ve</a:t>
            </a:r>
            <a:r>
              <a:rPr lang="en-US" dirty="0" smtClean="0"/>
              <a:t> = volume charge density of         	electrons</a:t>
            </a:r>
          </a:p>
          <a:p>
            <a:r>
              <a:rPr lang="en-US" i="1" dirty="0" smtClean="0">
                <a:sym typeface="Symbol"/>
              </a:rPr>
              <a:t></a:t>
            </a:r>
            <a:r>
              <a:rPr lang="en-US" baseline="-25000" dirty="0" smtClean="0"/>
              <a:t>he</a:t>
            </a:r>
            <a:r>
              <a:rPr lang="en-US" dirty="0" smtClean="0"/>
              <a:t> = volume charge density of 	holes</a:t>
            </a:r>
          </a:p>
          <a:p>
            <a:r>
              <a:rPr lang="en-US" i="1" dirty="0" smtClean="0">
                <a:sym typeface="Symbol"/>
              </a:rPr>
              <a:t></a:t>
            </a:r>
            <a:r>
              <a:rPr lang="en-US" baseline="-25000" dirty="0" smtClean="0"/>
              <a:t>e</a:t>
            </a:r>
            <a:r>
              <a:rPr lang="en-US" dirty="0" smtClean="0"/>
              <a:t> = electron mobility</a:t>
            </a:r>
          </a:p>
          <a:p>
            <a:r>
              <a:rPr lang="en-US" i="1" dirty="0" smtClean="0">
                <a:sym typeface="Symbol"/>
              </a:rPr>
              <a:t></a:t>
            </a:r>
            <a:r>
              <a:rPr lang="en-US" baseline="-25000" dirty="0" smtClean="0"/>
              <a:t>h</a:t>
            </a:r>
            <a:r>
              <a:rPr lang="en-US" dirty="0" smtClean="0"/>
              <a:t> = hole mobility</a:t>
            </a:r>
          </a:p>
          <a:p>
            <a:r>
              <a:rPr lang="en-US" i="1" dirty="0" smtClean="0"/>
              <a:t>N</a:t>
            </a:r>
            <a:r>
              <a:rPr lang="en-US" baseline="-25000" dirty="0" smtClean="0"/>
              <a:t>e</a:t>
            </a:r>
            <a:r>
              <a:rPr lang="en-US" dirty="0" smtClean="0"/>
              <a:t> = number of electrons per unit 	volume</a:t>
            </a:r>
          </a:p>
          <a:p>
            <a:r>
              <a:rPr lang="en-US" i="1" dirty="0" err="1" smtClean="0"/>
              <a:t>N</a:t>
            </a:r>
            <a:r>
              <a:rPr lang="en-US" baseline="-25000" dirty="0" err="1" smtClean="0"/>
              <a:t>h</a:t>
            </a:r>
            <a:r>
              <a:rPr lang="en-US" dirty="0" smtClean="0"/>
              <a:t> = number of holes per unit 	volume</a:t>
            </a:r>
            <a:endParaRPr lang="en-US" dirty="0"/>
          </a:p>
        </p:txBody>
      </p:sp>
      <p:pic>
        <p:nvPicPr>
          <p:cNvPr id="25603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2238" y="1627095"/>
            <a:ext cx="5218112" cy="49754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52800" y="5105400"/>
            <a:ext cx="3403092" cy="3735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04568"/>
            <a:ext cx="4842118" cy="18004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5800" y="1828800"/>
            <a:ext cx="4613431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Resistance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5410200" y="4114800"/>
            <a:ext cx="242942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</a:rPr>
              <a:t>For any conductor:</a:t>
            </a:r>
            <a:endParaRPr lang="en-US" sz="2400" dirty="0">
              <a:solidFill>
                <a:srgbClr val="FF0000"/>
              </a:solidFill>
            </a:endParaRPr>
          </a:p>
        </p:txBody>
      </p:sp>
      <p:pic>
        <p:nvPicPr>
          <p:cNvPr id="27651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" y="2512359"/>
            <a:ext cx="4686300" cy="4043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43400" y="304801"/>
            <a:ext cx="4724400" cy="3117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3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57825" y="4724400"/>
            <a:ext cx="3228975" cy="11163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228600" y="1905000"/>
            <a:ext cx="20354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Longitudinal Resistor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522927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5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53000" y="457200"/>
            <a:ext cx="4146550" cy="16871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1999" y="2362200"/>
            <a:ext cx="4572001" cy="29013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>
            <a:off x="4800600" y="4692848"/>
            <a:ext cx="2667000" cy="457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4572000" y="5562600"/>
            <a:ext cx="4038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G’=0 if the insulating material is air or a perfect dielectric with zero conductivity.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Maxwell’s Equations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381000" y="1752600"/>
            <a:ext cx="161148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God said: 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43000" y="5334000"/>
            <a:ext cx="261411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</a:rPr>
              <a:t>And there was light!</a:t>
            </a:r>
            <a:endParaRPr lang="en-US" sz="2400" dirty="0">
              <a:solidFill>
                <a:srgbClr val="FF0000"/>
              </a:solidFill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3210" y="2514600"/>
            <a:ext cx="2516954" cy="2536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47530" y="1524000"/>
            <a:ext cx="4844070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91000" y="4366711"/>
            <a:ext cx="3581400" cy="1195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038600" y="6019800"/>
            <a:ext cx="4800600" cy="4619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Joule’s Law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52400" y="1524000"/>
            <a:ext cx="4190999" cy="1200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</a:rPr>
              <a:t>The power dissipated in a volume containing electric field </a:t>
            </a:r>
            <a:r>
              <a:rPr lang="en-US" sz="2400" b="1" dirty="0" smtClean="0">
                <a:solidFill>
                  <a:srgbClr val="FF0000"/>
                </a:solidFill>
              </a:rPr>
              <a:t>E</a:t>
            </a:r>
            <a:r>
              <a:rPr lang="en-US" sz="2400" dirty="0" smtClean="0">
                <a:solidFill>
                  <a:srgbClr val="FF0000"/>
                </a:solidFill>
              </a:rPr>
              <a:t> and current density </a:t>
            </a:r>
            <a:r>
              <a:rPr lang="en-US" sz="2400" b="1" dirty="0" smtClean="0">
                <a:solidFill>
                  <a:srgbClr val="FF0000"/>
                </a:solidFill>
              </a:rPr>
              <a:t>J</a:t>
            </a:r>
            <a:r>
              <a:rPr lang="en-US" sz="2400" dirty="0" smtClean="0">
                <a:solidFill>
                  <a:srgbClr val="FF0000"/>
                </a:solidFill>
              </a:rPr>
              <a:t> is:</a:t>
            </a:r>
            <a:endParaRPr lang="en-US" sz="2400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6200" y="4796135"/>
            <a:ext cx="463916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</a:rPr>
              <a:t>For a resistor, Joule’s law reduces to:</a:t>
            </a:r>
            <a:endParaRPr lang="en-US" sz="2400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791200" y="2057400"/>
            <a:ext cx="264507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</a:rPr>
              <a:t>For a coaxial cable:</a:t>
            </a:r>
            <a:endParaRPr lang="en-US" sz="2400" dirty="0">
              <a:solidFill>
                <a:srgbClr val="FF0000"/>
              </a:solidFill>
            </a:endParaRPr>
          </a:p>
        </p:txBody>
      </p:sp>
      <p:pic>
        <p:nvPicPr>
          <p:cNvPr id="29698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2836156"/>
            <a:ext cx="4546600" cy="999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6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3000" y="5486400"/>
            <a:ext cx="21812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67400" y="2743200"/>
            <a:ext cx="2771775" cy="331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-228600"/>
            <a:ext cx="8153400" cy="990600"/>
          </a:xfrm>
        </p:spPr>
        <p:txBody>
          <a:bodyPr/>
          <a:lstStyle/>
          <a:p>
            <a:r>
              <a:rPr lang="en-US" dirty="0" smtClean="0"/>
              <a:t>Tech Brief 7: </a:t>
            </a:r>
            <a:r>
              <a:rPr lang="en-US" dirty="0" smtClean="0">
                <a:solidFill>
                  <a:srgbClr val="FF0000"/>
                </a:solidFill>
              </a:rPr>
              <a:t>Resistive Sensors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76200" y="762000"/>
            <a:ext cx="4038600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/>
              <a:t>An</a:t>
            </a:r>
            <a:r>
              <a:rPr lang="en-US" sz="2000" dirty="0" smtClean="0">
                <a:solidFill>
                  <a:srgbClr val="FF0000"/>
                </a:solidFill>
              </a:rPr>
              <a:t> </a:t>
            </a:r>
            <a:r>
              <a:rPr lang="en-US" sz="2000" b="1" i="1" dirty="0" smtClean="0">
                <a:solidFill>
                  <a:srgbClr val="FF0000"/>
                </a:solidFill>
              </a:rPr>
              <a:t>electrical sensor </a:t>
            </a:r>
            <a:r>
              <a:rPr lang="en-US" sz="2000" dirty="0" smtClean="0">
                <a:solidFill>
                  <a:srgbClr val="000000"/>
                </a:solidFill>
              </a:rPr>
              <a:t>is a device capable of responding to an applied stimulus by generating an electrical signal </a:t>
            </a:r>
            <a:r>
              <a:rPr lang="en-US" sz="2000" dirty="0" smtClean="0"/>
              <a:t>whose voltage, current, or some other attribute is related to the intensity of the </a:t>
            </a:r>
            <a:r>
              <a:rPr lang="en-US" sz="2000" dirty="0" smtClean="0">
                <a:solidFill>
                  <a:srgbClr val="FF0000"/>
                </a:solidFill>
              </a:rPr>
              <a:t>stimulus</a:t>
            </a:r>
            <a:r>
              <a:rPr lang="en-US" sz="2000" dirty="0" smtClean="0"/>
              <a:t>.</a:t>
            </a:r>
            <a:r>
              <a:rPr lang="en-US" sz="2000" dirty="0" smtClean="0"/>
              <a:t> </a:t>
            </a:r>
            <a:endParaRPr lang="en-US" sz="2000" dirty="0" smtClean="0"/>
          </a:p>
          <a:p>
            <a:endParaRPr lang="en-US" sz="2000" dirty="0" smtClean="0"/>
          </a:p>
          <a:p>
            <a:r>
              <a:rPr lang="en-US" sz="2000" dirty="0" smtClean="0"/>
              <a:t> </a:t>
            </a:r>
            <a:r>
              <a:rPr lang="en-US" sz="2000" dirty="0" smtClean="0">
                <a:solidFill>
                  <a:srgbClr val="FF0000"/>
                </a:solidFill>
              </a:rPr>
              <a:t>Typical stimuli :   </a:t>
            </a:r>
            <a:r>
              <a:rPr lang="en-US" sz="2000" dirty="0" smtClean="0"/>
              <a:t>temperature, pressure, position</a:t>
            </a:r>
            <a:r>
              <a:rPr lang="en-US" sz="2000" dirty="0" smtClean="0"/>
              <a:t>, distance</a:t>
            </a:r>
            <a:r>
              <a:rPr lang="en-US" sz="2000" dirty="0" smtClean="0"/>
              <a:t>, motion, velocity, acceleration, concentration (of a gas or liquid), blood flow, etc.</a:t>
            </a:r>
            <a:r>
              <a:rPr lang="en-US" sz="2000" dirty="0" smtClean="0"/>
              <a:t> </a:t>
            </a:r>
          </a:p>
          <a:p>
            <a:endParaRPr lang="en-US" sz="2000" dirty="0" smtClean="0">
              <a:solidFill>
                <a:srgbClr val="FF0000"/>
              </a:solidFill>
            </a:endParaRPr>
          </a:p>
          <a:p>
            <a:r>
              <a:rPr lang="en-US" sz="2000" dirty="0" smtClean="0">
                <a:solidFill>
                  <a:srgbClr val="FF0000"/>
                </a:solidFill>
              </a:rPr>
              <a:t>Sensing </a:t>
            </a:r>
            <a:r>
              <a:rPr lang="en-US" sz="2000" dirty="0" smtClean="0">
                <a:solidFill>
                  <a:srgbClr val="FF0000"/>
                </a:solidFill>
              </a:rPr>
              <a:t>process </a:t>
            </a:r>
            <a:r>
              <a:rPr lang="en-US" sz="2000" dirty="0" smtClean="0"/>
              <a:t>relies on measuring resistance, capacitance, inductance, induced electromotive force (</a:t>
            </a:r>
            <a:r>
              <a:rPr lang="en-US" sz="2000" dirty="0" err="1" smtClean="0"/>
              <a:t>emf</a:t>
            </a:r>
            <a:r>
              <a:rPr lang="en-US" sz="2000" dirty="0" smtClean="0"/>
              <a:t>), oscillation frequency or time delay,</a:t>
            </a:r>
            <a:r>
              <a:rPr lang="en-US" sz="2000" dirty="0" smtClean="0"/>
              <a:t> etc.  </a:t>
            </a:r>
            <a:endParaRPr lang="en-US" sz="2000" dirty="0"/>
          </a:p>
        </p:txBody>
      </p:sp>
      <p:pic>
        <p:nvPicPr>
          <p:cNvPr id="30722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38601" y="838199"/>
            <a:ext cx="5020870" cy="38940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Piezoresistivity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228600" y="1752600"/>
            <a:ext cx="42846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chemeClr val="tx2"/>
                </a:solidFill>
              </a:rPr>
              <a:t>The Greek word</a:t>
            </a:r>
            <a:r>
              <a:rPr lang="en-US" sz="2000" dirty="0" smtClean="0">
                <a:solidFill>
                  <a:srgbClr val="FF0000"/>
                </a:solidFill>
              </a:rPr>
              <a:t> </a:t>
            </a:r>
            <a:r>
              <a:rPr lang="en-US" sz="2000" b="1" i="1" dirty="0" err="1" smtClean="0">
                <a:solidFill>
                  <a:srgbClr val="FF0000"/>
                </a:solidFill>
              </a:rPr>
              <a:t>piezein</a:t>
            </a:r>
            <a:r>
              <a:rPr lang="en-US" sz="2000" b="1" i="1" dirty="0" smtClean="0">
                <a:solidFill>
                  <a:srgbClr val="FF0000"/>
                </a:solidFill>
              </a:rPr>
              <a:t> </a:t>
            </a:r>
            <a:r>
              <a:rPr lang="en-US" sz="2000" dirty="0" smtClean="0">
                <a:solidFill>
                  <a:srgbClr val="1F497D"/>
                </a:solidFill>
              </a:rPr>
              <a:t>means to press</a:t>
            </a:r>
            <a:endParaRPr lang="en-US" sz="2000" dirty="0">
              <a:solidFill>
                <a:srgbClr val="1F497D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724400" y="4419600"/>
            <a:ext cx="400205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/>
              <a:t>R</a:t>
            </a:r>
            <a:r>
              <a:rPr lang="en-US" baseline="-25000" dirty="0" smtClean="0"/>
              <a:t>0</a:t>
            </a:r>
            <a:r>
              <a:rPr lang="en-US" dirty="0" smtClean="0"/>
              <a:t> = resistance when </a:t>
            </a:r>
            <a:r>
              <a:rPr lang="en-US" i="1" dirty="0" smtClean="0"/>
              <a:t>F</a:t>
            </a:r>
            <a:r>
              <a:rPr lang="en-US" dirty="0" smtClean="0"/>
              <a:t> = 0</a:t>
            </a:r>
          </a:p>
          <a:p>
            <a:r>
              <a:rPr lang="en-US" i="1" dirty="0" smtClean="0"/>
              <a:t>F</a:t>
            </a:r>
            <a:r>
              <a:rPr lang="en-US" dirty="0" smtClean="0"/>
              <a:t> = applied force</a:t>
            </a:r>
          </a:p>
          <a:p>
            <a:r>
              <a:rPr lang="en-US" i="1" dirty="0" smtClean="0"/>
              <a:t>A</a:t>
            </a:r>
            <a:r>
              <a:rPr lang="en-US" baseline="-25000" dirty="0" smtClean="0"/>
              <a:t>0</a:t>
            </a:r>
            <a:r>
              <a:rPr lang="en-US" dirty="0" smtClean="0"/>
              <a:t> = cross-section when </a:t>
            </a:r>
            <a:r>
              <a:rPr lang="en-US" i="1" dirty="0" smtClean="0"/>
              <a:t>F</a:t>
            </a:r>
            <a:r>
              <a:rPr lang="en-US" dirty="0" smtClean="0"/>
              <a:t> = 0</a:t>
            </a:r>
          </a:p>
          <a:p>
            <a:r>
              <a:rPr lang="en-US" i="1" dirty="0" smtClean="0">
                <a:sym typeface="Symbol"/>
              </a:rPr>
              <a:t></a:t>
            </a:r>
            <a:r>
              <a:rPr lang="en-US" dirty="0" smtClean="0"/>
              <a:t> = </a:t>
            </a:r>
            <a:r>
              <a:rPr lang="en-US" dirty="0" err="1" smtClean="0"/>
              <a:t>piezoresistive</a:t>
            </a:r>
            <a:r>
              <a:rPr lang="en-US" dirty="0" smtClean="0"/>
              <a:t> coefficient of material</a:t>
            </a:r>
            <a:endParaRPr lang="en-US" dirty="0"/>
          </a:p>
        </p:txBody>
      </p:sp>
      <p:pic>
        <p:nvPicPr>
          <p:cNvPr id="3174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7887" y="2362200"/>
            <a:ext cx="3912425" cy="3487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29200" y="3352800"/>
            <a:ext cx="2209800" cy="7189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Piezoresistors</a:t>
            </a:r>
            <a:endParaRPr lang="en-US" dirty="0"/>
          </a:p>
        </p:txBody>
      </p:sp>
      <p:pic>
        <p:nvPicPr>
          <p:cNvPr id="3277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963" y="1676400"/>
            <a:ext cx="4308438" cy="258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42720" y="2743200"/>
            <a:ext cx="4701280" cy="403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Wheatstone Bridge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4572000" y="2819400"/>
            <a:ext cx="45720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Wheatstone bridge is a high sensitivity circuit for measuring small changes in resistance</a:t>
            </a:r>
            <a:endParaRPr lang="en-US" sz="2800" dirty="0">
              <a:solidFill>
                <a:srgbClr val="FF0000"/>
              </a:solidFill>
            </a:endParaRPr>
          </a:p>
        </p:txBody>
      </p:sp>
      <p:pic>
        <p:nvPicPr>
          <p:cNvPr id="3379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570" y="1752600"/>
            <a:ext cx="4518434" cy="428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Dielectric Materials</a:t>
            </a:r>
            <a:endParaRPr lang="en-US" dirty="0"/>
          </a:p>
        </p:txBody>
      </p:sp>
      <p:pic>
        <p:nvPicPr>
          <p:cNvPr id="34818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" y="1687512"/>
            <a:ext cx="4196047" cy="4789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1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24400" y="1828799"/>
            <a:ext cx="4382583" cy="44202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Polarization Field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838200" y="2419290"/>
            <a:ext cx="395980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FF0000"/>
                </a:solidFill>
              </a:rPr>
              <a:t>P</a:t>
            </a:r>
            <a:r>
              <a:rPr lang="en-US" sz="2000" dirty="0" smtClean="0">
                <a:solidFill>
                  <a:srgbClr val="FF0000"/>
                </a:solidFill>
              </a:rPr>
              <a:t> = electric flux density induced by </a:t>
            </a:r>
            <a:r>
              <a:rPr lang="en-US" sz="2000" b="1" dirty="0" smtClean="0">
                <a:solidFill>
                  <a:srgbClr val="FF0000"/>
                </a:solidFill>
              </a:rPr>
              <a:t>E</a:t>
            </a:r>
            <a:endParaRPr lang="en-US" sz="2000" b="1" dirty="0">
              <a:solidFill>
                <a:srgbClr val="FF0000"/>
              </a:solidFill>
            </a:endParaRPr>
          </a:p>
        </p:txBody>
      </p:sp>
      <p:pic>
        <p:nvPicPr>
          <p:cNvPr id="35842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000" y="1783913"/>
            <a:ext cx="1524000" cy="2917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000" y="2971800"/>
            <a:ext cx="5867400" cy="2027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Electric Breakdown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0" y="2133600"/>
            <a:ext cx="18466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 </a:t>
            </a:r>
            <a:endParaRPr lang="en-US" sz="2000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343400" y="3124200"/>
            <a:ext cx="210200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3366FF"/>
                </a:solidFill>
              </a:rPr>
              <a:t>Electric Breakdown</a:t>
            </a:r>
            <a:endParaRPr lang="en-US" sz="2000" dirty="0">
              <a:solidFill>
                <a:srgbClr val="3366FF"/>
              </a:solidFill>
            </a:endParaRPr>
          </a:p>
        </p:txBody>
      </p:sp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2133600"/>
            <a:ext cx="6339863" cy="5476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6750" y="3048000"/>
            <a:ext cx="7810500" cy="29570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Boundary Conditions</a:t>
            </a:r>
            <a:endParaRPr lang="en-US" dirty="0"/>
          </a:p>
        </p:txBody>
      </p:sp>
      <p:pic>
        <p:nvPicPr>
          <p:cNvPr id="3789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1143813"/>
            <a:ext cx="8153400" cy="34273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4800600"/>
            <a:ext cx="3048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1" y="5562600"/>
            <a:ext cx="2362200" cy="7703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3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00601" y="4812366"/>
            <a:ext cx="2971800" cy="3600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4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886200" y="5257800"/>
            <a:ext cx="5232849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 of Boundary Conditions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5053095" y="6096000"/>
            <a:ext cx="400019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Remember </a:t>
            </a:r>
            <a:r>
              <a:rPr lang="en-US" sz="2000" b="1" dirty="0" smtClean="0">
                <a:solidFill>
                  <a:srgbClr val="FF0000"/>
                </a:solidFill>
              </a:rPr>
              <a:t>E</a:t>
            </a:r>
            <a:r>
              <a:rPr lang="en-US" sz="2000" dirty="0" smtClean="0">
                <a:solidFill>
                  <a:srgbClr val="FF0000"/>
                </a:solidFill>
              </a:rPr>
              <a:t> = 0 in a good conductor</a:t>
            </a:r>
          </a:p>
        </p:txBody>
      </p:sp>
      <p:pic>
        <p:nvPicPr>
          <p:cNvPr id="3891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2775" y="2029105"/>
            <a:ext cx="8429625" cy="37903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Charge Distributions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457200" y="1752600"/>
            <a:ext cx="303871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</a:rPr>
              <a:t>Volume charge density:</a:t>
            </a:r>
            <a:endParaRPr lang="en-US" sz="2400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57200" y="3048000"/>
            <a:ext cx="32752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</a:rPr>
              <a:t>Total Charge in a Volume</a:t>
            </a:r>
            <a:endParaRPr lang="en-US" sz="2400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81000" y="4572000"/>
            <a:ext cx="43715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</a:rPr>
              <a:t>Surface and Line Charge Densities</a:t>
            </a:r>
            <a:endParaRPr lang="en-US" sz="2400" dirty="0">
              <a:solidFill>
                <a:srgbClr val="FF0000"/>
              </a:solidFill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2226377"/>
            <a:ext cx="3279775" cy="5558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0" y="3581400"/>
            <a:ext cx="2328862" cy="9033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3400" y="5105400"/>
            <a:ext cx="315208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3401" y="5937822"/>
            <a:ext cx="3047999" cy="5496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29200" y="1524000"/>
            <a:ext cx="3657600" cy="52708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9938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8446" y="152400"/>
            <a:ext cx="8327109" cy="655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Conductors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441576" y="1905000"/>
            <a:ext cx="626084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Net electric field inside a conductor is zero</a:t>
            </a:r>
            <a:endParaRPr lang="en-US" sz="2800" dirty="0">
              <a:solidFill>
                <a:srgbClr val="FF0000"/>
              </a:solidFill>
            </a:endParaRPr>
          </a:p>
        </p:txBody>
      </p:sp>
      <p:pic>
        <p:nvPicPr>
          <p:cNvPr id="40962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47" y="2743200"/>
            <a:ext cx="8943906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Field Lines at Conductor Boundary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2438400" y="6096000"/>
            <a:ext cx="6629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At conductor boundary,</a:t>
            </a:r>
            <a:r>
              <a:rPr lang="en-US" sz="2000" b="1" dirty="0" smtClean="0">
                <a:solidFill>
                  <a:srgbClr val="FF0000"/>
                </a:solidFill>
              </a:rPr>
              <a:t> E </a:t>
            </a:r>
            <a:r>
              <a:rPr lang="en-US" sz="2000" dirty="0" smtClean="0">
                <a:solidFill>
                  <a:srgbClr val="FF0000"/>
                </a:solidFill>
              </a:rPr>
              <a:t>field direction is always perpendicular to conductor surface</a:t>
            </a:r>
            <a:endParaRPr lang="en-US" sz="2000" dirty="0">
              <a:solidFill>
                <a:srgbClr val="FF0000"/>
              </a:solidFill>
            </a:endParaRPr>
          </a:p>
        </p:txBody>
      </p:sp>
      <p:pic>
        <p:nvPicPr>
          <p:cNvPr id="4198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885" y="1752600"/>
            <a:ext cx="6192231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0"/>
            <a:ext cx="4191000" cy="14406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4055" y="1447800"/>
            <a:ext cx="8158109" cy="535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2943" y="304800"/>
            <a:ext cx="8938114" cy="63064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Capacitance</a:t>
            </a:r>
            <a:endParaRPr lang="en-US" dirty="0"/>
          </a:p>
        </p:txBody>
      </p:sp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680" y="2128839"/>
            <a:ext cx="4860120" cy="114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5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00" y="4038600"/>
            <a:ext cx="4724400" cy="7757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60" name="Picture 4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53001" y="1828799"/>
            <a:ext cx="4116372" cy="3429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Capacitance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304800" y="1600200"/>
            <a:ext cx="35290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For any two-conductor configuration: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04800" y="3276600"/>
            <a:ext cx="16422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For any resistor: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4608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1" y="1981200"/>
            <a:ext cx="2362200" cy="12350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8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00" y="3695898"/>
            <a:ext cx="4561912" cy="29335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53001" y="1828799"/>
            <a:ext cx="4116372" cy="3429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6200"/>
            <a:ext cx="5257800" cy="6957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0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3376080"/>
            <a:ext cx="4983416" cy="34819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09" name="Picture 5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373457" y="762000"/>
            <a:ext cx="6008543" cy="2616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2400"/>
            <a:ext cx="5334000" cy="7354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3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438400"/>
            <a:ext cx="4426258" cy="4310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32" name="Picture 4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47999" y="914401"/>
            <a:ext cx="6096001" cy="19660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152400" y="1981200"/>
            <a:ext cx="32120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Application of Gauss’s law gives: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4572000" y="3886200"/>
            <a:ext cx="4191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Q is total charge on inside of outer cylinder, and –Q is on outside surface of inner cylinder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Tech Brief 8:  </a:t>
            </a:r>
            <a:r>
              <a:rPr lang="en-US" dirty="0" smtClean="0">
                <a:solidFill>
                  <a:srgbClr val="FF0000"/>
                </a:solidFill>
              </a:rPr>
              <a:t>Supercapacitors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1524000"/>
            <a:ext cx="487680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For a traditional parallel-plate capacitor, what is the maximum attainable energy density?</a:t>
            </a:r>
          </a:p>
          <a:p>
            <a:endParaRPr lang="en-US" dirty="0" smtClean="0">
              <a:solidFill>
                <a:srgbClr val="FF0000"/>
              </a:solidFill>
            </a:endParaRPr>
          </a:p>
          <a:p>
            <a:r>
              <a:rPr lang="en-US" dirty="0" smtClean="0"/>
              <a:t> </a:t>
            </a:r>
            <a:r>
              <a:rPr lang="en-US" dirty="0" smtClean="0">
                <a:solidFill>
                  <a:srgbClr val="000000"/>
                </a:solidFill>
              </a:rPr>
              <a:t> </a:t>
            </a:r>
          </a:p>
          <a:p>
            <a:endParaRPr lang="en-US" dirty="0" smtClean="0">
              <a:solidFill>
                <a:srgbClr val="FF0000"/>
              </a:solidFill>
            </a:endParaRPr>
          </a:p>
          <a:p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81000" y="5429071"/>
            <a:ext cx="359931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>
                <a:sym typeface="Symbol"/>
              </a:rPr>
              <a:t></a:t>
            </a:r>
            <a:r>
              <a:rPr lang="en-US" dirty="0" smtClean="0">
                <a:sym typeface="Symbol"/>
              </a:rPr>
              <a:t> </a:t>
            </a:r>
            <a:r>
              <a:rPr lang="en-US" dirty="0" smtClean="0"/>
              <a:t>= permittivity of insulation material</a:t>
            </a:r>
          </a:p>
          <a:p>
            <a:r>
              <a:rPr lang="en-US" i="1" dirty="0" smtClean="0"/>
              <a:t>V </a:t>
            </a:r>
            <a:r>
              <a:rPr lang="en-US" dirty="0" smtClean="0"/>
              <a:t>= applied voltage</a:t>
            </a:r>
          </a:p>
          <a:p>
            <a:r>
              <a:rPr lang="en-US" i="1" dirty="0" smtClean="0">
                <a:sym typeface="Symbol"/>
              </a:rPr>
              <a:t></a:t>
            </a:r>
            <a:r>
              <a:rPr lang="en-US" dirty="0" smtClean="0">
                <a:sym typeface="Symbol"/>
              </a:rPr>
              <a:t> </a:t>
            </a:r>
            <a:r>
              <a:rPr lang="en-US" dirty="0" smtClean="0"/>
              <a:t>= density of insulation material</a:t>
            </a:r>
          </a:p>
          <a:p>
            <a:r>
              <a:rPr lang="en-US" i="1" dirty="0" smtClean="0"/>
              <a:t>d </a:t>
            </a:r>
            <a:r>
              <a:rPr lang="en-US" dirty="0" smtClean="0"/>
              <a:t>= separation between plates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4724400" y="1905000"/>
            <a:ext cx="4419601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Mica has one of the highest dielectric strengths ~2 x 10**8 V/m. </a:t>
            </a:r>
          </a:p>
          <a:p>
            <a:r>
              <a:rPr lang="en-US" dirty="0" smtClean="0"/>
              <a:t>If we select a voltage rating of 1 V and a breakdown voltage of 2 V (50% safety), this will require that d be no smaller than 10 nm. </a:t>
            </a:r>
          </a:p>
          <a:p>
            <a:r>
              <a:rPr lang="en-US" dirty="0" smtClean="0"/>
              <a:t>For mica, </a:t>
            </a:r>
            <a:r>
              <a:rPr lang="en-US" i="1" dirty="0" smtClean="0">
                <a:sym typeface="Symbol"/>
              </a:rPr>
              <a:t> </a:t>
            </a:r>
            <a:r>
              <a:rPr lang="en-US" dirty="0" smtClean="0"/>
              <a:t>= 6</a:t>
            </a:r>
            <a:r>
              <a:rPr lang="en-US" i="1" dirty="0" smtClean="0">
                <a:sym typeface="Symbol"/>
              </a:rPr>
              <a:t></a:t>
            </a:r>
            <a:r>
              <a:rPr lang="en-US" baseline="-25000" dirty="0" smtClean="0"/>
              <a:t>0</a:t>
            </a:r>
            <a:r>
              <a:rPr lang="en-US" dirty="0" smtClean="0"/>
              <a:t> and </a:t>
            </a:r>
            <a:r>
              <a:rPr lang="en-US" i="1" dirty="0" smtClean="0">
                <a:sym typeface="Symbol"/>
              </a:rPr>
              <a:t> </a:t>
            </a:r>
            <a:r>
              <a:rPr lang="en-US" dirty="0" smtClean="0"/>
              <a:t>= 3 x 10**3 kg/m</a:t>
            </a:r>
            <a:r>
              <a:rPr lang="en-US" baseline="30000" dirty="0" smtClean="0"/>
              <a:t>3</a:t>
            </a:r>
            <a:r>
              <a:rPr lang="en-US" dirty="0" smtClean="0"/>
              <a:t> .</a:t>
            </a:r>
            <a:endParaRPr lang="en-US" baseline="30000" dirty="0" smtClean="0"/>
          </a:p>
          <a:p>
            <a:endParaRPr lang="en-US" dirty="0" smtClean="0"/>
          </a:p>
          <a:p>
            <a:r>
              <a:rPr lang="en-US" dirty="0" smtClean="0"/>
              <a:t>Hence:</a:t>
            </a:r>
          </a:p>
          <a:p>
            <a:endParaRPr lang="en-US" dirty="0" smtClean="0"/>
          </a:p>
          <a:p>
            <a:r>
              <a:rPr lang="en-US" i="1" dirty="0" smtClean="0"/>
              <a:t>W</a:t>
            </a:r>
            <a:r>
              <a:rPr lang="en-US" dirty="0" smtClean="0">
                <a:sym typeface="Symbol"/>
              </a:rPr>
              <a:t> </a:t>
            </a:r>
            <a:r>
              <a:rPr lang="en-US" dirty="0" smtClean="0"/>
              <a:t>= 90 J/kg = 2.5  x10**</a:t>
            </a:r>
            <a:r>
              <a:rPr lang="en-US" dirty="0" smtClean="0">
                <a:latin typeface="Times New Roman"/>
                <a:cs typeface="Times New Roman"/>
              </a:rPr>
              <a:t>‒</a:t>
            </a:r>
            <a:r>
              <a:rPr lang="en-US" dirty="0" smtClean="0"/>
              <a:t>2 </a:t>
            </a:r>
            <a:r>
              <a:rPr lang="en-US" dirty="0" err="1" smtClean="0"/>
              <a:t>Wh</a:t>
            </a:r>
            <a:r>
              <a:rPr lang="en-US" dirty="0" smtClean="0"/>
              <a:t>/kg.</a:t>
            </a:r>
          </a:p>
          <a:p>
            <a:endParaRPr lang="en-US" dirty="0" smtClean="0"/>
          </a:p>
          <a:p>
            <a:r>
              <a:rPr lang="en-US" dirty="0" smtClean="0">
                <a:solidFill>
                  <a:schemeClr val="tx2"/>
                </a:solidFill>
              </a:rPr>
              <a:t>By comparison, a lithium-ion battery has </a:t>
            </a:r>
          </a:p>
          <a:p>
            <a:r>
              <a:rPr lang="en-US" i="1" dirty="0" smtClean="0">
                <a:solidFill>
                  <a:schemeClr val="tx2"/>
                </a:solidFill>
              </a:rPr>
              <a:t>W</a:t>
            </a:r>
            <a:r>
              <a:rPr lang="en-US" dirty="0" smtClean="0">
                <a:solidFill>
                  <a:schemeClr val="tx2"/>
                </a:solidFill>
                <a:sym typeface="Symbol"/>
              </a:rPr>
              <a:t> </a:t>
            </a:r>
            <a:r>
              <a:rPr lang="en-US" dirty="0" smtClean="0">
                <a:solidFill>
                  <a:schemeClr val="tx2"/>
                </a:solidFill>
              </a:rPr>
              <a:t>= 1.5 x 10**2 </a:t>
            </a:r>
            <a:r>
              <a:rPr lang="en-US" dirty="0" err="1" smtClean="0">
                <a:solidFill>
                  <a:schemeClr val="tx2"/>
                </a:solidFill>
              </a:rPr>
              <a:t>Wh</a:t>
            </a:r>
            <a:r>
              <a:rPr lang="en-US" dirty="0" smtClean="0">
                <a:solidFill>
                  <a:schemeClr val="tx2"/>
                </a:solidFill>
              </a:rPr>
              <a:t>/kg, </a:t>
            </a:r>
            <a:r>
              <a:rPr lang="en-US" dirty="0" smtClean="0">
                <a:solidFill>
                  <a:srgbClr val="FF0000"/>
                </a:solidFill>
              </a:rPr>
              <a:t>almost 4 orders of magnitude greater</a:t>
            </a:r>
          </a:p>
          <a:p>
            <a:endParaRPr lang="en-US" dirty="0" smtClean="0"/>
          </a:p>
          <a:p>
            <a:r>
              <a:rPr lang="en-US" dirty="0" smtClean="0"/>
              <a:t> </a:t>
            </a:r>
            <a:endParaRPr lang="en-US" dirty="0"/>
          </a:p>
        </p:txBody>
      </p:sp>
      <p:pic>
        <p:nvPicPr>
          <p:cNvPr id="4915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5263" y="2514600"/>
            <a:ext cx="4396737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56" name="Picture 4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" y="4787842"/>
            <a:ext cx="2044700" cy="619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152400" y="4267200"/>
            <a:ext cx="268538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Energy density 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smtClean="0">
                <a:solidFill>
                  <a:srgbClr val="000000"/>
                </a:solidFill>
              </a:rPr>
              <a:t>is given by: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Current Density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0" y="2971800"/>
            <a:ext cx="366806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For a surface with any orientation:</a:t>
            </a:r>
            <a:endParaRPr lang="en-US" sz="2000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33400" y="5638800"/>
            <a:ext cx="312467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FF0000"/>
                </a:solidFill>
              </a:rPr>
              <a:t>J</a:t>
            </a:r>
            <a:r>
              <a:rPr lang="en-US" sz="2000" dirty="0" smtClean="0">
                <a:solidFill>
                  <a:srgbClr val="FF0000"/>
                </a:solidFill>
              </a:rPr>
              <a:t> is called the current density</a:t>
            </a:r>
            <a:endParaRPr lang="en-US" sz="2000" dirty="0">
              <a:solidFill>
                <a:srgbClr val="FF0000"/>
              </a:solidFill>
            </a:endParaRP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662542"/>
            <a:ext cx="4560888" cy="865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352800"/>
            <a:ext cx="4572000" cy="21304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64087" y="609600"/>
            <a:ext cx="4079913" cy="3848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0" y="4918651"/>
            <a:ext cx="4506686" cy="16345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228600"/>
            <a:ext cx="8839200" cy="990600"/>
          </a:xfrm>
        </p:spPr>
        <p:txBody>
          <a:bodyPr>
            <a:noAutofit/>
          </a:bodyPr>
          <a:lstStyle/>
          <a:p>
            <a:r>
              <a:rPr lang="en-US" sz="3200" dirty="0" smtClean="0"/>
              <a:t>A </a:t>
            </a:r>
            <a:r>
              <a:rPr lang="en-US" sz="3200" dirty="0" err="1" smtClean="0"/>
              <a:t>supercapacitor</a:t>
            </a:r>
            <a:r>
              <a:rPr lang="en-US" sz="3200" dirty="0" smtClean="0"/>
              <a:t> is a “hybrid” battery/capacitor</a:t>
            </a:r>
            <a:endParaRPr lang="en-US" sz="3200" dirty="0"/>
          </a:p>
        </p:txBody>
      </p:sp>
      <p:pic>
        <p:nvPicPr>
          <p:cNvPr id="50178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0364" y="1600200"/>
            <a:ext cx="6783273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Users of </a:t>
            </a:r>
            <a:r>
              <a:rPr lang="en-US" dirty="0" err="1" smtClean="0"/>
              <a:t>Supercapacitors</a:t>
            </a:r>
            <a:endParaRPr lang="en-US" dirty="0"/>
          </a:p>
        </p:txBody>
      </p:sp>
      <p:pic>
        <p:nvPicPr>
          <p:cNvPr id="51202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63725" y="1524000"/>
            <a:ext cx="5416550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76200"/>
            <a:ext cx="8153400" cy="990600"/>
          </a:xfrm>
        </p:spPr>
        <p:txBody>
          <a:bodyPr/>
          <a:lstStyle/>
          <a:p>
            <a:r>
              <a:rPr lang="en-US" dirty="0" smtClean="0"/>
              <a:t>Energy Comparison</a:t>
            </a:r>
            <a:endParaRPr lang="en-US" dirty="0"/>
          </a:p>
        </p:txBody>
      </p:sp>
      <p:pic>
        <p:nvPicPr>
          <p:cNvPr id="5222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68216" y="915509"/>
            <a:ext cx="6132784" cy="57900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Electrostatic Potential Energy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52400" y="1676400"/>
            <a:ext cx="558290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Electrostatic potential energy density (Joules/volume)</a:t>
            </a:r>
            <a:endParaRPr lang="en-US" sz="2000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81000" y="4419600"/>
            <a:ext cx="467733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Total electrostatic energy stored in a volume</a:t>
            </a:r>
            <a:endParaRPr lang="en-US" sz="2000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867400" y="2438400"/>
            <a:ext cx="308034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Energy stored in a capacitor</a:t>
            </a:r>
            <a:endParaRPr lang="en-US" sz="2000" dirty="0">
              <a:solidFill>
                <a:srgbClr val="FF0000"/>
              </a:solidFill>
            </a:endParaRPr>
          </a:p>
        </p:txBody>
      </p:sp>
      <p:pic>
        <p:nvPicPr>
          <p:cNvPr id="5325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2421164"/>
            <a:ext cx="3584576" cy="709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2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66800" y="4876800"/>
            <a:ext cx="3184630" cy="9143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253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5000" y="2971800"/>
            <a:ext cx="3271838" cy="654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Image Method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381000" y="4572000"/>
            <a:ext cx="49530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Image method simplifies calculation for </a:t>
            </a:r>
            <a:r>
              <a:rPr lang="en-US" b="1" dirty="0" smtClean="0">
                <a:solidFill>
                  <a:srgbClr val="FF0000"/>
                </a:solidFill>
              </a:rPr>
              <a:t>E</a:t>
            </a:r>
            <a:r>
              <a:rPr lang="en-US" dirty="0" smtClean="0">
                <a:solidFill>
                  <a:srgbClr val="FF0000"/>
                </a:solidFill>
              </a:rPr>
              <a:t> and </a:t>
            </a:r>
            <a:r>
              <a:rPr lang="en-US" i="1" dirty="0" smtClean="0">
                <a:solidFill>
                  <a:srgbClr val="FF0000"/>
                </a:solidFill>
              </a:rPr>
              <a:t>V</a:t>
            </a:r>
            <a:r>
              <a:rPr lang="en-US" dirty="0" smtClean="0">
                <a:solidFill>
                  <a:srgbClr val="FF0000"/>
                </a:solidFill>
              </a:rPr>
              <a:t> due to charges near conducting planes.</a:t>
            </a:r>
          </a:p>
          <a:p>
            <a:endParaRPr lang="en-US" dirty="0" smtClean="0">
              <a:solidFill>
                <a:srgbClr val="FF0000"/>
              </a:solidFill>
            </a:endParaRPr>
          </a:p>
          <a:p>
            <a:pPr marL="342900" indent="-342900">
              <a:buAutoNum type="arabicPeriod"/>
            </a:pPr>
            <a:r>
              <a:rPr lang="en-US" dirty="0" smtClean="0"/>
              <a:t>For each charge </a:t>
            </a:r>
            <a:r>
              <a:rPr lang="en-US" i="1" dirty="0" smtClean="0"/>
              <a:t>Q</a:t>
            </a:r>
            <a:r>
              <a:rPr lang="en-US" dirty="0" smtClean="0"/>
              <a:t>, add an image charge –</a:t>
            </a:r>
            <a:r>
              <a:rPr lang="en-US" i="1" dirty="0" smtClean="0"/>
              <a:t>Q</a:t>
            </a:r>
          </a:p>
          <a:p>
            <a:pPr marL="342900" indent="-342900">
              <a:buAutoNum type="arabicPeriod"/>
            </a:pPr>
            <a:r>
              <a:rPr lang="en-US" dirty="0" smtClean="0"/>
              <a:t>Remove conducting plane</a:t>
            </a:r>
          </a:p>
          <a:p>
            <a:pPr marL="342900" indent="-342900">
              <a:buAutoNum type="arabicPeriod"/>
            </a:pPr>
            <a:r>
              <a:rPr lang="en-US" dirty="0" smtClean="0"/>
              <a:t>Calculate field due to all charges</a:t>
            </a:r>
            <a:endParaRPr lang="en-US" dirty="0"/>
          </a:p>
        </p:txBody>
      </p:sp>
      <p:pic>
        <p:nvPicPr>
          <p:cNvPr id="5427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889" y="1676400"/>
            <a:ext cx="9066222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76200"/>
            <a:ext cx="5279645" cy="510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2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92052" y="3652837"/>
            <a:ext cx="5151948" cy="3205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19399" y="-152400"/>
            <a:ext cx="6324601" cy="4046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0"/>
            <a:ext cx="8153400" cy="990600"/>
          </a:xfrm>
        </p:spPr>
        <p:txBody>
          <a:bodyPr>
            <a:normAutofit fontScale="90000"/>
          </a:bodyPr>
          <a:lstStyle/>
          <a:p>
            <a:r>
              <a:rPr lang="en-US" sz="3600" dirty="0" smtClean="0"/>
              <a:t>Tech Brief 9:</a:t>
            </a:r>
            <a:r>
              <a:rPr lang="en-US" sz="3600" dirty="0" smtClean="0"/>
              <a:t> </a:t>
            </a:r>
            <a:br>
              <a:rPr lang="en-US" sz="3600" dirty="0" smtClean="0"/>
            </a:br>
            <a:r>
              <a:rPr lang="en-US" sz="3600" dirty="0" smtClean="0">
                <a:solidFill>
                  <a:srgbClr val="FF0000"/>
                </a:solidFill>
              </a:rPr>
              <a:t>Capacitive </a:t>
            </a:r>
            <a:r>
              <a:rPr lang="en-US" sz="3600" dirty="0" smtClean="0">
                <a:solidFill>
                  <a:srgbClr val="FF0000"/>
                </a:solidFill>
              </a:rPr>
              <a:t>Sensors</a:t>
            </a:r>
            <a:endParaRPr lang="en-US" sz="3600" dirty="0">
              <a:solidFill>
                <a:srgbClr val="FF0000"/>
              </a:solidFill>
            </a:endParaRPr>
          </a:p>
        </p:txBody>
      </p:sp>
      <p:pic>
        <p:nvPicPr>
          <p:cNvPr id="56322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962400"/>
            <a:ext cx="9144000" cy="256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Humidity Sensor</a:t>
            </a:r>
            <a:endParaRPr lang="en-US" dirty="0"/>
          </a:p>
        </p:txBody>
      </p:sp>
      <p:pic>
        <p:nvPicPr>
          <p:cNvPr id="5734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64247" y="1600200"/>
            <a:ext cx="6015507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153400" cy="990600"/>
          </a:xfrm>
        </p:spPr>
        <p:txBody>
          <a:bodyPr/>
          <a:lstStyle/>
          <a:p>
            <a:r>
              <a:rPr lang="en-US" dirty="0" smtClean="0"/>
              <a:t>Pressure Sensor</a:t>
            </a:r>
            <a:endParaRPr lang="en-US" dirty="0"/>
          </a:p>
        </p:txBody>
      </p:sp>
      <p:pic>
        <p:nvPicPr>
          <p:cNvPr id="5837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1676400"/>
            <a:ext cx="3694552" cy="403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37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38600" y="2052648"/>
            <a:ext cx="4953000" cy="3662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37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14438" y="6019800"/>
            <a:ext cx="6715125" cy="29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Planar capacitors</a:t>
            </a:r>
            <a:endParaRPr lang="en-US" dirty="0"/>
          </a:p>
        </p:txBody>
      </p:sp>
      <p:pic>
        <p:nvPicPr>
          <p:cNvPr id="5939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066" y="2690812"/>
            <a:ext cx="4327534" cy="3100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39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2209799"/>
            <a:ext cx="4495800" cy="38147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778" y="1643063"/>
            <a:ext cx="6476644" cy="89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Convection vs. Conduction</a:t>
            </a:r>
            <a:endParaRPr lang="en-US" dirty="0"/>
          </a:p>
        </p:txBody>
      </p:sp>
      <p:pic>
        <p:nvPicPr>
          <p:cNvPr id="8" name="Picture 7" descr="blank.tif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43000" y="2286000"/>
            <a:ext cx="5562600" cy="533400"/>
          </a:xfrm>
          <a:prstGeom prst="rect">
            <a:avLst/>
          </a:prstGeom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2400" y="3505200"/>
            <a:ext cx="4715919" cy="179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37536" y="3276600"/>
            <a:ext cx="4106463" cy="358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-152400"/>
            <a:ext cx="8153400" cy="990600"/>
          </a:xfrm>
        </p:spPr>
        <p:txBody>
          <a:bodyPr/>
          <a:lstStyle/>
          <a:p>
            <a:r>
              <a:rPr lang="en-US" dirty="0" smtClean="0"/>
              <a:t>Fingerprint Imager</a:t>
            </a:r>
            <a:endParaRPr lang="en-US" dirty="0"/>
          </a:p>
        </p:txBody>
      </p:sp>
      <p:pic>
        <p:nvPicPr>
          <p:cNvPr id="60418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2209800"/>
            <a:ext cx="5535989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041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62600" y="3505200"/>
            <a:ext cx="3511752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47900" y="76200"/>
            <a:ext cx="4648200" cy="20086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43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5922" y="2049720"/>
            <a:ext cx="8092157" cy="4808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1586" y="4800600"/>
            <a:ext cx="4200414" cy="176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Coulomb’s Law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152400" y="1752600"/>
            <a:ext cx="41975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Electric field at point P due to single charge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52400" y="3200400"/>
            <a:ext cx="40703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Electric force on a test charge placed at </a:t>
            </a:r>
            <a:r>
              <a:rPr lang="en-US" i="1" dirty="0" smtClean="0">
                <a:solidFill>
                  <a:srgbClr val="FF0000"/>
                </a:solidFill>
              </a:rPr>
              <a:t>P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04800" y="4419600"/>
            <a:ext cx="21795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Electric flux density </a:t>
            </a:r>
            <a:r>
              <a:rPr lang="en-US" b="1" dirty="0" smtClean="0">
                <a:solidFill>
                  <a:srgbClr val="FF0000"/>
                </a:solidFill>
              </a:rPr>
              <a:t>D</a:t>
            </a:r>
            <a:endParaRPr lang="en-US" b="1" dirty="0">
              <a:solidFill>
                <a:srgbClr val="FF0000"/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2133600"/>
            <a:ext cx="2743200" cy="601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3657601"/>
            <a:ext cx="1752600" cy="391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038600" y="4755352"/>
            <a:ext cx="4495800" cy="913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0" name="Picture 6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491466" y="1600200"/>
            <a:ext cx="3269643" cy="264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Rectangle 12"/>
          <p:cNvSpPr/>
          <p:nvPr/>
        </p:nvSpPr>
        <p:spPr>
          <a:xfrm>
            <a:off x="3886200" y="4648200"/>
            <a:ext cx="4724400" cy="1143000"/>
          </a:xfrm>
          <a:prstGeom prst="rect">
            <a:avLst/>
          </a:prstGeom>
          <a:solidFill>
            <a:schemeClr val="accent1">
              <a:alpha val="0"/>
            </a:schemeClr>
          </a:solidFill>
          <a:ln w="22733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Electric Field Due to 2 Charges</a:t>
            </a:r>
            <a:endParaRPr lang="en-US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948" y="1676400"/>
            <a:ext cx="4635684" cy="373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1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85227" y="1821271"/>
            <a:ext cx="4082573" cy="35127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381000"/>
            <a:ext cx="3124200" cy="990600"/>
          </a:xfrm>
        </p:spPr>
        <p:txBody>
          <a:bodyPr>
            <a:normAutofit fontScale="90000"/>
          </a:bodyPr>
          <a:lstStyle/>
          <a:p>
            <a:r>
              <a:rPr lang="en-US" sz="3111" dirty="0" smtClean="0">
                <a:solidFill>
                  <a:srgbClr val="FF0000"/>
                </a:solidFill>
              </a:rPr>
              <a:t>Electric Field due to Multiple Charges</a:t>
            </a:r>
            <a:r>
              <a:rPr lang="en-US" dirty="0" smtClean="0">
                <a:solidFill>
                  <a:srgbClr val="FF0000"/>
                </a:solidFill>
              </a:rPr>
              <a:t/>
            </a:r>
            <a:br>
              <a:rPr lang="en-US" dirty="0" smtClean="0">
                <a:solidFill>
                  <a:srgbClr val="FF0000"/>
                </a:solidFill>
              </a:rPr>
            </a:b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52400" y="1676400"/>
            <a:ext cx="18466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</a:rPr>
              <a:t> </a:t>
            </a:r>
            <a:endParaRPr lang="en-US" sz="2400" dirty="0">
              <a:solidFill>
                <a:srgbClr val="FF0000"/>
              </a:solidFill>
            </a:endParaRPr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67200" y="137487"/>
            <a:ext cx="4340225" cy="1052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1524000"/>
            <a:ext cx="4813394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15751" y="3733800"/>
            <a:ext cx="4128249" cy="306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dia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Median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7012</TotalTime>
  <Words>874</Words>
  <Application>Microsoft Office PowerPoint</Application>
  <PresentationFormat>On-screen Show (4:3)</PresentationFormat>
  <Paragraphs>133</Paragraphs>
  <Slides>61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61</vt:i4>
      </vt:variant>
    </vt:vector>
  </HeadingPairs>
  <TitlesOfParts>
    <vt:vector size="62" baseType="lpstr">
      <vt:lpstr>Median</vt:lpstr>
      <vt:lpstr>4. Electrostatics</vt:lpstr>
      <vt:lpstr>Chapter 4 Overview</vt:lpstr>
      <vt:lpstr>Maxwell’s Equations</vt:lpstr>
      <vt:lpstr>Charge Distributions</vt:lpstr>
      <vt:lpstr>Current Density</vt:lpstr>
      <vt:lpstr>Convection vs. Conduction</vt:lpstr>
      <vt:lpstr>Coulomb’s Law</vt:lpstr>
      <vt:lpstr>Electric Field Due to 2 Charges</vt:lpstr>
      <vt:lpstr>Electric Field due to Multiple Charges </vt:lpstr>
      <vt:lpstr>Electric Field Due to Charge Distributions</vt:lpstr>
      <vt:lpstr>Slide 11</vt:lpstr>
      <vt:lpstr>Slide 12</vt:lpstr>
      <vt:lpstr>Slide 13</vt:lpstr>
      <vt:lpstr>Example 4-5 cont.</vt:lpstr>
      <vt:lpstr>Gauss’s Law</vt:lpstr>
      <vt:lpstr>Applying Gauss’s Law</vt:lpstr>
      <vt:lpstr>Electric Scalar Potential</vt:lpstr>
      <vt:lpstr>Electric Scalar Potential</vt:lpstr>
      <vt:lpstr>Electric Potential Due to Charges</vt:lpstr>
      <vt:lpstr>Relating E to V</vt:lpstr>
      <vt:lpstr>Slide 21</vt:lpstr>
      <vt:lpstr>Slide 22</vt:lpstr>
      <vt:lpstr>Poisson’s &amp; Laplace’s Equations</vt:lpstr>
      <vt:lpstr>Slide 24</vt:lpstr>
      <vt:lpstr>Conduction Current</vt:lpstr>
      <vt:lpstr>Conductivity</vt:lpstr>
      <vt:lpstr>Slide 27</vt:lpstr>
      <vt:lpstr>Resistance</vt:lpstr>
      <vt:lpstr>Slide 29</vt:lpstr>
      <vt:lpstr>Joule’s Law</vt:lpstr>
      <vt:lpstr>Tech Brief 7: Resistive Sensors</vt:lpstr>
      <vt:lpstr>Piezoresistivity</vt:lpstr>
      <vt:lpstr>Piezoresistors</vt:lpstr>
      <vt:lpstr>Wheatstone Bridge</vt:lpstr>
      <vt:lpstr>Dielectric Materials</vt:lpstr>
      <vt:lpstr>Polarization Field</vt:lpstr>
      <vt:lpstr>Electric Breakdown</vt:lpstr>
      <vt:lpstr>Boundary Conditions</vt:lpstr>
      <vt:lpstr>Summary of Boundary Conditions</vt:lpstr>
      <vt:lpstr>Slide 40</vt:lpstr>
      <vt:lpstr>Conductors</vt:lpstr>
      <vt:lpstr>Field Lines at Conductor Boundary</vt:lpstr>
      <vt:lpstr>Slide 43</vt:lpstr>
      <vt:lpstr>Slide 44</vt:lpstr>
      <vt:lpstr>Capacitance</vt:lpstr>
      <vt:lpstr>Capacitance</vt:lpstr>
      <vt:lpstr>Slide 47</vt:lpstr>
      <vt:lpstr>Slide 48</vt:lpstr>
      <vt:lpstr>Tech Brief 8:  Supercapacitors</vt:lpstr>
      <vt:lpstr>A supercapacitor is a “hybrid” battery/capacitor</vt:lpstr>
      <vt:lpstr>Users of Supercapacitors</vt:lpstr>
      <vt:lpstr>Energy Comparison</vt:lpstr>
      <vt:lpstr>Electrostatic Potential Energy</vt:lpstr>
      <vt:lpstr>Image Method</vt:lpstr>
      <vt:lpstr>Slide 55</vt:lpstr>
      <vt:lpstr>Tech Brief 9:  Capacitive Sensors</vt:lpstr>
      <vt:lpstr>Humidity Sensor</vt:lpstr>
      <vt:lpstr>Pressure Sensor</vt:lpstr>
      <vt:lpstr>Planar capacitors</vt:lpstr>
      <vt:lpstr>Fingerprint Imager</vt:lpstr>
      <vt:lpstr>Slide 61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EECS 215: Introduction to Circuits</dc:title>
  <dc:creator>jphilli</dc:creator>
  <cp:lastModifiedBy>Fawwaz Ulaby</cp:lastModifiedBy>
  <cp:revision>116</cp:revision>
  <cp:lastPrinted>2009-09-17T21:51:49Z</cp:lastPrinted>
  <dcterms:created xsi:type="dcterms:W3CDTF">2010-03-25T20:22:05Z</dcterms:created>
  <dcterms:modified xsi:type="dcterms:W3CDTF">2010-03-25T20:49:28Z</dcterms:modified>
</cp:coreProperties>
</file>