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96" r:id="rId1"/>
  </p:sldMasterIdLst>
  <p:notesMasterIdLst>
    <p:notesMasterId r:id="rId38"/>
  </p:notes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56" r:id="rId14"/>
    <p:sldId id="337" r:id="rId15"/>
    <p:sldId id="338" r:id="rId16"/>
    <p:sldId id="339" r:id="rId17"/>
    <p:sldId id="357" r:id="rId18"/>
    <p:sldId id="343" r:id="rId19"/>
    <p:sldId id="341" r:id="rId20"/>
    <p:sldId id="344" r:id="rId21"/>
    <p:sldId id="342" r:id="rId22"/>
    <p:sldId id="345" r:id="rId23"/>
    <p:sldId id="358" r:id="rId24"/>
    <p:sldId id="346" r:id="rId25"/>
    <p:sldId id="347" r:id="rId26"/>
    <p:sldId id="349" r:id="rId27"/>
    <p:sldId id="348" r:id="rId28"/>
    <p:sldId id="350" r:id="rId29"/>
    <p:sldId id="359" r:id="rId30"/>
    <p:sldId id="351" r:id="rId31"/>
    <p:sldId id="352" r:id="rId32"/>
    <p:sldId id="353" r:id="rId33"/>
    <p:sldId id="360" r:id="rId34"/>
    <p:sldId id="354" r:id="rId35"/>
    <p:sldId id="361" r:id="rId36"/>
    <p:sldId id="35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heme" Target="theme/theme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3415C-2120-44EA-B4D5-CF87D5787AB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6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tif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5" Type="http://schemas.openxmlformats.org/officeDocument/2006/relationships/image" Target="../media/image34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5" Type="http://schemas.openxmlformats.org/officeDocument/2006/relationships/image" Target="../media/image40.tif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tiff"/><Relationship Id="rId5" Type="http://schemas.openxmlformats.org/officeDocument/2006/relationships/image" Target="../media/image44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tiff"/><Relationship Id="rId4" Type="http://schemas.openxmlformats.org/officeDocument/2006/relationships/image" Target="../media/image49.tiff"/><Relationship Id="rId5" Type="http://schemas.openxmlformats.org/officeDocument/2006/relationships/image" Target="../media/image50.tiff"/><Relationship Id="rId7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tiff"/><Relationship Id="rId6" Type="http://schemas.openxmlformats.org/officeDocument/2006/relationships/image" Target="../media/image51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image" Target="../media/image66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5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image" Target="../media/image74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5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tiff"/><Relationship Id="rId3" Type="http://schemas.openxmlformats.org/officeDocument/2006/relationships/image" Target="../media/image76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image" Target="../media/image80.tiff"/><Relationship Id="rId4" Type="http://schemas.openxmlformats.org/officeDocument/2006/relationships/image" Target="../media/image7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Relationship Id="rId3" Type="http://schemas.openxmlformats.org/officeDocument/2006/relationships/image" Target="../media/image78.tiff"/><Relationship Id="rId5" Type="http://schemas.openxmlformats.org/officeDocument/2006/relationships/image" Target="../media/image76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image" Target="../media/image85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5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4" Type="http://schemas.openxmlformats.org/officeDocument/2006/relationships/image" Target="../media/image88.png"/><Relationship Id="rId10" Type="http://schemas.openxmlformats.org/officeDocument/2006/relationships/image" Target="../media/image94.png"/><Relationship Id="rId5" Type="http://schemas.openxmlformats.org/officeDocument/2006/relationships/image" Target="../media/image89.png"/><Relationship Id="rId7" Type="http://schemas.openxmlformats.org/officeDocument/2006/relationships/image" Target="../media/image91.png"/><Relationship Id="rId11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9" Type="http://schemas.openxmlformats.org/officeDocument/2006/relationships/image" Target="../media/image93.png"/><Relationship Id="rId3" Type="http://schemas.openxmlformats.org/officeDocument/2006/relationships/image" Target="../media/image87.png"/><Relationship Id="rId6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3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38600"/>
            <a:ext cx="9144000" cy="182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6. Maxwell’s Equations In Time-Varying Fields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4600" y="60960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Applied EM by Ulaby, </a:t>
            </a:r>
            <a:r>
              <a:rPr lang="en-US" sz="2600" dirty="0" err="1" smtClean="0"/>
              <a:t>Michielssen</a:t>
            </a:r>
            <a:r>
              <a:rPr lang="en-US" sz="2600" dirty="0" smtClean="0"/>
              <a:t> and </a:t>
            </a:r>
            <a:r>
              <a:rPr lang="en-US" sz="2600" dirty="0" err="1" smtClean="0"/>
              <a:t>Ravaioli</a:t>
            </a:r>
            <a:endParaRPr lang="en-US" sz="2600" dirty="0" smtClean="0"/>
          </a:p>
          <a:p>
            <a:endParaRPr lang="en-US" dirty="0"/>
          </a:p>
        </p:txBody>
      </p:sp>
      <p:pic>
        <p:nvPicPr>
          <p:cNvPr id="6" name="Picture 5" descr="ac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457200"/>
            <a:ext cx="4884735" cy="4739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32" y="0"/>
            <a:ext cx="513135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2153" y="3581401"/>
            <a:ext cx="527184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0996" y="0"/>
            <a:ext cx="408300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Transformer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4419600" cy="165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00400"/>
            <a:ext cx="1158099" cy="6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200400"/>
            <a:ext cx="1143000" cy="73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199" y="4038600"/>
            <a:ext cx="762001" cy="47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399" y="4512456"/>
            <a:ext cx="4648201" cy="226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876299"/>
            <a:ext cx="4179549" cy="58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Motional EMF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5240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Magnetic force on charge </a:t>
            </a:r>
            <a:r>
              <a:rPr lang="en-US" sz="2000" i="1" dirty="0" err="1" smtClean="0">
                <a:solidFill>
                  <a:srgbClr val="FF0000"/>
                </a:solidFill>
              </a:rPr>
              <a:t>q</a:t>
            </a:r>
            <a:r>
              <a:rPr lang="en-US" sz="2000" dirty="0" smtClean="0">
                <a:solidFill>
                  <a:srgbClr val="FF0000"/>
                </a:solidFill>
              </a:rPr>
              <a:t> moving with velocity </a:t>
            </a:r>
            <a:r>
              <a:rPr lang="en-US" sz="2000" b="1" dirty="0" err="1" smtClean="0">
                <a:solidFill>
                  <a:srgbClr val="FF0000"/>
                </a:solidFill>
              </a:rPr>
              <a:t>u</a:t>
            </a:r>
            <a:r>
              <a:rPr lang="en-US" sz="2000" dirty="0" smtClean="0">
                <a:solidFill>
                  <a:srgbClr val="FF0000"/>
                </a:solidFill>
              </a:rPr>
              <a:t> in a magnetic field </a:t>
            </a:r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37311"/>
            <a:ext cx="1543828" cy="27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39348"/>
            <a:ext cx="4724400" cy="352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254102"/>
            <a:ext cx="5257800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5486400" y="40386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590800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This magnetic force is equivalent to the electrical force </a:t>
            </a:r>
            <a:r>
              <a:rPr lang="en-US" sz="2000" dirty="0" smtClean="0">
                <a:solidFill>
                  <a:srgbClr val="FF0000"/>
                </a:solidFill>
              </a:rPr>
              <a:t>that would </a:t>
            </a:r>
            <a:r>
              <a:rPr lang="en-US" sz="2000" dirty="0" smtClean="0">
                <a:solidFill>
                  <a:srgbClr val="FF0000"/>
                </a:solidFill>
              </a:rPr>
              <a:t>be exerted on the particle by the electric field </a:t>
            </a:r>
            <a:r>
              <a:rPr lang="en-US" sz="2000" dirty="0" err="1" smtClean="0">
                <a:solidFill>
                  <a:srgbClr val="FF0000"/>
                </a:solidFill>
              </a:rPr>
              <a:t>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given by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4343400"/>
            <a:ext cx="373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This, in turn, induces a voltage difference </a:t>
            </a:r>
            <a:r>
              <a:rPr lang="en-US" sz="2000" dirty="0" smtClean="0">
                <a:solidFill>
                  <a:srgbClr val="FF0000"/>
                </a:solidFill>
              </a:rPr>
              <a:t>between ends </a:t>
            </a:r>
            <a:r>
              <a:rPr lang="en-US" sz="2000" dirty="0" smtClean="0">
                <a:solidFill>
                  <a:srgbClr val="FF0000"/>
                </a:solidFill>
              </a:rPr>
              <a:t>1 and 2, with end 2 being at the higher potential. </a:t>
            </a:r>
            <a:r>
              <a:rPr lang="en-US" sz="2000" dirty="0" smtClean="0">
                <a:solidFill>
                  <a:srgbClr val="FF0000"/>
                </a:solidFill>
              </a:rPr>
              <a:t>The induced </a:t>
            </a:r>
            <a:r>
              <a:rPr lang="en-US" sz="2000" dirty="0" smtClean="0">
                <a:solidFill>
                  <a:srgbClr val="FF0000"/>
                </a:solidFill>
              </a:rPr>
              <a:t>voltage is called a </a:t>
            </a:r>
            <a:r>
              <a:rPr lang="en-US" sz="2000" b="1" i="1" dirty="0" smtClean="0">
                <a:solidFill>
                  <a:srgbClr val="FF0000"/>
                </a:solidFill>
              </a:rPr>
              <a:t>motional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emf</a:t>
            </a:r>
            <a:r>
              <a:rPr lang="en-US" sz="2000" b="1" i="1" dirty="0" smtClean="0">
                <a:solidFill>
                  <a:srgbClr val="FF0000"/>
                </a:solidFill>
              </a:rPr>
              <a:t> 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3" name="Picture 12" descr="eq6.2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581400"/>
            <a:ext cx="2209800" cy="871471"/>
          </a:xfrm>
          <a:prstGeom prst="rect">
            <a:avLst/>
          </a:prstGeom>
        </p:spPr>
      </p:pic>
      <p:pic>
        <p:nvPicPr>
          <p:cNvPr id="14" name="Picture 13" descr="eq6.2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655781"/>
            <a:ext cx="4495800" cy="1202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Motional EMF</a:t>
            </a:r>
            <a:endParaRPr lang="en-US" dirty="0"/>
          </a:p>
        </p:txBody>
      </p:sp>
      <p:pic>
        <p:nvPicPr>
          <p:cNvPr id="4" name="Content Placeholder 3" descr="sta.tif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51" r="-251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7027" y="3505200"/>
            <a:ext cx="5736973" cy="27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00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 6-3: </a:t>
            </a:r>
            <a:r>
              <a:rPr lang="en-US" sz="3600" dirty="0" smtClean="0">
                <a:solidFill>
                  <a:srgbClr val="FF0000"/>
                </a:solidFill>
              </a:rPr>
              <a:t>Sliding Bar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186684"/>
            <a:ext cx="1009650" cy="24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q6.27a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24000"/>
            <a:ext cx="4955769" cy="20821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7338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length of the loop is related to </a:t>
            </a:r>
            <a:r>
              <a:rPr lang="en-US" sz="2000" i="1" dirty="0" err="1" smtClean="0">
                <a:solidFill>
                  <a:srgbClr val="FF0000"/>
                </a:solidFill>
              </a:rPr>
              <a:t>u</a:t>
            </a:r>
            <a:r>
              <a:rPr lang="en-US" sz="2000" i="1" dirty="0" smtClean="0">
                <a:solidFill>
                  <a:srgbClr val="FF0000"/>
                </a:solidFill>
              </a:rPr>
              <a:t> by x</a:t>
            </a:r>
            <a:r>
              <a:rPr lang="en-US" sz="1400" i="1" dirty="0" smtClean="0">
                <a:solidFill>
                  <a:srgbClr val="FF0000"/>
                </a:solidFill>
              </a:rPr>
              <a:t>0</a:t>
            </a:r>
            <a:r>
              <a:rPr lang="en-US" sz="2000" i="1" dirty="0" smtClean="0">
                <a:solidFill>
                  <a:srgbClr val="FF0000"/>
                </a:solidFill>
              </a:rPr>
              <a:t> = </a:t>
            </a:r>
            <a:r>
              <a:rPr lang="en-US" sz="2000" i="1" dirty="0" err="1" smtClean="0">
                <a:solidFill>
                  <a:srgbClr val="FF0000"/>
                </a:solidFill>
              </a:rPr>
              <a:t>ut</a:t>
            </a:r>
            <a:r>
              <a:rPr lang="en-US" sz="2000" i="1" dirty="0" smtClean="0">
                <a:solidFill>
                  <a:srgbClr val="FF0000"/>
                </a:solidFill>
              </a:rPr>
              <a:t>. Hence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 descr="eq6.27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4953000"/>
            <a:ext cx="3200399" cy="10742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1200" y="2495490"/>
            <a:ext cx="3015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Note that B increases with </a:t>
            </a:r>
            <a:r>
              <a:rPr lang="en-US" sz="2000" dirty="0" err="1" smtClean="0">
                <a:solidFill>
                  <a:srgbClr val="FF0000"/>
                </a:solidFill>
              </a:rPr>
              <a:t>x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" y="3886200"/>
            <a:ext cx="435864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x6.5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2343150"/>
          </a:xfrm>
          <a:prstGeom prst="rect">
            <a:avLst/>
          </a:prstGeom>
        </p:spPr>
      </p:pic>
      <p:pic>
        <p:nvPicPr>
          <p:cNvPr id="6" name="Picture 5" descr="bf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753697"/>
            <a:ext cx="1524000" cy="900854"/>
          </a:xfrm>
          <a:prstGeom prst="rect">
            <a:avLst/>
          </a:prstGeom>
        </p:spPr>
      </p:pic>
      <p:pic>
        <p:nvPicPr>
          <p:cNvPr id="7" name="Picture 6" descr="v1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6845" y="1981200"/>
            <a:ext cx="461715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EM Motor/ Generator Reciprocity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638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Motor:  </a:t>
            </a:r>
            <a:r>
              <a:rPr lang="en-US" dirty="0" smtClean="0"/>
              <a:t>Electrical to mechanical energy conversion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5638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Generator</a:t>
            </a:r>
            <a:r>
              <a:rPr lang="en-US" dirty="0" smtClean="0"/>
              <a:t>:  Mechanical to electrical energy conversion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441" y="1685925"/>
            <a:ext cx="4061959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4024177" cy="34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990600"/>
          </a:xfrm>
        </p:spPr>
        <p:txBody>
          <a:bodyPr/>
          <a:lstStyle/>
          <a:p>
            <a:r>
              <a:rPr lang="en-US" dirty="0" smtClean="0"/>
              <a:t>EM Generator EMF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0"/>
            <a:ext cx="3744317" cy="399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1524000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As the loop rotates with an angular velocity </a:t>
            </a:r>
            <a:r>
              <a:rPr lang="en-US" sz="2000" i="1" dirty="0" err="1" smtClean="0">
                <a:solidFill>
                  <a:srgbClr val="FF0000"/>
                </a:solidFill>
              </a:rPr>
              <a:t>ω</a:t>
            </a:r>
            <a:r>
              <a:rPr lang="en-US" sz="2000" i="1" dirty="0" smtClean="0">
                <a:solidFill>
                  <a:srgbClr val="FF0000"/>
                </a:solidFill>
              </a:rPr>
              <a:t> about its </a:t>
            </a:r>
            <a:r>
              <a:rPr lang="en-US" sz="2000" i="1" dirty="0" smtClean="0">
                <a:solidFill>
                  <a:srgbClr val="FF0000"/>
                </a:solidFill>
              </a:rPr>
              <a:t>own </a:t>
            </a:r>
            <a:r>
              <a:rPr lang="en-US" sz="2000" dirty="0" smtClean="0">
                <a:solidFill>
                  <a:srgbClr val="FF0000"/>
                </a:solidFill>
              </a:rPr>
              <a:t>axis</a:t>
            </a:r>
            <a:r>
              <a:rPr lang="en-US" sz="2000" dirty="0" smtClean="0">
                <a:solidFill>
                  <a:srgbClr val="FF0000"/>
                </a:solidFill>
              </a:rPr>
              <a:t>, segment 1–2 moves with velocity </a:t>
            </a:r>
            <a:r>
              <a:rPr lang="en-US" sz="2000" b="1" dirty="0" err="1" smtClean="0">
                <a:solidFill>
                  <a:srgbClr val="FF0000"/>
                </a:solidFill>
              </a:rPr>
              <a:t>u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given by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6" descr="eq6.3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514600"/>
            <a:ext cx="1142999" cy="786160"/>
          </a:xfrm>
          <a:prstGeom prst="rect">
            <a:avLst/>
          </a:prstGeom>
        </p:spPr>
      </p:pic>
      <p:pic>
        <p:nvPicPr>
          <p:cNvPr id="8" name="Picture 7" descr="eq6.3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3200400"/>
            <a:ext cx="1676400" cy="609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276600"/>
            <a:ext cx="665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Also: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3810000"/>
            <a:ext cx="4634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Segment 3-4 moves with velocity –</a:t>
            </a:r>
            <a:r>
              <a:rPr lang="en-US" sz="2000" b="1" dirty="0" err="1" smtClean="0">
                <a:solidFill>
                  <a:srgbClr val="FF0000"/>
                </a:solidFill>
              </a:rPr>
              <a:t>u</a:t>
            </a:r>
            <a:r>
              <a:rPr lang="en-US" sz="2000" dirty="0" smtClean="0">
                <a:solidFill>
                  <a:srgbClr val="FF0000"/>
                </a:solidFill>
              </a:rPr>
              <a:t>. Hence: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1" name="Picture 10" descr="eq6.3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226719"/>
            <a:ext cx="3886200" cy="2631281"/>
          </a:xfrm>
          <a:prstGeom prst="rect">
            <a:avLst/>
          </a:prstGeom>
        </p:spPr>
      </p:pic>
      <p:pic>
        <p:nvPicPr>
          <p:cNvPr id="12" name="Picture 11" descr="eq6.3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9200" y="4114800"/>
            <a:ext cx="3810000" cy="618884"/>
          </a:xfrm>
          <a:prstGeom prst="rect">
            <a:avLst/>
          </a:prstGeom>
        </p:spPr>
      </p:pic>
      <p:pic>
        <p:nvPicPr>
          <p:cNvPr id="13" name="Picture 12" descr="eq6.35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4724400"/>
            <a:ext cx="1676399" cy="631280"/>
          </a:xfrm>
          <a:prstGeom prst="rect">
            <a:avLst/>
          </a:prstGeom>
        </p:spPr>
      </p:pic>
      <p:pic>
        <p:nvPicPr>
          <p:cNvPr id="14" name="Picture 13" descr="eq6.36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5486400"/>
            <a:ext cx="4529138" cy="742602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82" y="211521"/>
            <a:ext cx="8980836" cy="649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Brief 12:  </a:t>
            </a:r>
            <a:r>
              <a:rPr lang="en-US" dirty="0" smtClean="0">
                <a:solidFill>
                  <a:srgbClr val="FF0000"/>
                </a:solidFill>
              </a:rPr>
              <a:t>EMF Sensors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267200"/>
            <a:ext cx="7315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Piezoelectric crystals </a:t>
            </a:r>
            <a:r>
              <a:rPr lang="en-US" sz="2000" dirty="0" smtClean="0"/>
              <a:t>generate a voltage across them proportional to the</a:t>
            </a:r>
            <a:r>
              <a:rPr lang="en-US" sz="2000" dirty="0" smtClean="0"/>
              <a:t> compression </a:t>
            </a:r>
            <a:r>
              <a:rPr lang="en-US" sz="2000" dirty="0" smtClean="0"/>
              <a:t>or tensile (stretching) force applied across them. </a:t>
            </a:r>
          </a:p>
          <a:p>
            <a:endParaRPr lang="en-US" dirty="0" smtClean="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Piezoelectric transducers </a:t>
            </a:r>
            <a:r>
              <a:rPr lang="en-US" sz="2000" dirty="0" smtClean="0"/>
              <a:t>are used in medical ultrasound, microphones,</a:t>
            </a:r>
            <a:r>
              <a:rPr lang="en-US" sz="2000" dirty="0" smtClean="0"/>
              <a:t> loudspeakers</a:t>
            </a:r>
            <a:r>
              <a:rPr lang="en-US" sz="2000" dirty="0" smtClean="0"/>
              <a:t>, accelerometers, etc.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endParaRPr lang="en-US" sz="2000" dirty="0" smtClean="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Piezoelectric crystals are bidirectional: </a:t>
            </a:r>
            <a:r>
              <a:rPr lang="en-US" sz="2000" dirty="0" smtClean="0"/>
              <a:t>pressure generates </a:t>
            </a:r>
            <a:r>
              <a:rPr lang="en-US" sz="2000" dirty="0" err="1" smtClean="0"/>
              <a:t>emf</a:t>
            </a:r>
            <a:r>
              <a:rPr lang="en-US" sz="2000" dirty="0" smtClean="0"/>
              <a:t>, and</a:t>
            </a:r>
            <a:r>
              <a:rPr lang="en-US" sz="2000" dirty="0" smtClean="0"/>
              <a:t> conversely</a:t>
            </a:r>
            <a:r>
              <a:rPr lang="en-US" sz="2000" dirty="0" smtClean="0"/>
              <a:t>, </a:t>
            </a:r>
            <a:r>
              <a:rPr lang="en-US" sz="2000" dirty="0" err="1" smtClean="0"/>
              <a:t>emf</a:t>
            </a:r>
            <a:r>
              <a:rPr lang="en-US" sz="2000" dirty="0" smtClean="0"/>
              <a:t> generates pressure (through shape distortion).</a:t>
            </a:r>
            <a:endParaRPr lang="en-U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99" y="1524001"/>
            <a:ext cx="8794603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 Overview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25" y="1772159"/>
            <a:ext cx="8845550" cy="394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Accelerometer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1" y="6096000"/>
            <a:ext cx="533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acceleration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 is determined by differentiating the </a:t>
            </a:r>
            <a:r>
              <a:rPr lang="en-US" sz="2000" dirty="0" smtClean="0">
                <a:solidFill>
                  <a:srgbClr val="FF0000"/>
                </a:solidFill>
              </a:rPr>
              <a:t>velocity </a:t>
            </a:r>
            <a:r>
              <a:rPr lang="en-US" sz="2000" dirty="0" err="1" smtClean="0">
                <a:solidFill>
                  <a:srgbClr val="FF0000"/>
                </a:solidFill>
              </a:rPr>
              <a:t>u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with respect to time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490" y="1600200"/>
            <a:ext cx="638196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Thermocouple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876800"/>
            <a:ext cx="715526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thermocouple</a:t>
            </a:r>
            <a:r>
              <a:rPr lang="en-US" dirty="0" smtClean="0"/>
              <a:t> measures the </a:t>
            </a:r>
            <a:r>
              <a:rPr lang="en-US" dirty="0" smtClean="0">
                <a:solidFill>
                  <a:srgbClr val="FF0000"/>
                </a:solidFill>
              </a:rPr>
              <a:t>unknown temperature </a:t>
            </a:r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at a junction connecting two metals with different thermal conductivities, relative to a </a:t>
            </a:r>
            <a:r>
              <a:rPr lang="en-US" dirty="0" smtClean="0">
                <a:solidFill>
                  <a:srgbClr val="FF0000"/>
                </a:solidFill>
              </a:rPr>
              <a:t>reference temperature </a:t>
            </a:r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.</a:t>
            </a:r>
            <a:endParaRPr lang="en-US" sz="1200" dirty="0" smtClean="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 today’s temperature sensor designs, an </a:t>
            </a:r>
            <a:r>
              <a:rPr lang="en-US" dirty="0" smtClean="0">
                <a:solidFill>
                  <a:srgbClr val="FF0000"/>
                </a:solidFill>
              </a:rPr>
              <a:t>artificial cold junction </a:t>
            </a:r>
            <a:r>
              <a:rPr lang="en-US" dirty="0" smtClean="0">
                <a:solidFill>
                  <a:srgbClr val="000000"/>
                </a:solidFill>
              </a:rPr>
              <a:t>is used instead.  The artificial junction is an electric circuit that generates a voltage equal to that expected from a reference junction at temperature </a:t>
            </a:r>
            <a:r>
              <a:rPr lang="en-US" i="1" dirty="0" smtClean="0">
                <a:solidFill>
                  <a:srgbClr val="000000"/>
                </a:solidFill>
              </a:rPr>
              <a:t>T</a:t>
            </a:r>
            <a:r>
              <a:rPr lang="en-US" baseline="-25000" dirty="0" smtClean="0">
                <a:solidFill>
                  <a:srgbClr val="000000"/>
                </a:solidFill>
              </a:rPr>
              <a:t>1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25" y="1600200"/>
            <a:ext cx="6356350" cy="31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 Current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599" y="4715470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term is conduction current </a:t>
            </a:r>
            <a:r>
              <a:rPr lang="en-US" i="1" dirty="0" smtClean="0"/>
              <a:t>I</a:t>
            </a:r>
            <a:r>
              <a:rPr lang="en-US" baseline="-25000" dirty="0" smtClean="0"/>
              <a:t>C</a:t>
            </a:r>
            <a:endParaRPr lang="en-US" baseline="-250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2399506" y="4533106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24200" y="4639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term must represent a current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3466306" y="4533106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81600" y="1752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1531" y="5181600"/>
            <a:ext cx="364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Application of Stokes’s theorem gives: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9201" y="4800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5466402" cy="26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715000"/>
            <a:ext cx="4190999" cy="8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337830" y="64770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 Current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799" y="4267200"/>
            <a:ext cx="1219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4267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743200"/>
            <a:ext cx="339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Define the displacement current as: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5410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7800" y="31242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displacement current does not involve real charges;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is an equivalent current that depends on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4190999" cy="8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528585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038600"/>
            <a:ext cx="609600" cy="25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15"/>
          <p:cNvSpPr>
            <a:spLocks noGrp="1"/>
          </p:cNvSpPr>
          <p:nvPr>
            <p:ph sz="quarter" idx="1"/>
          </p:nvPr>
        </p:nvSpPr>
        <p:spPr>
          <a:xfrm>
            <a:off x="8686800" y="1600200"/>
            <a:ext cx="79248" cy="4495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689848" cy="990600"/>
          </a:xfrm>
        </p:spPr>
        <p:txBody>
          <a:bodyPr/>
          <a:lstStyle/>
          <a:p>
            <a:r>
              <a:rPr lang="en-US" dirty="0" smtClean="0"/>
              <a:t>Capacitor Circuit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6764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Given:</a:t>
            </a:r>
            <a:r>
              <a:rPr lang="en-US" dirty="0" smtClean="0"/>
              <a:t>  Wires are perfect conductors and capacitor insulator material is perfect dielectric.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971800"/>
            <a:ext cx="16078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For Surface </a:t>
            </a:r>
            <a:r>
              <a:rPr lang="en-US" i="1" dirty="0" smtClean="0">
                <a:solidFill>
                  <a:srgbClr val="FF0000"/>
                </a:solidFill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endParaRPr lang="en-US" dirty="0" smtClean="0"/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1c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4876800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b="1" dirty="0" smtClean="0"/>
              <a:t>D</a:t>
            </a:r>
            <a:r>
              <a:rPr lang="en-US" dirty="0" smtClean="0"/>
              <a:t> = 0 in perfect conductor)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2133600"/>
            <a:ext cx="26340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For Surface </a:t>
            </a:r>
            <a:r>
              <a:rPr lang="en-US" i="1" dirty="0" smtClean="0">
                <a:solidFill>
                  <a:srgbClr val="FF0000"/>
                </a:solidFill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2c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2d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2c</a:t>
            </a:r>
            <a:r>
              <a:rPr lang="en-US" i="1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/>
              <a:t> (perfect dielectric)</a:t>
            </a:r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6324600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Conclusion: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49673"/>
            <a:ext cx="5181600" cy="194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86686"/>
            <a:ext cx="4267200" cy="47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1" y="4976486"/>
            <a:ext cx="838200" cy="28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300146"/>
            <a:ext cx="2286000" cy="5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962400"/>
            <a:ext cx="3471863" cy="210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5285002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084875"/>
            <a:ext cx="5029200" cy="124912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1722024"/>
            <a:ext cx="9121775" cy="292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Current Continuity Equation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7" y="2815904"/>
            <a:ext cx="3200400" cy="91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537" y="3870171"/>
            <a:ext cx="2819400" cy="85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537" y="4876800"/>
            <a:ext cx="4310063" cy="83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1713" y="1524000"/>
            <a:ext cx="442608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5334000"/>
            <a:ext cx="5029200" cy="136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2400" y="1828800"/>
            <a:ext cx="457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I out of a volume is equal to rate of decrease of charge Q contained in that volume: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6096000"/>
            <a:ext cx="257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Used Divergence Theorem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1219200" y="5867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/>
          <a:lstStyle/>
          <a:p>
            <a:r>
              <a:rPr lang="en-US" dirty="0" smtClean="0"/>
              <a:t>Charge Dissipation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200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90600"/>
            <a:ext cx="899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Question 1:</a:t>
            </a:r>
            <a:r>
              <a:rPr lang="en-US" dirty="0" smtClean="0"/>
              <a:t>  What happens if you place a certain amount of free charge inside of a material?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Answer:</a:t>
            </a:r>
            <a:r>
              <a:rPr lang="en-US" dirty="0" smtClean="0"/>
              <a:t>  The charge will move to the surface of the material, thereby returning its interior to a neutral state.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Question 2:</a:t>
            </a:r>
            <a:r>
              <a:rPr lang="en-US" dirty="0" smtClean="0"/>
              <a:t>  How fast will this happen?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Answer:</a:t>
            </a:r>
            <a:r>
              <a:rPr lang="en-US" dirty="0" smtClean="0"/>
              <a:t>  It depends on the material; in a good conductor, the charge dissipates in less than a </a:t>
            </a:r>
            <a:r>
              <a:rPr lang="en-US" dirty="0" err="1" smtClean="0"/>
              <a:t>femtosecond</a:t>
            </a:r>
            <a:r>
              <a:rPr lang="en-US" dirty="0" smtClean="0"/>
              <a:t>, whereas in a good dielectric, the process may take several hours.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51816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1" name="Content Placeholder 10" descr="eq6.60.tif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906" r="-3906"/>
          <a:stretch>
            <a:fillRect/>
          </a:stretch>
        </p:blipFill>
        <p:spPr>
          <a:xfrm>
            <a:off x="1321695" y="3429001"/>
            <a:ext cx="5993505" cy="3304830"/>
          </a:xfrm>
        </p:spPr>
      </p:pic>
      <p:sp>
        <p:nvSpPr>
          <p:cNvPr id="13" name="TextBox 12"/>
          <p:cNvSpPr txBox="1"/>
          <p:nvPr/>
        </p:nvSpPr>
        <p:spPr>
          <a:xfrm>
            <a:off x="2455392" y="3124200"/>
            <a:ext cx="371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Derivation of charge density equation: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13" descr="blank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962400"/>
            <a:ext cx="914400" cy="304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76800" y="58674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24800" y="58674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0" y="64008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 of Charge Dissipation Equation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200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181600"/>
            <a:ext cx="1593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For copper: 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7" descr="tcop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5257800"/>
            <a:ext cx="2667000" cy="381000"/>
          </a:xfrm>
          <a:prstGeom prst="rect">
            <a:avLst/>
          </a:prstGeom>
        </p:spPr>
      </p:pic>
      <p:pic>
        <p:nvPicPr>
          <p:cNvPr id="9" name="Picture 8" descr="tmic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99" y="5943601"/>
            <a:ext cx="2293883" cy="457200"/>
          </a:xfrm>
          <a:prstGeom prst="rect">
            <a:avLst/>
          </a:prstGeom>
        </p:spPr>
      </p:pic>
      <p:pic>
        <p:nvPicPr>
          <p:cNvPr id="12" name="Picture 11" descr="eq6.6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048000"/>
            <a:ext cx="6972674" cy="19053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" y="3505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13" descr="blank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962400"/>
            <a:ext cx="914400" cy="304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47371" y="5867400"/>
            <a:ext cx="1286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For mica: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5943600"/>
            <a:ext cx="1527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= 15 hours</a:t>
            </a:r>
            <a:endParaRPr lang="en-US" sz="2400" dirty="0"/>
          </a:p>
        </p:txBody>
      </p:sp>
      <p:pic>
        <p:nvPicPr>
          <p:cNvPr id="18" name="Content Placeholder 17" descr="eq6.60.tiff"/>
          <p:cNvPicPr>
            <a:picLocks noGrp="1" noChangeAspect="1"/>
          </p:cNvPicPr>
          <p:nvPr>
            <p:ph sz="quarter" idx="1"/>
          </p:nvPr>
        </p:nvPicPr>
        <p:blipFill>
          <a:blip r:embed="rId6"/>
          <a:srcRect t="-4562" b="-4562"/>
          <a:stretch>
            <a:fillRect/>
          </a:stretch>
        </p:blipFill>
        <p:spPr>
          <a:xfrm>
            <a:off x="228601" y="1829512"/>
            <a:ext cx="2209800" cy="1218488"/>
          </a:xfrm>
        </p:spPr>
      </p:pic>
      <p:pic>
        <p:nvPicPr>
          <p:cNvPr id="19" name="Picture 18" descr="blank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3886200"/>
            <a:ext cx="9144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Maxwell’s Equations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7748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 this chapter, we will examine Faraday’s and </a:t>
            </a:r>
            <a:r>
              <a:rPr lang="en-US" sz="2400" dirty="0" err="1" smtClean="0">
                <a:solidFill>
                  <a:srgbClr val="FF0000"/>
                </a:solidFill>
              </a:rPr>
              <a:t>Ampère’s</a:t>
            </a:r>
            <a:r>
              <a:rPr lang="en-US" sz="2400" dirty="0" smtClean="0">
                <a:solidFill>
                  <a:srgbClr val="FF0000"/>
                </a:solidFill>
              </a:rPr>
              <a:t> laws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4804" y="1600200"/>
            <a:ext cx="723439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Potentials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1" y="2286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752600"/>
            <a:ext cx="1722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Static condition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239869"/>
            <a:ext cx="202173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condition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724400"/>
            <a:ext cx="45672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condition with propagation delay: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4736068"/>
            <a:ext cx="4561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Similarly, for the magnetic vector potential: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209800"/>
            <a:ext cx="2666999" cy="79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81400"/>
            <a:ext cx="307749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8169" y="152400"/>
            <a:ext cx="513859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257800"/>
            <a:ext cx="447069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4242953" cy="77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Harmonic Potentials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87269"/>
            <a:ext cx="531289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If charges and currents vary </a:t>
            </a:r>
            <a:r>
              <a:rPr lang="en-US" sz="2000" dirty="0" err="1" smtClean="0">
                <a:solidFill>
                  <a:srgbClr val="FF0000"/>
                </a:solidFill>
              </a:rPr>
              <a:t>sinusoidally</a:t>
            </a:r>
            <a:r>
              <a:rPr lang="en-US" sz="2000" dirty="0" smtClean="0">
                <a:solidFill>
                  <a:srgbClr val="FF0000"/>
                </a:solidFill>
              </a:rPr>
              <a:t> with time: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286000"/>
            <a:ext cx="3008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we can use </a:t>
            </a:r>
            <a:r>
              <a:rPr lang="en-US" sz="2000" dirty="0" err="1" smtClean="0">
                <a:solidFill>
                  <a:srgbClr val="FF0000"/>
                </a:solidFill>
              </a:rPr>
              <a:t>phasor</a:t>
            </a:r>
            <a:r>
              <a:rPr lang="en-US" sz="2000" dirty="0" smtClean="0">
                <a:solidFill>
                  <a:srgbClr val="FF0000"/>
                </a:solidFill>
              </a:rPr>
              <a:t> notation: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276600"/>
            <a:ext cx="59380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with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038600"/>
            <a:ext cx="3680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Expressions for potentials become: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0" y="3212068"/>
            <a:ext cx="3164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Maxwell’s equations become: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1828800"/>
            <a:ext cx="617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Also: 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935846"/>
            <a:ext cx="3200399" cy="32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1" y="2667000"/>
            <a:ext cx="297350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3657600"/>
            <a:ext cx="216130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419600"/>
            <a:ext cx="393859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5504034"/>
            <a:ext cx="3429000" cy="93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1717484"/>
            <a:ext cx="3429000" cy="58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1" y="2438400"/>
            <a:ext cx="1447800" cy="57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41069" y="3733801"/>
            <a:ext cx="289851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5029200"/>
            <a:ext cx="4331853" cy="72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00600" y="6096000"/>
            <a:ext cx="762000" cy="56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1" y="-1"/>
            <a:ext cx="5397439" cy="679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29600" y="61722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1" y="0"/>
            <a:ext cx="430041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649508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29600" y="61722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153400" cy="990600"/>
          </a:xfrm>
        </p:spPr>
        <p:txBody>
          <a:bodyPr/>
          <a:lstStyle/>
          <a:p>
            <a:r>
              <a:rPr lang="en-US" dirty="0" smtClean="0"/>
              <a:t>Example 6-8 cont.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5410200" cy="605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0" y="64770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6-8 cont.</a:t>
            </a: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720599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855258"/>
            <a:ext cx="9067800" cy="433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Faraday’s Law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18288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Electromotive force (voltage) induced by time-varying magnetic flux: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2590800"/>
            <a:ext cx="4191000" cy="827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95800"/>
            <a:ext cx="7496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3972" y="228600"/>
            <a:ext cx="449981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EMF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303" y="1752600"/>
            <a:ext cx="769939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4264152" cy="990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Stationary Loop in Time-Varying </a:t>
            </a:r>
            <a:r>
              <a:rPr lang="en-US" sz="3600" b="1" dirty="0" smtClean="0"/>
              <a:t>B</a:t>
            </a:r>
            <a:endParaRPr lang="en-US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005262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4984712" cy="147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814328"/>
            <a:ext cx="4114800" cy="489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19600"/>
            <a:ext cx="504276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0531" y="685800"/>
            <a:ext cx="4963469" cy="52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124200"/>
            <a:ext cx="533833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562600" cy="266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648040"/>
            <a:ext cx="5410200" cy="131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477000"/>
            <a:ext cx="66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1534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 6-1 Solution</a:t>
            </a:r>
            <a:endParaRPr lang="en-US" sz="3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0"/>
            <a:ext cx="38296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4691062" cy="459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5817165"/>
            <a:ext cx="4572001" cy="104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5681" y="2667000"/>
            <a:ext cx="453832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"/>
            <a:ext cx="906460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17595</TotalTime>
  <Words>705</Words>
  <Application>Microsoft Office PowerPoint</Application>
  <PresentationFormat>On-screen Show (4:3)</PresentationFormat>
  <Paragraphs>109</Paragraphs>
  <Slides>36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Median</vt:lpstr>
      <vt:lpstr>6. Maxwell’s Equations In Time-Varying Fields</vt:lpstr>
      <vt:lpstr>Chapter 6 Overview</vt:lpstr>
      <vt:lpstr>Maxwell’s Equations</vt:lpstr>
      <vt:lpstr>Faraday’s Law</vt:lpstr>
      <vt:lpstr>Three types of EMF</vt:lpstr>
      <vt:lpstr>Stationary Loop in Time-Varying B</vt:lpstr>
      <vt:lpstr>Slide 7</vt:lpstr>
      <vt:lpstr>Example 6-1 Solution</vt:lpstr>
      <vt:lpstr>Slide 9</vt:lpstr>
      <vt:lpstr>Slide 10</vt:lpstr>
      <vt:lpstr>Ideal Transformer</vt:lpstr>
      <vt:lpstr>Motional EMF</vt:lpstr>
      <vt:lpstr>Motional EMF</vt:lpstr>
      <vt:lpstr>Example 6-3: Sliding Bar</vt:lpstr>
      <vt:lpstr>Slide 15</vt:lpstr>
      <vt:lpstr>  EM Motor/ Generator Reciprocity</vt:lpstr>
      <vt:lpstr>EM Generator EMF</vt:lpstr>
      <vt:lpstr>Slide 18</vt:lpstr>
      <vt:lpstr>Tech Brief 12:  EMF Sensors</vt:lpstr>
      <vt:lpstr>Faraday Accelerometer</vt:lpstr>
      <vt:lpstr>The Thermocouple</vt:lpstr>
      <vt:lpstr>Displacement Current</vt:lpstr>
      <vt:lpstr>Displacement Current</vt:lpstr>
      <vt:lpstr>Capacitor Circuit</vt:lpstr>
      <vt:lpstr>Slide 25</vt:lpstr>
      <vt:lpstr>Boundary Conditions</vt:lpstr>
      <vt:lpstr>Charge Current Continuity Equation</vt:lpstr>
      <vt:lpstr>Charge Dissipation</vt:lpstr>
      <vt:lpstr>Solution of Charge Dissipation Equation</vt:lpstr>
      <vt:lpstr>EM Potentials</vt:lpstr>
      <vt:lpstr>Time Harmonic Potentials</vt:lpstr>
      <vt:lpstr>Slide 32</vt:lpstr>
      <vt:lpstr>Slide 33</vt:lpstr>
      <vt:lpstr>Example 6-8 cont.</vt:lpstr>
      <vt:lpstr>Example 6-8 cont.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Fawwaz Ulaby</cp:lastModifiedBy>
  <cp:revision>93</cp:revision>
  <dcterms:created xsi:type="dcterms:W3CDTF">2010-03-26T14:30:33Z</dcterms:created>
  <dcterms:modified xsi:type="dcterms:W3CDTF">2010-03-26T19:53:16Z</dcterms:modified>
</cp:coreProperties>
</file>