
<file path=[Content_Types].xml><?xml version="1.0" encoding="utf-8"?>
<Types xmlns="http://schemas.openxmlformats.org/package/2006/content-types">
  <Override PartName="/ppt/slides/slide12.xml" ContentType="application/vnd.openxmlformats-officedocument.presentationml.slide+xml"/>
  <Override PartName="/ppt/slides/slide4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s/slide22.xml" ContentType="application/vnd.openxmlformats-officedocument.presentationml.slide+xml"/>
  <Override PartName="/ppt/slides/slide28.xml" ContentType="application/vnd.openxmlformats-officedocument.presentationml.slide+xml"/>
  <Override PartName="/ppt/theme/theme2.xml" ContentType="application/vnd.openxmlformats-officedocument.theme+xml"/>
  <Override PartName="/ppt/slides/slide2.xml" ContentType="application/vnd.openxmlformats-officedocument.presentationml.slide+xml"/>
  <Override PartName="/docProps/app.xml" ContentType="application/vnd.openxmlformats-officedocument.extended-properties+xml"/>
  <Override PartName="/ppt/slides/slide30.xml" ContentType="application/vnd.openxmlformats-officedocument.presentationml.slide+xml"/>
  <Override PartName="/ppt/slides/slide35.xml" ContentType="application/vnd.openxmlformats-officedocument.presentationml.slide+xml"/>
  <Override PartName="/ppt/slides/slide42.xml" ContentType="application/vnd.openxmlformats-officedocument.presentationml.slide+xml"/>
  <Override PartName="/ppt/slides/slide36.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s/slide47.xml" ContentType="application/vnd.openxmlformats-officedocument.presentationml.slide+xml"/>
  <Override PartName="/ppt/slides/slide45.xml" ContentType="application/vnd.openxmlformats-officedocument.presentationml.slide+xml"/>
  <Override PartName="/ppt/slideLayouts/slideLayout3.xml" ContentType="application/vnd.openxmlformats-officedocument.presentationml.slideLayout+xml"/>
  <Override PartName="/ppt/slides/slide21.xml" ContentType="application/vnd.openxmlformats-officedocument.presentationml.slide+xml"/>
  <Override PartName="/ppt/slides/slide50.xml" ContentType="application/vnd.openxmlformats-officedocument.presentationml.slide+xml"/>
  <Override PartName="/ppt/slides/slide23.xml" ContentType="application/vnd.openxmlformats-officedocument.presentationml.slide+xml"/>
  <Override PartName="/ppt/slides/slide54.xml" ContentType="application/vnd.openxmlformats-officedocument.presentationml.slide+xml"/>
  <Override PartName="/ppt/slides/slide57.xml" ContentType="application/vnd.openxmlformats-officedocument.presentationml.slide+xml"/>
  <Override PartName="/ppt/slideLayouts/slideLayout5.xml" ContentType="application/vnd.openxmlformats-officedocument.presentationml.slideLayout+xml"/>
  <Override PartName="/ppt/slideLayouts/slideLayout9.xml" ContentType="application/vnd.openxmlformats-officedocument.presentationml.slideLayout+xml"/>
  <Override PartName="/ppt/slides/slide52.xml" ContentType="application/vnd.openxmlformats-officedocument.presentationml.slide+xml"/>
  <Override PartName="/ppt/slides/slide1.xml" ContentType="application/vnd.openxmlformats-officedocument.presentationml.slide+xml"/>
  <Override PartName="/ppt/slides/slide51.xml" ContentType="application/vnd.openxmlformats-officedocument.presentationml.slide+xml"/>
  <Default Extension="xml" ContentType="application/xml"/>
  <Override PartName="/ppt/slides/slide7.xml" ContentType="application/vnd.openxmlformats-officedocument.presentationml.slide+xml"/>
  <Override PartName="/ppt/slides/slide26.xml" ContentType="application/vnd.openxmlformats-officedocument.presentationml.slide+xml"/>
  <Override PartName="/ppt/slideMasters/slideMaster1.xml" ContentType="application/vnd.openxmlformats-officedocument.presentationml.slideMaster+xml"/>
  <Override PartName="/ppt/notesMasters/notesMaster1.xml" ContentType="application/vnd.openxmlformats-officedocument.presentationml.notesMaster+xml"/>
  <Override PartName="/ppt/viewProps.xml" ContentType="application/vnd.openxmlformats-officedocument.presentationml.viewProps+xml"/>
  <Override PartName="/ppt/tableStyles.xml" ContentType="application/vnd.openxmlformats-officedocument.presentationml.tableStyles+xml"/>
  <Override PartName="/ppt/slides/slide25.xml" ContentType="application/vnd.openxmlformats-officedocument.presentationml.slide+xml"/>
  <Override PartName="/ppt/slideLayouts/slideLayout10.xml" ContentType="application/vnd.openxmlformats-officedocument.presentationml.slideLayout+xml"/>
  <Override PartName="/ppt/slides/slide13.xml" ContentType="application/vnd.openxmlformats-officedocument.presentationml.slide+xml"/>
  <Override PartName="/ppt/slides/slide40.xml" ContentType="application/vnd.openxmlformats-officedocument.presentationml.slide+xml"/>
  <Override PartName="/ppt/slides/slide14.xml" ContentType="application/vnd.openxmlformats-officedocument.presentationml.slide+xml"/>
  <Override PartName="/ppt/slides/slide34.xml" ContentType="application/vnd.openxmlformats-officedocument.presentationml.slide+xml"/>
  <Override PartName="/ppt/slides/slide44.xml" ContentType="application/vnd.openxmlformats-officedocument.presentationml.slide+xml"/>
  <Override PartName="/ppt/slides/slide20.xml" ContentType="application/vnd.openxmlformats-officedocument.presentationml.slide+xml"/>
  <Override PartName="/ppt/slides/slide17.xml" ContentType="application/vnd.openxmlformats-officedocument.presentationml.slide+xml"/>
  <Override PartName="/ppt/slideLayouts/slideLayout4.xml" ContentType="application/vnd.openxmlformats-officedocument.presentationml.slideLayout+xml"/>
  <Override PartName="/ppt/slides/slide49.xml" ContentType="application/vnd.openxmlformats-officedocument.presentationml.slide+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slides/slide43.xml" ContentType="application/vnd.openxmlformats-officedocument.presentationml.slide+xml"/>
  <Override PartName="/ppt/slides/slide48.xml" ContentType="application/vnd.openxmlformats-officedocument.presentationml.slide+xml"/>
  <Override PartName="/ppt/theme/theme1.xml" ContentType="application/vnd.openxmlformats-officedocument.theme+xml"/>
  <Override PartName="/ppt/presentation.xml" ContentType="application/vnd.openxmlformats-officedocument.presentationml.presentation.main+xml"/>
  <Override PartName="/ppt/slideLayouts/slideLayout6.xml" ContentType="application/vnd.openxmlformats-officedocument.presentationml.slideLayout+xml"/>
  <Override PartName="/ppt/slides/slide5.xml" ContentType="application/vnd.openxmlformats-officedocument.presentationml.slide+xml"/>
  <Override PartName="/ppt/slides/slide37.xml" ContentType="application/vnd.openxmlformats-officedocument.presentationml.slide+xml"/>
  <Override PartName="/ppt/slides/slide10.xml" ContentType="application/vnd.openxmlformats-officedocument.presentationml.slide+xml"/>
  <Override PartName="/ppt/slideLayouts/slideLayout7.xml" ContentType="application/vnd.openxmlformats-officedocument.presentationml.slideLayout+xml"/>
  <Override PartName="/ppt/slides/slide33.xml" ContentType="application/vnd.openxmlformats-officedocument.presentationml.slide+xml"/>
  <Override PartName="/ppt/presProps.xml" ContentType="application/vnd.openxmlformats-officedocument.presentationml.presProps+xml"/>
  <Default Extension="jpeg" ContentType="image/jpeg"/>
  <Default Extension="png" ContentType="image/png"/>
  <Override PartName="/ppt/slides/slide3.xml" ContentType="application/vnd.openxmlformats-officedocument.presentationml.slide+xml"/>
  <Override PartName="/ppt/slides/slide4.xml" ContentType="application/vnd.openxmlformats-officedocument.presentationml.slide+xml"/>
  <Default Extension="tiff" ContentType="image/tiff"/>
  <Override PartName="/ppt/slides/slide27.xml" ContentType="application/vnd.openxmlformats-officedocument.presentationml.slide+xml"/>
  <Override PartName="/ppt/slideLayouts/slideLayout11.xml" ContentType="application/vnd.openxmlformats-officedocument.presentationml.slideLayout+xml"/>
  <Override PartName="/docProps/core.xml" ContentType="application/vnd.openxmlformats-package.core-properties+xml"/>
  <Override PartName="/ppt/slides/slide56.xml" ContentType="application/vnd.openxmlformats-officedocument.presentationml.slide+xml"/>
  <Override PartName="/ppt/slides/slide8.xml" ContentType="application/vnd.openxmlformats-officedocument.presentationml.slide+xml"/>
  <Override PartName="/ppt/slides/slide31.xml" ContentType="application/vnd.openxmlformats-officedocument.presentationml.slide+xml"/>
  <Override PartName="/ppt/slides/slide15.xml" ContentType="application/vnd.openxmlformats-officedocument.presentationml.slide+xml"/>
  <Default Extension="bin" ContentType="application/vnd.openxmlformats-officedocument.presentationml.printerSettings"/>
  <Default Extension="rels" ContentType="application/vnd.openxmlformats-package.relationships+xml"/>
  <Override PartName="/ppt/slides/slide9.xml" ContentType="application/vnd.openxmlformats-officedocument.presentationml.slide+xml"/>
  <Override PartName="/ppt/slides/slide53.xml" ContentType="application/vnd.openxmlformats-officedocument.presentationml.slide+xml"/>
  <Override PartName="/ppt/slides/slide24.xml" ContentType="application/vnd.openxmlformats-officedocument.presentationml.slide+xml"/>
  <Override PartName="/ppt/slides/slide39.xml" ContentType="application/vnd.openxmlformats-officedocument.presentationml.slide+xml"/>
  <Override PartName="/ppt/slides/slide32.xml" ContentType="application/vnd.openxmlformats-officedocument.presentationml.slide+xml"/>
  <Override PartName="/ppt/slides/slide55.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Override PartName="/ppt/slides/slide38.xml" ContentType="application/vnd.openxmlformats-officedocument.presentationml.slide+xml"/>
  <Override PartName="/ppt/slides/slide19.xml" ContentType="application/vnd.openxmlformats-officedocument.presentationml.slide+xml"/>
  <Override PartName="/ppt/slides/slide41.xml" ContentType="application/vnd.openxmlformats-officedocument.presentationml.slide+xml"/>
  <Override PartName="/ppt/slides/slide29.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996" r:id="rId1"/>
  </p:sldMasterIdLst>
  <p:notesMasterIdLst>
    <p:notesMasterId r:id="rId59"/>
  </p:notesMasterIdLst>
  <p:sldIdLst>
    <p:sldId id="256" r:id="rId2"/>
    <p:sldId id="326" r:id="rId3"/>
    <p:sldId id="356" r:id="rId4"/>
    <p:sldId id="357" r:id="rId5"/>
    <p:sldId id="358" r:id="rId6"/>
    <p:sldId id="359" r:id="rId7"/>
    <p:sldId id="360" r:id="rId8"/>
    <p:sldId id="361" r:id="rId9"/>
    <p:sldId id="400" r:id="rId10"/>
    <p:sldId id="401" r:id="rId11"/>
    <p:sldId id="362" r:id="rId12"/>
    <p:sldId id="363" r:id="rId13"/>
    <p:sldId id="402" r:id="rId14"/>
    <p:sldId id="364" r:id="rId15"/>
    <p:sldId id="399" r:id="rId16"/>
    <p:sldId id="366" r:id="rId17"/>
    <p:sldId id="367" r:id="rId18"/>
    <p:sldId id="368" r:id="rId19"/>
    <p:sldId id="369" r:id="rId20"/>
    <p:sldId id="370" r:id="rId21"/>
    <p:sldId id="365" r:id="rId22"/>
    <p:sldId id="371" r:id="rId23"/>
    <p:sldId id="372" r:id="rId24"/>
    <p:sldId id="374" r:id="rId25"/>
    <p:sldId id="373" r:id="rId26"/>
    <p:sldId id="403" r:id="rId27"/>
    <p:sldId id="375" r:id="rId28"/>
    <p:sldId id="376" r:id="rId29"/>
    <p:sldId id="404" r:id="rId30"/>
    <p:sldId id="377" r:id="rId31"/>
    <p:sldId id="378" r:id="rId32"/>
    <p:sldId id="405" r:id="rId33"/>
    <p:sldId id="379" r:id="rId34"/>
    <p:sldId id="380" r:id="rId35"/>
    <p:sldId id="381" r:id="rId36"/>
    <p:sldId id="382" r:id="rId37"/>
    <p:sldId id="383" r:id="rId38"/>
    <p:sldId id="384" r:id="rId39"/>
    <p:sldId id="406" r:id="rId40"/>
    <p:sldId id="385" r:id="rId41"/>
    <p:sldId id="407" r:id="rId42"/>
    <p:sldId id="386" r:id="rId43"/>
    <p:sldId id="387" r:id="rId44"/>
    <p:sldId id="408" r:id="rId45"/>
    <p:sldId id="410" r:id="rId46"/>
    <p:sldId id="411" r:id="rId47"/>
    <p:sldId id="412" r:id="rId48"/>
    <p:sldId id="393" r:id="rId49"/>
    <p:sldId id="389" r:id="rId50"/>
    <p:sldId id="390" r:id="rId51"/>
    <p:sldId id="391" r:id="rId52"/>
    <p:sldId id="392" r:id="rId53"/>
    <p:sldId id="394" r:id="rId54"/>
    <p:sldId id="395" r:id="rId55"/>
    <p:sldId id="396" r:id="rId56"/>
    <p:sldId id="397" r:id="rId57"/>
    <p:sldId id="398" r:id="rId5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FF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5620"/>
    <p:restoredTop sz="94660"/>
  </p:normalViewPr>
  <p:slideViewPr>
    <p:cSldViewPr>
      <p:cViewPr varScale="1">
        <p:scale>
          <a:sx n="150" d="100"/>
          <a:sy n="150" d="100"/>
        </p:scale>
        <p:origin x="-100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64" Type="http://schemas.openxmlformats.org/officeDocument/2006/relationships/tableStyles" Target="tableStyles.xml"/><Relationship Id="rId60" Type="http://schemas.openxmlformats.org/officeDocument/2006/relationships/printerSettings" Target="printerSettings/printerSettings1.bin"/><Relationship Id="rId39" Type="http://schemas.openxmlformats.org/officeDocument/2006/relationships/slide" Target="slides/slide38.xml"/><Relationship Id="rId7" Type="http://schemas.openxmlformats.org/officeDocument/2006/relationships/slide" Target="slides/slide6.xml"/><Relationship Id="rId43" Type="http://schemas.openxmlformats.org/officeDocument/2006/relationships/slide" Target="slides/slide42.xml"/><Relationship Id="rId25" Type="http://schemas.openxmlformats.org/officeDocument/2006/relationships/slide" Target="slides/slide24.xml"/><Relationship Id="rId10" Type="http://schemas.openxmlformats.org/officeDocument/2006/relationships/slide" Target="slides/slide9.xml"/><Relationship Id="rId50" Type="http://schemas.openxmlformats.org/officeDocument/2006/relationships/slide" Target="slides/slide49.xml"/><Relationship Id="rId63" Type="http://schemas.openxmlformats.org/officeDocument/2006/relationships/theme" Target="theme/theme1.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27" Type="http://schemas.openxmlformats.org/officeDocument/2006/relationships/slide" Target="slides/slide26.xml"/><Relationship Id="rId14" Type="http://schemas.openxmlformats.org/officeDocument/2006/relationships/slide" Target="slides/slide13.xml"/><Relationship Id="rId4" Type="http://schemas.openxmlformats.org/officeDocument/2006/relationships/slide" Target="slides/slide3.xml"/><Relationship Id="rId28" Type="http://schemas.openxmlformats.org/officeDocument/2006/relationships/slide" Target="slides/slide27.xml"/><Relationship Id="rId45" Type="http://schemas.openxmlformats.org/officeDocument/2006/relationships/slide" Target="slides/slide44.xml"/><Relationship Id="rId58" Type="http://schemas.openxmlformats.org/officeDocument/2006/relationships/slide" Target="slides/slide57.xml"/><Relationship Id="rId42" Type="http://schemas.openxmlformats.org/officeDocument/2006/relationships/slide" Target="slides/slide41.xml"/><Relationship Id="rId6" Type="http://schemas.openxmlformats.org/officeDocument/2006/relationships/slide" Target="slides/slide5.xml"/><Relationship Id="rId49" Type="http://schemas.openxmlformats.org/officeDocument/2006/relationships/slide" Target="slides/slide48.xml"/><Relationship Id="rId44" Type="http://schemas.openxmlformats.org/officeDocument/2006/relationships/slide" Target="slides/slide43.xml"/><Relationship Id="rId19" Type="http://schemas.openxmlformats.org/officeDocument/2006/relationships/slide" Target="slides/slide18.xml"/><Relationship Id="rId38" Type="http://schemas.openxmlformats.org/officeDocument/2006/relationships/slide" Target="slides/slide37.xml"/><Relationship Id="rId20" Type="http://schemas.openxmlformats.org/officeDocument/2006/relationships/slide" Target="slides/slide19.xml"/><Relationship Id="rId2" Type="http://schemas.openxmlformats.org/officeDocument/2006/relationships/slide" Target="slides/slide1.xml"/><Relationship Id="rId46" Type="http://schemas.openxmlformats.org/officeDocument/2006/relationships/slide" Target="slides/slide45.xml"/><Relationship Id="rId57" Type="http://schemas.openxmlformats.org/officeDocument/2006/relationships/slide" Target="slides/slide56.xml"/><Relationship Id="rId59" Type="http://schemas.openxmlformats.org/officeDocument/2006/relationships/notesMaster" Target="notesMasters/notesMaster1.xml"/><Relationship Id="rId35" Type="http://schemas.openxmlformats.org/officeDocument/2006/relationships/slide" Target="slides/slide34.xml"/><Relationship Id="rId51" Type="http://schemas.openxmlformats.org/officeDocument/2006/relationships/slide" Target="slides/slide50.xml"/><Relationship Id="rId55" Type="http://schemas.openxmlformats.org/officeDocument/2006/relationships/slide" Target="slides/slide54.xml"/><Relationship Id="rId31" Type="http://schemas.openxmlformats.org/officeDocument/2006/relationships/slide" Target="slides/slide30.xml"/><Relationship Id="rId34" Type="http://schemas.openxmlformats.org/officeDocument/2006/relationships/slide" Target="slides/slide33.xml"/><Relationship Id="rId40" Type="http://schemas.openxmlformats.org/officeDocument/2006/relationships/slide" Target="slides/slide39.xml"/><Relationship Id="rId62" Type="http://schemas.openxmlformats.org/officeDocument/2006/relationships/viewProps" Target="viewProps.xml"/><Relationship Id="rId36" Type="http://schemas.openxmlformats.org/officeDocument/2006/relationships/slide" Target="slides/slide35.xml"/><Relationship Id="rId1" Type="http://schemas.openxmlformats.org/officeDocument/2006/relationships/slideMaster" Target="slideMasters/slideMaster1.xml"/><Relationship Id="rId24" Type="http://schemas.openxmlformats.org/officeDocument/2006/relationships/slide" Target="slides/slide23.xml"/><Relationship Id="rId47" Type="http://schemas.openxmlformats.org/officeDocument/2006/relationships/slide" Target="slides/slide46.xml"/><Relationship Id="rId56" Type="http://schemas.openxmlformats.org/officeDocument/2006/relationships/slide" Target="slides/slide55.xml"/><Relationship Id="rId48" Type="http://schemas.openxmlformats.org/officeDocument/2006/relationships/slide" Target="slides/slide47.xml"/><Relationship Id="rId8" Type="http://schemas.openxmlformats.org/officeDocument/2006/relationships/slide" Target="slides/slide7.xml"/><Relationship Id="rId13" Type="http://schemas.openxmlformats.org/officeDocument/2006/relationships/slide" Target="slides/slide12.xml"/><Relationship Id="rId32" Type="http://schemas.openxmlformats.org/officeDocument/2006/relationships/slide" Target="slides/slide31.xml"/><Relationship Id="rId37" Type="http://schemas.openxmlformats.org/officeDocument/2006/relationships/slide" Target="slides/slide36.xml"/><Relationship Id="rId52" Type="http://schemas.openxmlformats.org/officeDocument/2006/relationships/slide" Target="slides/slide51.xml"/><Relationship Id="rId54" Type="http://schemas.openxmlformats.org/officeDocument/2006/relationships/slide" Target="slides/slide53.xml"/><Relationship Id="rId12" Type="http://schemas.openxmlformats.org/officeDocument/2006/relationships/slide" Target="slides/slide11.xml"/><Relationship Id="rId3" Type="http://schemas.openxmlformats.org/officeDocument/2006/relationships/slide" Target="slides/slide2.xml"/><Relationship Id="rId23" Type="http://schemas.openxmlformats.org/officeDocument/2006/relationships/slide" Target="slides/slide22.xml"/><Relationship Id="rId61" Type="http://schemas.openxmlformats.org/officeDocument/2006/relationships/presProps" Target="presProps.xml"/><Relationship Id="rId53" Type="http://schemas.openxmlformats.org/officeDocument/2006/relationships/slide" Target="slides/slide52.xml"/><Relationship Id="rId26" Type="http://schemas.openxmlformats.org/officeDocument/2006/relationships/slide" Target="slides/slide25.xml"/><Relationship Id="rId30" Type="http://schemas.openxmlformats.org/officeDocument/2006/relationships/slide" Target="slides/slide29.xml"/><Relationship Id="rId11" Type="http://schemas.openxmlformats.org/officeDocument/2006/relationships/slide" Target="slides/slide10.xml"/><Relationship Id="rId29" Type="http://schemas.openxmlformats.org/officeDocument/2006/relationships/slide" Target="slides/slide28.xml"/><Relationship Id="rId16" Type="http://schemas.openxmlformats.org/officeDocument/2006/relationships/slide" Target="slides/slide15.xml"/><Relationship Id="rId33" Type="http://schemas.openxmlformats.org/officeDocument/2006/relationships/slide" Target="slides/slide32.xml"/><Relationship Id="rId41" Type="http://schemas.openxmlformats.org/officeDocument/2006/relationships/slide" Target="slides/slide40.xml"/><Relationship Id="rId5" Type="http://schemas.openxmlformats.org/officeDocument/2006/relationships/slide" Target="slides/slide4.xml"/><Relationship Id="rId15" Type="http://schemas.openxmlformats.org/officeDocument/2006/relationships/slide" Target="slides/slide14.xml"/><Relationship Id="rId22" Type="http://schemas.openxmlformats.org/officeDocument/2006/relationships/slide" Target="slides/slide21.xml"/><Relationship Id="rId21" Type="http://schemas.openxmlformats.org/officeDocument/2006/relationships/slide" Target="slides/slide2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0652889-7E82-4C15-B3F9-FE94BD10B7BD}" type="datetimeFigureOut">
              <a:rPr lang="en-US" smtClean="0"/>
              <a:pPr/>
              <a:t>3/29/10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C63415C-2120-44EA-B4D5-CF87D5787ABA}"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C63415C-2120-44EA-B4D5-CF87D5787ABA}"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C63415C-2120-44EA-B4D5-CF87D5787ABA}" type="slidenum">
              <a:rPr lang="en-US" smtClean="0"/>
              <a:pPr/>
              <a:t>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168CB3A0-8F23-4335-BA18-2F858D2F9CEA}" type="datetimeFigureOut">
              <a:rPr lang="en-US" smtClean="0"/>
              <a:pPr/>
              <a:t>3/29/10</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F70DCC03-55F8-4B63-9C69-6FF9F41CE208}"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68CB3A0-8F23-4335-BA18-2F858D2F9CEA}" type="datetimeFigureOut">
              <a:rPr lang="en-US" smtClean="0"/>
              <a:pPr/>
              <a:t>3/29/10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0DCC03-55F8-4B63-9C69-6FF9F41CE20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168CB3A0-8F23-4335-BA18-2F858D2F9CEA}" type="datetimeFigureOut">
              <a:rPr lang="en-US" smtClean="0"/>
              <a:pPr/>
              <a:t>3/29/10</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F70DCC03-55F8-4B63-9C69-6FF9F41CE20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68CB3A0-8F23-4335-BA18-2F858D2F9CEA}" type="datetimeFigureOut">
              <a:rPr lang="en-US" smtClean="0"/>
              <a:pPr/>
              <a:t>3/29/10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F70DCC03-55F8-4B63-9C69-6FF9F41CE208}"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168CB3A0-8F23-4335-BA18-2F858D2F9CEA}" type="datetimeFigureOut">
              <a:rPr lang="en-US" smtClean="0"/>
              <a:pPr/>
              <a:t>3/29/10</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F70DCC03-55F8-4B63-9C69-6FF9F41CE208}" type="slidenum">
              <a:rPr lang="en-US" smtClean="0"/>
              <a:pPr/>
              <a:t>‹#›</a:t>
            </a:fld>
            <a:endParaRPr lang="en-US"/>
          </a:p>
        </p:txBody>
      </p:sp>
      <p:sp>
        <p:nvSpPr>
          <p:cNvPr id="14" name="Footer Placeholder 13"/>
          <p:cNvSpPr>
            <a:spLocks noGrp="1"/>
          </p:cNvSpPr>
          <p:nvPr>
            <p:ph type="ftr" sz="quarter" idx="12"/>
          </p:nvPr>
        </p:nvSpPr>
        <p:spPr/>
        <p:txBody>
          <a:bodyPr/>
          <a:lstStyle/>
          <a:p>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68CB3A0-8F23-4335-BA18-2F858D2F9CEA}" type="datetimeFigureOut">
              <a:rPr lang="en-US" smtClean="0"/>
              <a:pPr/>
              <a:t>3/29/10</a:t>
            </a:fld>
            <a:endParaRPr lang="en-US"/>
          </a:p>
        </p:txBody>
      </p:sp>
      <p:sp>
        <p:nvSpPr>
          <p:cNvPr id="10" name="Slide Number Placeholder 9"/>
          <p:cNvSpPr>
            <a:spLocks noGrp="1"/>
          </p:cNvSpPr>
          <p:nvPr>
            <p:ph type="sldNum" sz="quarter" idx="16"/>
          </p:nvPr>
        </p:nvSpPr>
        <p:spPr/>
        <p:txBody>
          <a:bodyPr rtlCol="0"/>
          <a:lstStyle/>
          <a:p>
            <a:fld id="{F70DCC03-55F8-4B63-9C69-6FF9F41CE208}"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168CB3A0-8F23-4335-BA18-2F858D2F9CEA}" type="datetimeFigureOut">
              <a:rPr lang="en-US" smtClean="0"/>
              <a:pPr/>
              <a:t>3/29/10</a:t>
            </a:fld>
            <a:endParaRPr lang="en-US"/>
          </a:p>
        </p:txBody>
      </p:sp>
      <p:sp>
        <p:nvSpPr>
          <p:cNvPr id="12" name="Slide Number Placeholder 11"/>
          <p:cNvSpPr>
            <a:spLocks noGrp="1"/>
          </p:cNvSpPr>
          <p:nvPr>
            <p:ph type="sldNum" sz="quarter" idx="16"/>
          </p:nvPr>
        </p:nvSpPr>
        <p:spPr/>
        <p:txBody>
          <a:bodyPr rtlCol="0"/>
          <a:lstStyle/>
          <a:p>
            <a:fld id="{F70DCC03-55F8-4B63-9C69-6FF9F41CE208}"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68CB3A0-8F23-4335-BA18-2F858D2F9CEA}" type="datetimeFigureOut">
              <a:rPr lang="en-US" smtClean="0"/>
              <a:pPr/>
              <a:t>3/29/10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F70DCC03-55F8-4B63-9C69-6FF9F41CE20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8CB3A0-8F23-4335-BA18-2F858D2F9CEA}" type="datetimeFigureOut">
              <a:rPr lang="en-US" smtClean="0"/>
              <a:pPr/>
              <a:t>3/29/10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F70DCC03-55F8-4B63-9C69-6FF9F41CE20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168CB3A0-8F23-4335-BA18-2F858D2F9CEA}" type="datetimeFigureOut">
              <a:rPr lang="en-US" smtClean="0"/>
              <a:pPr/>
              <a:t>3/29/10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F70DCC03-55F8-4B63-9C69-6FF9F41CE208}"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168CB3A0-8F23-4335-BA18-2F858D2F9CEA}" type="datetimeFigureOut">
              <a:rPr lang="en-US" smtClean="0"/>
              <a:pPr/>
              <a:t>3/29/10</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F70DCC03-55F8-4B63-9C69-6FF9F41CE208}"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4" Type="http://schemas.openxmlformats.org/officeDocument/2006/relationships/slideLayout" Target="../slideLayouts/slideLayout4.xml"/><Relationship Id="rId10" Type="http://schemas.openxmlformats.org/officeDocument/2006/relationships/slideLayout" Target="../slideLayouts/slideLayout10.xml"/><Relationship Id="rId5" Type="http://schemas.openxmlformats.org/officeDocument/2006/relationships/slideLayout" Target="../slideLayouts/slideLayout5.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168CB3A0-8F23-4335-BA18-2F858D2F9CEA}" type="datetimeFigureOut">
              <a:rPr lang="en-US" smtClean="0"/>
              <a:pPr/>
              <a:t>3/29/10</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F70DCC03-55F8-4B63-9C69-6FF9F41CE20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997" r:id="rId1"/>
    <p:sldLayoutId id="2147483998" r:id="rId2"/>
    <p:sldLayoutId id="2147483999" r:id="rId3"/>
    <p:sldLayoutId id="2147484000" r:id="rId4"/>
    <p:sldLayoutId id="2147484001" r:id="rId5"/>
    <p:sldLayoutId id="2147484002" r:id="rId6"/>
    <p:sldLayoutId id="2147484003" r:id="rId7"/>
    <p:sldLayoutId id="2147484004" r:id="rId8"/>
    <p:sldLayoutId id="2147484005" r:id="rId9"/>
    <p:sldLayoutId id="2147484006" r:id="rId10"/>
    <p:sldLayoutId id="2147484007"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3"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4" Type="http://schemas.openxmlformats.org/officeDocument/2006/relationships/image" Target="../media/image28.png"/><Relationship Id="rId1" Type="http://schemas.openxmlformats.org/officeDocument/2006/relationships/slideLayout" Target="../slideLayouts/slideLayout2.xml"/><Relationship Id="rId2" Type="http://schemas.openxmlformats.org/officeDocument/2006/relationships/image" Target="../media/image24.png"/><Relationship Id="rId3" Type="http://schemas.openxmlformats.org/officeDocument/2006/relationships/image" Target="../media/image27.png"/></Relationships>
</file>

<file path=ppt/slides/_rels/slide1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0.png"/><Relationship Id="rId3" Type="http://schemas.openxmlformats.org/officeDocument/2006/relationships/image" Target="../media/image3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2.png"/><Relationship Id="rId3" Type="http://schemas.openxmlformats.org/officeDocument/2006/relationships/image" Target="../media/image3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4.png"/><Relationship Id="rId3" Type="http://schemas.openxmlformats.org/officeDocument/2006/relationships/image" Target="../media/image35.tif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6.png"/><Relationship Id="rId3" Type="http://schemas.openxmlformats.org/officeDocument/2006/relationships/image" Target="../media/image3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4" Type="http://schemas.openxmlformats.org/officeDocument/2006/relationships/image" Target="../media/image44.png"/><Relationship Id="rId1" Type="http://schemas.openxmlformats.org/officeDocument/2006/relationships/slideLayout" Target="../slideLayouts/slideLayout2.xml"/><Relationship Id="rId2" Type="http://schemas.openxmlformats.org/officeDocument/2006/relationships/image" Target="../media/image42.png"/><Relationship Id="rId3" Type="http://schemas.openxmlformats.org/officeDocument/2006/relationships/image" Target="../media/image43.png"/><Relationship Id="rId5" Type="http://schemas.openxmlformats.org/officeDocument/2006/relationships/image" Target="../media/image45.png"/></Relationships>
</file>

<file path=ppt/slides/_rels/slide22.xml.rels><?xml version="1.0" encoding="UTF-8" standalone="yes"?>
<Relationships xmlns="http://schemas.openxmlformats.org/package/2006/relationships"><Relationship Id="rId2" Type="http://schemas.openxmlformats.org/officeDocument/2006/relationships/image" Target="../media/image46.png"/><Relationship Id="rId3" Type="http://schemas.openxmlformats.org/officeDocument/2006/relationships/image" Target="../media/image4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6" Type="http://schemas.openxmlformats.org/officeDocument/2006/relationships/image" Target="../media/image52.tiff"/><Relationship Id="rId4" Type="http://schemas.openxmlformats.org/officeDocument/2006/relationships/image" Target="../media/image50.png"/><Relationship Id="rId1" Type="http://schemas.openxmlformats.org/officeDocument/2006/relationships/slideLayout" Target="../slideLayouts/slideLayout2.xml"/><Relationship Id="rId2" Type="http://schemas.openxmlformats.org/officeDocument/2006/relationships/image" Target="../media/image48.png"/><Relationship Id="rId3" Type="http://schemas.openxmlformats.org/officeDocument/2006/relationships/image" Target="../media/image49.png"/><Relationship Id="rId5" Type="http://schemas.openxmlformats.org/officeDocument/2006/relationships/image" Target="../media/image51.tiff"/></Relationships>
</file>

<file path=ppt/slides/_rels/slide24.xml.rels><?xml version="1.0" encoding="UTF-8" standalone="yes"?>
<Relationships xmlns="http://schemas.openxmlformats.org/package/2006/relationships"><Relationship Id="rId2" Type="http://schemas.openxmlformats.org/officeDocument/2006/relationships/image" Target="../media/image53.png"/><Relationship Id="rId3" Type="http://schemas.openxmlformats.org/officeDocument/2006/relationships/image" Target="../media/image5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4" Type="http://schemas.openxmlformats.org/officeDocument/2006/relationships/image" Target="../media/image57.tiff"/><Relationship Id="rId5" Type="http://schemas.openxmlformats.org/officeDocument/2006/relationships/image" Target="../media/image58.tiff"/><Relationship Id="rId7" Type="http://schemas.openxmlformats.org/officeDocument/2006/relationships/image" Target="../media/image59.tiff"/><Relationship Id="rId1" Type="http://schemas.openxmlformats.org/officeDocument/2006/relationships/slideLayout" Target="../slideLayouts/slideLayout2.xml"/><Relationship Id="rId2" Type="http://schemas.openxmlformats.org/officeDocument/2006/relationships/image" Target="../media/image55.png"/><Relationship Id="rId3" Type="http://schemas.openxmlformats.org/officeDocument/2006/relationships/image" Target="../media/image56.png"/><Relationship Id="rId6" Type="http://schemas.openxmlformats.org/officeDocument/2006/relationships/image" Target="../media/image6.tiff"/></Relationships>
</file>

<file path=ppt/slides/_rels/slide26.xml.rels><?xml version="1.0" encoding="UTF-8" standalone="yes"?>
<Relationships xmlns="http://schemas.openxmlformats.org/package/2006/relationships"><Relationship Id="rId4" Type="http://schemas.openxmlformats.org/officeDocument/2006/relationships/image" Target="../media/image57.tiff"/><Relationship Id="rId1" Type="http://schemas.openxmlformats.org/officeDocument/2006/relationships/slideLayout" Target="../slideLayouts/slideLayout2.xml"/><Relationship Id="rId2" Type="http://schemas.openxmlformats.org/officeDocument/2006/relationships/image" Target="../media/image60.png"/><Relationship Id="rId3" Type="http://schemas.openxmlformats.org/officeDocument/2006/relationships/image" Target="../media/image54.png"/><Relationship Id="rId5" Type="http://schemas.openxmlformats.org/officeDocument/2006/relationships/image" Target="../media/image61.tiff"/></Relationships>
</file>

<file path=ppt/slides/_rels/slide27.xml.rels><?xml version="1.0" encoding="UTF-8" standalone="yes"?>
<Relationships xmlns="http://schemas.openxmlformats.org/package/2006/relationships"><Relationship Id="rId4" Type="http://schemas.openxmlformats.org/officeDocument/2006/relationships/image" Target="../media/image6.tiff"/><Relationship Id="rId1" Type="http://schemas.openxmlformats.org/officeDocument/2006/relationships/slideLayout" Target="../slideLayouts/slideLayout2.xml"/><Relationship Id="rId2" Type="http://schemas.openxmlformats.org/officeDocument/2006/relationships/image" Target="../media/image62.png"/><Relationship Id="rId3" Type="http://schemas.openxmlformats.org/officeDocument/2006/relationships/image" Target="../media/image63.png"/><Relationship Id="rId5" Type="http://schemas.openxmlformats.org/officeDocument/2006/relationships/image" Target="../media/image64.png"/></Relationships>
</file>

<file path=ppt/slides/_rels/slide28.xml.rels><?xml version="1.0" encoding="UTF-8" standalone="yes"?>
<Relationships xmlns="http://schemas.openxmlformats.org/package/2006/relationships"><Relationship Id="rId2" Type="http://schemas.openxmlformats.org/officeDocument/2006/relationships/image" Target="../media/image65.tiff"/><Relationship Id="rId3" Type="http://schemas.openxmlformats.org/officeDocument/2006/relationships/image" Target="../media/image66.tif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4" Type="http://schemas.openxmlformats.org/officeDocument/2006/relationships/image" Target="../media/image69.tiff"/><Relationship Id="rId1" Type="http://schemas.openxmlformats.org/officeDocument/2006/relationships/slideLayout" Target="../slideLayouts/slideLayout2.xml"/><Relationship Id="rId2" Type="http://schemas.openxmlformats.org/officeDocument/2006/relationships/image" Target="../media/image67.tiff"/><Relationship Id="rId3" Type="http://schemas.openxmlformats.org/officeDocument/2006/relationships/image" Target="../media/image68.tiff"/></Relationships>
</file>

<file path=ppt/slides/_rels/slide3.xml.rels><?xml version="1.0" encoding="UTF-8" standalone="yes"?>
<Relationships xmlns="http://schemas.openxmlformats.org/package/2006/relationships"><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image" Target="../media/image5.png"/><Relationship Id="rId3" Type="http://schemas.openxmlformats.org/officeDocument/2006/relationships/image" Target="../media/image6.tiff"/></Relationships>
</file>

<file path=ppt/slides/_rels/slide30.xml.rels><?xml version="1.0" encoding="UTF-8" standalone="yes"?>
<Relationships xmlns="http://schemas.openxmlformats.org/package/2006/relationships"><Relationship Id="rId6" Type="http://schemas.openxmlformats.org/officeDocument/2006/relationships/image" Target="../media/image73.png"/><Relationship Id="rId4" Type="http://schemas.openxmlformats.org/officeDocument/2006/relationships/image" Target="../media/image71.png"/><Relationship Id="rId1" Type="http://schemas.openxmlformats.org/officeDocument/2006/relationships/slideLayout" Target="../slideLayouts/slideLayout2.xml"/><Relationship Id="rId2" Type="http://schemas.openxmlformats.org/officeDocument/2006/relationships/image" Target="../media/image70.png"/><Relationship Id="rId3" Type="http://schemas.openxmlformats.org/officeDocument/2006/relationships/image" Target="../media/image6.tiff"/><Relationship Id="rId5" Type="http://schemas.openxmlformats.org/officeDocument/2006/relationships/image" Target="../media/image72.png"/></Relationships>
</file>

<file path=ppt/slides/_rels/slide31.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4" Type="http://schemas.openxmlformats.org/officeDocument/2006/relationships/image" Target="../media/image6.tiff"/><Relationship Id="rId1" Type="http://schemas.openxmlformats.org/officeDocument/2006/relationships/slideLayout" Target="../slideLayouts/slideLayout2.xml"/><Relationship Id="rId2" Type="http://schemas.openxmlformats.org/officeDocument/2006/relationships/image" Target="../media/image75.png"/><Relationship Id="rId3" Type="http://schemas.openxmlformats.org/officeDocument/2006/relationships/image" Target="../media/image76.png"/></Relationships>
</file>

<file path=ppt/slides/_rels/slide33.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4" Type="http://schemas.openxmlformats.org/officeDocument/2006/relationships/image" Target="../media/image83.png"/><Relationship Id="rId1" Type="http://schemas.openxmlformats.org/officeDocument/2006/relationships/slideLayout" Target="../slideLayouts/slideLayout2.xml"/><Relationship Id="rId2" Type="http://schemas.openxmlformats.org/officeDocument/2006/relationships/image" Target="../media/image82.png"/><Relationship Id="rId3" Type="http://schemas.openxmlformats.org/officeDocument/2006/relationships/image" Target="../media/image6.tiff"/></Relationships>
</file>

<file path=ppt/slides/_rels/slide39.xml.rels><?xml version="1.0" encoding="UTF-8" standalone="yes"?>
<Relationships xmlns="http://schemas.openxmlformats.org/package/2006/relationships"><Relationship Id="rId2" Type="http://schemas.openxmlformats.org/officeDocument/2006/relationships/image" Target="../media/image6.tiff"/><Relationship Id="rId3" Type="http://schemas.openxmlformats.org/officeDocument/2006/relationships/image" Target="../media/image8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4" Type="http://schemas.openxmlformats.org/officeDocument/2006/relationships/image" Target="../media/image9.png"/><Relationship Id="rId5" Type="http://schemas.openxmlformats.org/officeDocument/2006/relationships/image" Target="../media/image10.png"/><Relationship Id="rId7"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8.png"/><Relationship Id="rId6" Type="http://schemas.openxmlformats.org/officeDocument/2006/relationships/image" Target="../media/image11.png"/></Relationships>
</file>

<file path=ppt/slides/_rels/slide40.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4" Type="http://schemas.openxmlformats.org/officeDocument/2006/relationships/image" Target="../media/image88.png"/><Relationship Id="rId1" Type="http://schemas.openxmlformats.org/officeDocument/2006/relationships/slideLayout" Target="../slideLayouts/slideLayout2.xml"/><Relationship Id="rId2" Type="http://schemas.openxmlformats.org/officeDocument/2006/relationships/image" Target="../media/image86.png"/><Relationship Id="rId3" Type="http://schemas.openxmlformats.org/officeDocument/2006/relationships/image" Target="../media/image87.png"/></Relationships>
</file>

<file path=ppt/slides/_rels/slide42.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92.tif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93.tif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94.tif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4" Type="http://schemas.openxmlformats.org/officeDocument/2006/relationships/image" Target="../media/image99.png"/><Relationship Id="rId1" Type="http://schemas.openxmlformats.org/officeDocument/2006/relationships/slideLayout" Target="../slideLayouts/slideLayout2.xml"/><Relationship Id="rId2" Type="http://schemas.openxmlformats.org/officeDocument/2006/relationships/image" Target="../media/image97.png"/><Relationship Id="rId3" Type="http://schemas.openxmlformats.org/officeDocument/2006/relationships/image" Target="../media/image98.png"/></Relationships>
</file>

<file path=ppt/slides/_rels/slide51.xml.rels><?xml version="1.0" encoding="UTF-8" standalone="yes"?>
<Relationships xmlns="http://schemas.openxmlformats.org/package/2006/relationships"><Relationship Id="rId2" Type="http://schemas.openxmlformats.org/officeDocument/2006/relationships/image" Target="../media/image99.png"/><Relationship Id="rId3" Type="http://schemas.openxmlformats.org/officeDocument/2006/relationships/image" Target="../media/image100.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01.png"/><Relationship Id="rId3" Type="http://schemas.openxmlformats.org/officeDocument/2006/relationships/image" Target="../media/image10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4" Type="http://schemas.openxmlformats.org/officeDocument/2006/relationships/image" Target="../media/image105.png"/><Relationship Id="rId1" Type="http://schemas.openxmlformats.org/officeDocument/2006/relationships/slideLayout" Target="../slideLayouts/slideLayout2.xml"/><Relationship Id="rId2" Type="http://schemas.openxmlformats.org/officeDocument/2006/relationships/image" Target="../media/image103.png"/><Relationship Id="rId3" Type="http://schemas.openxmlformats.org/officeDocument/2006/relationships/image" Target="../media/image104.png"/><Relationship Id="rId5" Type="http://schemas.openxmlformats.org/officeDocument/2006/relationships/image" Target="../media/image106.png"/></Relationships>
</file>

<file path=ppt/slides/_rels/slide54.xml.rels><?xml version="1.0" encoding="UTF-8" standalone="yes"?>
<Relationships xmlns="http://schemas.openxmlformats.org/package/2006/relationships"><Relationship Id="rId2" Type="http://schemas.openxmlformats.org/officeDocument/2006/relationships/image" Target="../media/image107.png"/><Relationship Id="rId3" Type="http://schemas.openxmlformats.org/officeDocument/2006/relationships/image" Target="../media/image108.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6" Type="http://schemas.openxmlformats.org/officeDocument/2006/relationships/image" Target="../media/image113.png"/><Relationship Id="rId4" Type="http://schemas.openxmlformats.org/officeDocument/2006/relationships/image" Target="../media/image111.png"/><Relationship Id="rId1" Type="http://schemas.openxmlformats.org/officeDocument/2006/relationships/slideLayout" Target="../slideLayouts/slideLayout2.xml"/><Relationship Id="rId2" Type="http://schemas.openxmlformats.org/officeDocument/2006/relationships/image" Target="../media/image109.png"/><Relationship Id="rId3" Type="http://schemas.openxmlformats.org/officeDocument/2006/relationships/image" Target="../media/image110.png"/><Relationship Id="rId5" Type="http://schemas.openxmlformats.org/officeDocument/2006/relationships/image" Target="../media/image112.png"/></Relationships>
</file>

<file path=ppt/slides/_rels/slide56.xml.rels><?xml version="1.0" encoding="UTF-8" standalone="yes"?>
<Relationships xmlns="http://schemas.openxmlformats.org/package/2006/relationships"><Relationship Id="rId4" Type="http://schemas.openxmlformats.org/officeDocument/2006/relationships/image" Target="../media/image116.png"/><Relationship Id="rId1" Type="http://schemas.openxmlformats.org/officeDocument/2006/relationships/slideLayout" Target="../slideLayouts/slideLayout2.xml"/><Relationship Id="rId2" Type="http://schemas.openxmlformats.org/officeDocument/2006/relationships/image" Target="../media/image114.png"/><Relationship Id="rId3" Type="http://schemas.openxmlformats.org/officeDocument/2006/relationships/image" Target="../media/image115.png"/></Relationships>
</file>

<file path=ppt/slides/_rels/slide57.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4" Type="http://schemas.openxmlformats.org/officeDocument/2006/relationships/image" Target="../media/image17.tiff"/><Relationship Id="rId1" Type="http://schemas.openxmlformats.org/officeDocument/2006/relationships/slideLayout" Target="../slideLayouts/slideLayout2.xml"/><Relationship Id="rId2" Type="http://schemas.openxmlformats.org/officeDocument/2006/relationships/image" Target="../media/image15.png"/><Relationship Id="rId3" Type="http://schemas.openxmlformats.org/officeDocument/2006/relationships/image" Target="../media/image16.png"/></Relationships>
</file>

<file path=ppt/slides/_rels/slide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26.tiff"/><Relationship Id="rId4" Type="http://schemas.openxmlformats.org/officeDocument/2006/relationships/image" Target="../media/image22.png"/><Relationship Id="rId5" Type="http://schemas.openxmlformats.org/officeDocument/2006/relationships/image" Target="../media/image23.png"/><Relationship Id="rId7" Type="http://schemas.openxmlformats.org/officeDocument/2006/relationships/image" Target="../media/image25.png"/><Relationship Id="rId1" Type="http://schemas.openxmlformats.org/officeDocument/2006/relationships/slideLayout" Target="../slideLayouts/slideLayout2.xml"/><Relationship Id="rId2" Type="http://schemas.openxmlformats.org/officeDocument/2006/relationships/image" Target="../media/image20.png"/><Relationship Id="rId3" Type="http://schemas.openxmlformats.org/officeDocument/2006/relationships/image" Target="../media/image21.png"/><Relationship Id="rId6"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1905000" y="4038600"/>
            <a:ext cx="7239000" cy="1828800"/>
          </a:xfrm>
        </p:spPr>
        <p:txBody>
          <a:bodyPr>
            <a:normAutofit/>
          </a:bodyPr>
          <a:lstStyle/>
          <a:p>
            <a:r>
              <a:rPr lang="en-US" sz="3200" dirty="0" smtClean="0"/>
              <a:t>7. Plane Wave Propagation</a:t>
            </a:r>
            <a:endParaRPr lang="en-US" sz="3200" dirty="0"/>
          </a:p>
        </p:txBody>
      </p:sp>
      <p:sp>
        <p:nvSpPr>
          <p:cNvPr id="3" name="Subtitle 2"/>
          <p:cNvSpPr>
            <a:spLocks noGrp="1"/>
          </p:cNvSpPr>
          <p:nvPr>
            <p:ph type="subTitle" idx="1"/>
          </p:nvPr>
        </p:nvSpPr>
        <p:spPr/>
        <p:txBody>
          <a:bodyPr>
            <a:normAutofit/>
          </a:bodyPr>
          <a:lstStyle/>
          <a:p>
            <a:r>
              <a:rPr lang="en-US" dirty="0" smtClean="0"/>
              <a:t>  </a:t>
            </a:r>
          </a:p>
        </p:txBody>
      </p:sp>
      <p:sp>
        <p:nvSpPr>
          <p:cNvPr id="8" name="TextBox 7"/>
          <p:cNvSpPr txBox="1"/>
          <p:nvPr/>
        </p:nvSpPr>
        <p:spPr>
          <a:xfrm>
            <a:off x="2514600" y="6096000"/>
            <a:ext cx="6629400" cy="769441"/>
          </a:xfrm>
          <a:prstGeom prst="rect">
            <a:avLst/>
          </a:prstGeom>
          <a:noFill/>
        </p:spPr>
        <p:txBody>
          <a:bodyPr wrap="square" rtlCol="0">
            <a:spAutoFit/>
          </a:bodyPr>
          <a:lstStyle/>
          <a:p>
            <a:r>
              <a:rPr lang="en-US" sz="2600" dirty="0" smtClean="0"/>
              <a:t>Applied EM by Ulaby, </a:t>
            </a:r>
            <a:r>
              <a:rPr lang="en-US" sz="2600" dirty="0" err="1" smtClean="0"/>
              <a:t>Michielssen</a:t>
            </a:r>
            <a:r>
              <a:rPr lang="en-US" sz="2600" dirty="0" smtClean="0"/>
              <a:t> and </a:t>
            </a:r>
            <a:r>
              <a:rPr lang="en-US" sz="2600" dirty="0" err="1" smtClean="0"/>
              <a:t>Ravaioli</a:t>
            </a:r>
            <a:endParaRPr lang="en-US" sz="2600" dirty="0" smtClean="0"/>
          </a:p>
          <a:p>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207010" y="381000"/>
            <a:ext cx="8729980" cy="4800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613648" cy="990600"/>
          </a:xfrm>
        </p:spPr>
        <p:txBody>
          <a:bodyPr/>
          <a:lstStyle/>
          <a:p>
            <a:r>
              <a:rPr lang="en-US" dirty="0" smtClean="0"/>
              <a:t>   </a:t>
            </a:r>
            <a:endParaRPr lang="en-US" dirty="0"/>
          </a:p>
        </p:txBody>
      </p:sp>
      <p:sp>
        <p:nvSpPr>
          <p:cNvPr id="6" name="TextBox 5"/>
          <p:cNvSpPr txBox="1"/>
          <p:nvPr/>
        </p:nvSpPr>
        <p:spPr>
          <a:xfrm>
            <a:off x="4953000" y="1524000"/>
            <a:ext cx="184666" cy="369332"/>
          </a:xfrm>
          <a:prstGeom prst="rect">
            <a:avLst/>
          </a:prstGeom>
          <a:noFill/>
        </p:spPr>
        <p:txBody>
          <a:bodyPr wrap="none" rtlCol="0">
            <a:spAutoFit/>
          </a:bodyPr>
          <a:lstStyle/>
          <a:p>
            <a:r>
              <a:rPr lang="en-US" dirty="0" smtClean="0">
                <a:solidFill>
                  <a:srgbClr val="FF0000"/>
                </a:solidFill>
              </a:rPr>
              <a:t> </a:t>
            </a:r>
            <a:endParaRPr lang="en-US" dirty="0">
              <a:solidFill>
                <a:srgbClr val="FF0000"/>
              </a:solidFill>
            </a:endParaRPr>
          </a:p>
        </p:txBody>
      </p:sp>
      <p:sp>
        <p:nvSpPr>
          <p:cNvPr id="8" name="TextBox 7"/>
          <p:cNvSpPr txBox="1"/>
          <p:nvPr/>
        </p:nvSpPr>
        <p:spPr>
          <a:xfrm>
            <a:off x="4953000" y="2438400"/>
            <a:ext cx="184666" cy="369332"/>
          </a:xfrm>
          <a:prstGeom prst="rect">
            <a:avLst/>
          </a:prstGeom>
          <a:noFill/>
        </p:spPr>
        <p:txBody>
          <a:bodyPr wrap="none" rtlCol="0">
            <a:spAutoFit/>
          </a:bodyPr>
          <a:lstStyle/>
          <a:p>
            <a:r>
              <a:rPr lang="en-US" dirty="0" smtClean="0">
                <a:solidFill>
                  <a:srgbClr val="FF0000"/>
                </a:solidFill>
              </a:rPr>
              <a:t> </a:t>
            </a:r>
            <a:endParaRPr lang="en-US" dirty="0">
              <a:solidFill>
                <a:srgbClr val="FF0000"/>
              </a:solidFill>
            </a:endParaRPr>
          </a:p>
        </p:txBody>
      </p:sp>
      <p:sp>
        <p:nvSpPr>
          <p:cNvPr id="10" name="TextBox 9"/>
          <p:cNvSpPr txBox="1"/>
          <p:nvPr/>
        </p:nvSpPr>
        <p:spPr>
          <a:xfrm>
            <a:off x="4800600" y="3429000"/>
            <a:ext cx="184666" cy="369332"/>
          </a:xfrm>
          <a:prstGeom prst="rect">
            <a:avLst/>
          </a:prstGeom>
          <a:noFill/>
        </p:spPr>
        <p:txBody>
          <a:bodyPr wrap="none" rtlCol="0">
            <a:spAutoFit/>
          </a:bodyPr>
          <a:lstStyle/>
          <a:p>
            <a:r>
              <a:rPr lang="en-US" dirty="0" smtClean="0"/>
              <a:t> </a:t>
            </a:r>
            <a:endParaRPr lang="en-US" dirty="0"/>
          </a:p>
        </p:txBody>
      </p:sp>
      <p:sp>
        <p:nvSpPr>
          <p:cNvPr id="11" name="TextBox 10"/>
          <p:cNvSpPr txBox="1"/>
          <p:nvPr/>
        </p:nvSpPr>
        <p:spPr>
          <a:xfrm>
            <a:off x="7924800" y="3429000"/>
            <a:ext cx="184666" cy="369332"/>
          </a:xfrm>
          <a:prstGeom prst="rect">
            <a:avLst/>
          </a:prstGeom>
          <a:noFill/>
        </p:spPr>
        <p:txBody>
          <a:bodyPr wrap="none" rtlCol="0">
            <a:spAutoFit/>
          </a:bodyPr>
          <a:lstStyle/>
          <a:p>
            <a:r>
              <a:rPr lang="en-US" dirty="0" smtClean="0"/>
              <a:t> </a:t>
            </a:r>
            <a:endParaRPr lang="en-US" dirty="0"/>
          </a:p>
        </p:txBody>
      </p:sp>
      <p:sp>
        <p:nvSpPr>
          <p:cNvPr id="14" name="TextBox 13"/>
          <p:cNvSpPr txBox="1"/>
          <p:nvPr/>
        </p:nvSpPr>
        <p:spPr>
          <a:xfrm>
            <a:off x="304800" y="228600"/>
            <a:ext cx="3173390" cy="400110"/>
          </a:xfrm>
          <a:prstGeom prst="rect">
            <a:avLst/>
          </a:prstGeom>
          <a:noFill/>
        </p:spPr>
        <p:txBody>
          <a:bodyPr wrap="none" rtlCol="0">
            <a:spAutoFit/>
          </a:bodyPr>
          <a:lstStyle/>
          <a:p>
            <a:r>
              <a:rPr lang="en-US" sz="2000" dirty="0" smtClean="0">
                <a:solidFill>
                  <a:srgbClr val="FF0000"/>
                </a:solidFill>
              </a:rPr>
              <a:t>Summary from previous slide:</a:t>
            </a:r>
            <a:endParaRPr lang="en-US" sz="2000" dirty="0">
              <a:solidFill>
                <a:srgbClr val="FF0000"/>
              </a:solidFill>
            </a:endParaRPr>
          </a:p>
        </p:txBody>
      </p:sp>
      <p:sp>
        <p:nvSpPr>
          <p:cNvPr id="17" name="TextBox 16"/>
          <p:cNvSpPr txBox="1"/>
          <p:nvPr/>
        </p:nvSpPr>
        <p:spPr>
          <a:xfrm>
            <a:off x="5162107" y="6248400"/>
            <a:ext cx="184666" cy="369332"/>
          </a:xfrm>
          <a:prstGeom prst="rect">
            <a:avLst/>
          </a:prstGeom>
          <a:noFill/>
        </p:spPr>
        <p:txBody>
          <a:bodyPr wrap="none" rtlCol="0">
            <a:spAutoFit/>
          </a:bodyPr>
          <a:lstStyle/>
          <a:p>
            <a:r>
              <a:rPr lang="en-US" dirty="0" smtClean="0"/>
              <a:t> </a:t>
            </a:r>
            <a:endParaRPr lang="en-US" dirty="0"/>
          </a:p>
        </p:txBody>
      </p:sp>
      <p:sp>
        <p:nvSpPr>
          <p:cNvPr id="19" name="TextBox 18"/>
          <p:cNvSpPr txBox="1"/>
          <p:nvPr/>
        </p:nvSpPr>
        <p:spPr>
          <a:xfrm>
            <a:off x="152400" y="1981200"/>
            <a:ext cx="2800316" cy="461665"/>
          </a:xfrm>
          <a:prstGeom prst="rect">
            <a:avLst/>
          </a:prstGeom>
          <a:noFill/>
        </p:spPr>
        <p:txBody>
          <a:bodyPr wrap="none" rtlCol="0">
            <a:spAutoFit/>
          </a:bodyPr>
          <a:lstStyle/>
          <a:p>
            <a:r>
              <a:rPr lang="en-US" sz="2400" dirty="0" smtClean="0">
                <a:solidFill>
                  <a:srgbClr val="FF0000"/>
                </a:solidFill>
              </a:rPr>
              <a:t>Time-Domain Solution</a:t>
            </a:r>
            <a:endParaRPr lang="en-US" sz="2400" dirty="0">
              <a:solidFill>
                <a:srgbClr val="FF0000"/>
              </a:solidFill>
            </a:endParaRPr>
          </a:p>
        </p:txBody>
      </p:sp>
      <p:sp>
        <p:nvSpPr>
          <p:cNvPr id="23" name="TextBox 22"/>
          <p:cNvSpPr txBox="1"/>
          <p:nvPr/>
        </p:nvSpPr>
        <p:spPr>
          <a:xfrm>
            <a:off x="4648200" y="1981200"/>
            <a:ext cx="184666" cy="369332"/>
          </a:xfrm>
          <a:prstGeom prst="rect">
            <a:avLst/>
          </a:prstGeom>
          <a:noFill/>
        </p:spPr>
        <p:txBody>
          <a:bodyPr wrap="none" rtlCol="0">
            <a:spAutoFit/>
          </a:bodyPr>
          <a:lstStyle/>
          <a:p>
            <a:r>
              <a:rPr lang="en-US" dirty="0" smtClean="0">
                <a:solidFill>
                  <a:srgbClr val="FF0000"/>
                </a:solidFill>
              </a:rPr>
              <a:t> </a:t>
            </a:r>
            <a:endParaRPr lang="en-US" dirty="0">
              <a:solidFill>
                <a:srgbClr val="FF0000"/>
              </a:solidFill>
            </a:endParaRPr>
          </a:p>
        </p:txBody>
      </p:sp>
      <p:pic>
        <p:nvPicPr>
          <p:cNvPr id="16" name="Picture 7"/>
          <p:cNvPicPr>
            <a:picLocks noChangeAspect="1" noChangeArrowheads="1"/>
          </p:cNvPicPr>
          <p:nvPr/>
        </p:nvPicPr>
        <p:blipFill>
          <a:blip r:embed="rId2" cstate="print"/>
          <a:srcRect/>
          <a:stretch>
            <a:fillRect/>
          </a:stretch>
        </p:blipFill>
        <p:spPr bwMode="auto">
          <a:xfrm>
            <a:off x="304800" y="762000"/>
            <a:ext cx="3200400" cy="1117158"/>
          </a:xfrm>
          <a:prstGeom prst="rect">
            <a:avLst/>
          </a:prstGeom>
          <a:noFill/>
          <a:ln w="9525">
            <a:noFill/>
            <a:miter lim="800000"/>
            <a:headEnd/>
            <a:tailEnd/>
          </a:ln>
        </p:spPr>
      </p:pic>
      <p:pic>
        <p:nvPicPr>
          <p:cNvPr id="9218" name="Picture 2"/>
          <p:cNvPicPr>
            <a:picLocks noChangeAspect="1" noChangeArrowheads="1"/>
          </p:cNvPicPr>
          <p:nvPr/>
        </p:nvPicPr>
        <p:blipFill>
          <a:blip r:embed="rId3" cstate="print"/>
          <a:srcRect/>
          <a:stretch>
            <a:fillRect/>
          </a:stretch>
        </p:blipFill>
        <p:spPr bwMode="auto">
          <a:xfrm>
            <a:off x="66770" y="2438400"/>
            <a:ext cx="5662424" cy="2576513"/>
          </a:xfrm>
          <a:prstGeom prst="rect">
            <a:avLst/>
          </a:prstGeom>
          <a:noFill/>
          <a:ln w="9525">
            <a:noFill/>
            <a:miter lim="800000"/>
            <a:headEnd/>
            <a:tailEnd/>
          </a:ln>
        </p:spPr>
      </p:pic>
      <p:pic>
        <p:nvPicPr>
          <p:cNvPr id="9219" name="Picture 3"/>
          <p:cNvPicPr>
            <a:picLocks noChangeAspect="1" noChangeArrowheads="1"/>
          </p:cNvPicPr>
          <p:nvPr/>
        </p:nvPicPr>
        <p:blipFill>
          <a:blip r:embed="rId4" cstate="print"/>
          <a:srcRect/>
          <a:stretch>
            <a:fillRect/>
          </a:stretch>
        </p:blipFill>
        <p:spPr bwMode="auto">
          <a:xfrm>
            <a:off x="76199" y="5219600"/>
            <a:ext cx="5562601" cy="1562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613648" cy="990600"/>
          </a:xfrm>
        </p:spPr>
        <p:txBody>
          <a:bodyPr/>
          <a:lstStyle/>
          <a:p>
            <a:r>
              <a:rPr lang="en-US" dirty="0" smtClean="0"/>
              <a:t>   </a:t>
            </a:r>
            <a:endParaRPr lang="en-US" dirty="0"/>
          </a:p>
        </p:txBody>
      </p:sp>
      <p:sp>
        <p:nvSpPr>
          <p:cNvPr id="6" name="TextBox 5"/>
          <p:cNvSpPr txBox="1"/>
          <p:nvPr/>
        </p:nvSpPr>
        <p:spPr>
          <a:xfrm>
            <a:off x="4953000" y="1524000"/>
            <a:ext cx="184666" cy="369332"/>
          </a:xfrm>
          <a:prstGeom prst="rect">
            <a:avLst/>
          </a:prstGeom>
          <a:noFill/>
        </p:spPr>
        <p:txBody>
          <a:bodyPr wrap="none" rtlCol="0">
            <a:spAutoFit/>
          </a:bodyPr>
          <a:lstStyle/>
          <a:p>
            <a:r>
              <a:rPr lang="en-US" dirty="0" smtClean="0">
                <a:solidFill>
                  <a:srgbClr val="FF0000"/>
                </a:solidFill>
              </a:rPr>
              <a:t> </a:t>
            </a:r>
            <a:endParaRPr lang="en-US" dirty="0">
              <a:solidFill>
                <a:srgbClr val="FF0000"/>
              </a:solidFill>
            </a:endParaRPr>
          </a:p>
        </p:txBody>
      </p:sp>
      <p:sp>
        <p:nvSpPr>
          <p:cNvPr id="8" name="TextBox 7"/>
          <p:cNvSpPr txBox="1"/>
          <p:nvPr/>
        </p:nvSpPr>
        <p:spPr>
          <a:xfrm>
            <a:off x="4953000" y="2438400"/>
            <a:ext cx="184666" cy="369332"/>
          </a:xfrm>
          <a:prstGeom prst="rect">
            <a:avLst/>
          </a:prstGeom>
          <a:noFill/>
        </p:spPr>
        <p:txBody>
          <a:bodyPr wrap="none" rtlCol="0">
            <a:spAutoFit/>
          </a:bodyPr>
          <a:lstStyle/>
          <a:p>
            <a:r>
              <a:rPr lang="en-US" dirty="0" smtClean="0">
                <a:solidFill>
                  <a:srgbClr val="FF0000"/>
                </a:solidFill>
              </a:rPr>
              <a:t> </a:t>
            </a:r>
            <a:endParaRPr lang="en-US" dirty="0">
              <a:solidFill>
                <a:srgbClr val="FF0000"/>
              </a:solidFill>
            </a:endParaRPr>
          </a:p>
        </p:txBody>
      </p:sp>
      <p:sp>
        <p:nvSpPr>
          <p:cNvPr id="10" name="TextBox 9"/>
          <p:cNvSpPr txBox="1"/>
          <p:nvPr/>
        </p:nvSpPr>
        <p:spPr>
          <a:xfrm>
            <a:off x="4800600" y="3429000"/>
            <a:ext cx="184666" cy="369332"/>
          </a:xfrm>
          <a:prstGeom prst="rect">
            <a:avLst/>
          </a:prstGeom>
          <a:noFill/>
        </p:spPr>
        <p:txBody>
          <a:bodyPr wrap="none" rtlCol="0">
            <a:spAutoFit/>
          </a:bodyPr>
          <a:lstStyle/>
          <a:p>
            <a:r>
              <a:rPr lang="en-US" dirty="0" smtClean="0"/>
              <a:t> </a:t>
            </a:r>
            <a:endParaRPr lang="en-US" dirty="0"/>
          </a:p>
        </p:txBody>
      </p:sp>
      <p:sp>
        <p:nvSpPr>
          <p:cNvPr id="11" name="TextBox 10"/>
          <p:cNvSpPr txBox="1"/>
          <p:nvPr/>
        </p:nvSpPr>
        <p:spPr>
          <a:xfrm>
            <a:off x="7924800" y="3429000"/>
            <a:ext cx="184666" cy="369332"/>
          </a:xfrm>
          <a:prstGeom prst="rect">
            <a:avLst/>
          </a:prstGeom>
          <a:noFill/>
        </p:spPr>
        <p:txBody>
          <a:bodyPr wrap="none" rtlCol="0">
            <a:spAutoFit/>
          </a:bodyPr>
          <a:lstStyle/>
          <a:p>
            <a:r>
              <a:rPr lang="en-US" dirty="0" smtClean="0"/>
              <a:t> </a:t>
            </a:r>
            <a:endParaRPr lang="en-US" dirty="0"/>
          </a:p>
        </p:txBody>
      </p:sp>
      <p:sp>
        <p:nvSpPr>
          <p:cNvPr id="14" name="TextBox 13"/>
          <p:cNvSpPr txBox="1"/>
          <p:nvPr/>
        </p:nvSpPr>
        <p:spPr>
          <a:xfrm>
            <a:off x="304800" y="838200"/>
            <a:ext cx="184666" cy="369332"/>
          </a:xfrm>
          <a:prstGeom prst="rect">
            <a:avLst/>
          </a:prstGeom>
          <a:noFill/>
        </p:spPr>
        <p:txBody>
          <a:bodyPr wrap="none" rtlCol="0">
            <a:spAutoFit/>
          </a:bodyPr>
          <a:lstStyle/>
          <a:p>
            <a:r>
              <a:rPr lang="en-US" dirty="0" smtClean="0">
                <a:solidFill>
                  <a:srgbClr val="FF0000"/>
                </a:solidFill>
              </a:rPr>
              <a:t> </a:t>
            </a:r>
            <a:endParaRPr lang="en-US" dirty="0">
              <a:solidFill>
                <a:srgbClr val="FF0000"/>
              </a:solidFill>
            </a:endParaRPr>
          </a:p>
        </p:txBody>
      </p:sp>
      <p:sp>
        <p:nvSpPr>
          <p:cNvPr id="17" name="TextBox 16"/>
          <p:cNvSpPr txBox="1"/>
          <p:nvPr/>
        </p:nvSpPr>
        <p:spPr>
          <a:xfrm>
            <a:off x="5162107" y="6248400"/>
            <a:ext cx="184666" cy="369332"/>
          </a:xfrm>
          <a:prstGeom prst="rect">
            <a:avLst/>
          </a:prstGeom>
          <a:noFill/>
        </p:spPr>
        <p:txBody>
          <a:bodyPr wrap="none" rtlCol="0">
            <a:spAutoFit/>
          </a:bodyPr>
          <a:lstStyle/>
          <a:p>
            <a:r>
              <a:rPr lang="en-US" dirty="0" smtClean="0"/>
              <a:t> </a:t>
            </a:r>
            <a:endParaRPr lang="en-US" dirty="0"/>
          </a:p>
        </p:txBody>
      </p:sp>
      <p:sp>
        <p:nvSpPr>
          <p:cNvPr id="19" name="TextBox 18"/>
          <p:cNvSpPr txBox="1"/>
          <p:nvPr/>
        </p:nvSpPr>
        <p:spPr>
          <a:xfrm>
            <a:off x="152400" y="2433935"/>
            <a:ext cx="184666" cy="461665"/>
          </a:xfrm>
          <a:prstGeom prst="rect">
            <a:avLst/>
          </a:prstGeom>
          <a:noFill/>
        </p:spPr>
        <p:txBody>
          <a:bodyPr wrap="none" rtlCol="0">
            <a:spAutoFit/>
          </a:bodyPr>
          <a:lstStyle/>
          <a:p>
            <a:r>
              <a:rPr lang="en-US" sz="2400" dirty="0" smtClean="0">
                <a:solidFill>
                  <a:srgbClr val="FF0000"/>
                </a:solidFill>
              </a:rPr>
              <a:t> </a:t>
            </a:r>
            <a:endParaRPr lang="en-US" sz="2400" dirty="0">
              <a:solidFill>
                <a:srgbClr val="FF0000"/>
              </a:solidFill>
            </a:endParaRPr>
          </a:p>
        </p:txBody>
      </p:sp>
      <p:sp>
        <p:nvSpPr>
          <p:cNvPr id="23" name="TextBox 22"/>
          <p:cNvSpPr txBox="1"/>
          <p:nvPr/>
        </p:nvSpPr>
        <p:spPr>
          <a:xfrm>
            <a:off x="685800" y="457200"/>
            <a:ext cx="4238160" cy="646331"/>
          </a:xfrm>
          <a:prstGeom prst="rect">
            <a:avLst/>
          </a:prstGeom>
          <a:noFill/>
        </p:spPr>
        <p:txBody>
          <a:bodyPr wrap="none" rtlCol="0">
            <a:spAutoFit/>
          </a:bodyPr>
          <a:lstStyle/>
          <a:p>
            <a:r>
              <a:rPr lang="en-US" sz="3200" dirty="0" smtClean="0">
                <a:solidFill>
                  <a:srgbClr val="1F497D"/>
                </a:solidFill>
              </a:rPr>
              <a:t>Wa</a:t>
            </a:r>
            <a:r>
              <a:rPr lang="en-US" sz="3600" dirty="0" smtClean="0">
                <a:solidFill>
                  <a:srgbClr val="1F497D"/>
                </a:solidFill>
              </a:rPr>
              <a:t>ve’s Phase Velocity  </a:t>
            </a:r>
            <a:endParaRPr lang="en-US" sz="3600" dirty="0">
              <a:solidFill>
                <a:srgbClr val="1F497D"/>
              </a:solidFill>
            </a:endParaRPr>
          </a:p>
        </p:txBody>
      </p:sp>
      <p:pic>
        <p:nvPicPr>
          <p:cNvPr id="9220" name="Picture 4"/>
          <p:cNvPicPr>
            <a:picLocks noChangeAspect="1" noChangeArrowheads="1"/>
          </p:cNvPicPr>
          <p:nvPr/>
        </p:nvPicPr>
        <p:blipFill>
          <a:blip r:embed="rId2" cstate="print"/>
          <a:srcRect/>
          <a:stretch>
            <a:fillRect/>
          </a:stretch>
        </p:blipFill>
        <p:spPr bwMode="auto">
          <a:xfrm>
            <a:off x="1676400" y="1752600"/>
            <a:ext cx="6079634" cy="4648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242" name="Picture 2"/>
          <p:cNvPicPr>
            <a:picLocks noGrp="1" noChangeAspect="1" noChangeArrowheads="1"/>
          </p:cNvPicPr>
          <p:nvPr>
            <p:ph sz="quarter" idx="1"/>
          </p:nvPr>
        </p:nvPicPr>
        <p:blipFill>
          <a:blip r:embed="rId2" cstate="print"/>
          <a:srcRect/>
          <a:stretch>
            <a:fillRect/>
          </a:stretch>
        </p:blipFill>
        <p:spPr bwMode="auto">
          <a:xfrm>
            <a:off x="-27236" y="0"/>
            <a:ext cx="5208836" cy="3279394"/>
          </a:xfrm>
          <a:prstGeom prst="rect">
            <a:avLst/>
          </a:prstGeom>
          <a:noFill/>
          <a:ln w="9525">
            <a:noFill/>
            <a:miter lim="800000"/>
            <a:headEnd/>
            <a:tailEnd/>
          </a:ln>
        </p:spPr>
      </p:pic>
      <p:pic>
        <p:nvPicPr>
          <p:cNvPr id="10243" name="Picture 3"/>
          <p:cNvPicPr>
            <a:picLocks noChangeAspect="1" noChangeArrowheads="1"/>
          </p:cNvPicPr>
          <p:nvPr/>
        </p:nvPicPr>
        <p:blipFill>
          <a:blip r:embed="rId3" cstate="print"/>
          <a:srcRect/>
          <a:stretch>
            <a:fillRect/>
          </a:stretch>
        </p:blipFill>
        <p:spPr bwMode="auto">
          <a:xfrm>
            <a:off x="3581400" y="3169630"/>
            <a:ext cx="5486399" cy="3546666"/>
          </a:xfrm>
          <a:prstGeom prst="rect">
            <a:avLst/>
          </a:prstGeom>
          <a:noFill/>
          <a:ln w="9525">
            <a:noFill/>
            <a:miter lim="800000"/>
            <a:headEnd/>
            <a:tailEnd/>
          </a:ln>
        </p:spPr>
      </p:pic>
      <p:sp>
        <p:nvSpPr>
          <p:cNvPr id="6" name="TextBox 5"/>
          <p:cNvSpPr txBox="1"/>
          <p:nvPr/>
        </p:nvSpPr>
        <p:spPr>
          <a:xfrm>
            <a:off x="8458200" y="6477000"/>
            <a:ext cx="653770" cy="369332"/>
          </a:xfrm>
          <a:prstGeom prst="rect">
            <a:avLst/>
          </a:prstGeom>
          <a:noFill/>
        </p:spPr>
        <p:txBody>
          <a:bodyPr wrap="none" rtlCol="0">
            <a:spAutoFit/>
          </a:bodyPr>
          <a:lstStyle/>
          <a:p>
            <a:r>
              <a:rPr lang="en-US" dirty="0" smtClean="0">
                <a:solidFill>
                  <a:srgbClr val="FF0000"/>
                </a:solidFill>
              </a:rPr>
              <a:t>Cont.</a:t>
            </a:r>
            <a:endParaRPr lang="en-US" dirty="0">
              <a:solidFill>
                <a:srgbClr val="FF0000"/>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244" name="Picture 4"/>
          <p:cNvPicPr>
            <a:picLocks noChangeAspect="1" noChangeArrowheads="1"/>
          </p:cNvPicPr>
          <p:nvPr/>
        </p:nvPicPr>
        <p:blipFill>
          <a:blip r:embed="rId2" cstate="print"/>
          <a:srcRect/>
          <a:stretch>
            <a:fillRect/>
          </a:stretch>
        </p:blipFill>
        <p:spPr bwMode="auto">
          <a:xfrm>
            <a:off x="4267200" y="457200"/>
            <a:ext cx="4303888" cy="3810000"/>
          </a:xfrm>
          <a:prstGeom prst="rect">
            <a:avLst/>
          </a:prstGeom>
          <a:noFill/>
          <a:ln w="9525">
            <a:noFill/>
            <a:miter lim="800000"/>
            <a:headEnd/>
            <a:tailEnd/>
          </a:ln>
        </p:spPr>
      </p:pic>
      <p:pic>
        <p:nvPicPr>
          <p:cNvPr id="10245" name="Picture 5"/>
          <p:cNvPicPr>
            <a:picLocks noChangeAspect="1" noChangeArrowheads="1"/>
          </p:cNvPicPr>
          <p:nvPr/>
        </p:nvPicPr>
        <p:blipFill>
          <a:blip r:embed="rId3" cstate="print"/>
          <a:srcRect/>
          <a:stretch>
            <a:fillRect/>
          </a:stretch>
        </p:blipFill>
        <p:spPr bwMode="auto">
          <a:xfrm>
            <a:off x="304800" y="3581400"/>
            <a:ext cx="5874233" cy="2994604"/>
          </a:xfrm>
          <a:prstGeom prst="rect">
            <a:avLst/>
          </a:prstGeom>
          <a:noFill/>
          <a:ln w="9525">
            <a:noFill/>
            <a:miter lim="800000"/>
            <a:headEnd/>
            <a:tailEnd/>
          </a:ln>
        </p:spPr>
      </p:pic>
      <p:sp>
        <p:nvSpPr>
          <p:cNvPr id="6" name="Content Placeholder 5"/>
          <p:cNvSpPr>
            <a:spLocks noGrp="1"/>
          </p:cNvSpPr>
          <p:nvPr>
            <p:ph sz="quarter" idx="1"/>
          </p:nvPr>
        </p:nvSpPr>
        <p:spPr/>
        <p:txBody>
          <a:bodyPr/>
          <a:lstStyle/>
          <a:p>
            <a:endParaRPr lang="en-US" dirty="0"/>
          </a:p>
        </p:txBody>
      </p:sp>
      <p:sp>
        <p:nvSpPr>
          <p:cNvPr id="7" name="TextBox 6"/>
          <p:cNvSpPr txBox="1"/>
          <p:nvPr/>
        </p:nvSpPr>
        <p:spPr>
          <a:xfrm>
            <a:off x="533400" y="533400"/>
            <a:ext cx="3151223" cy="584776"/>
          </a:xfrm>
          <a:prstGeom prst="rect">
            <a:avLst/>
          </a:prstGeom>
          <a:noFill/>
        </p:spPr>
        <p:txBody>
          <a:bodyPr wrap="none" rtlCol="0">
            <a:spAutoFit/>
          </a:bodyPr>
          <a:lstStyle/>
          <a:p>
            <a:r>
              <a:rPr lang="en-US" sz="3200" dirty="0" smtClean="0">
                <a:solidFill>
                  <a:schemeClr val="tx2"/>
                </a:solidFill>
              </a:rPr>
              <a:t>Example 7-1 cont.</a:t>
            </a:r>
            <a:endParaRPr lang="en-US" sz="3200" dirty="0">
              <a:solidFill>
                <a:schemeClr val="tx2"/>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Directional Relation Between </a:t>
            </a:r>
            <a:r>
              <a:rPr lang="en-US" b="1" dirty="0" smtClean="0"/>
              <a:t>E</a:t>
            </a:r>
            <a:r>
              <a:rPr lang="en-US" dirty="0" smtClean="0"/>
              <a:t> and </a:t>
            </a:r>
            <a:r>
              <a:rPr lang="en-US" b="1" dirty="0" smtClean="0"/>
              <a:t>H</a:t>
            </a:r>
            <a:endParaRPr lang="en-US" b="1" dirty="0"/>
          </a:p>
        </p:txBody>
      </p:sp>
      <p:pic>
        <p:nvPicPr>
          <p:cNvPr id="1026" name="Picture 2"/>
          <p:cNvPicPr>
            <a:picLocks noGrp="1" noChangeAspect="1" noChangeArrowheads="1"/>
          </p:cNvPicPr>
          <p:nvPr>
            <p:ph sz="quarter" idx="1"/>
          </p:nvPr>
        </p:nvPicPr>
        <p:blipFill>
          <a:blip r:embed="rId2" cstate="print"/>
          <a:srcRect/>
          <a:stretch>
            <a:fillRect/>
          </a:stretch>
        </p:blipFill>
        <p:spPr bwMode="auto">
          <a:xfrm>
            <a:off x="3087075" y="3352800"/>
            <a:ext cx="6056925" cy="2438400"/>
          </a:xfrm>
          <a:prstGeom prst="rect">
            <a:avLst/>
          </a:prstGeom>
          <a:noFill/>
          <a:ln w="9525">
            <a:noFill/>
            <a:miter lim="800000"/>
            <a:headEnd/>
            <a:tailEnd/>
          </a:ln>
        </p:spPr>
      </p:pic>
      <p:sp>
        <p:nvSpPr>
          <p:cNvPr id="8" name="TextBox 7"/>
          <p:cNvSpPr txBox="1"/>
          <p:nvPr/>
        </p:nvSpPr>
        <p:spPr>
          <a:xfrm>
            <a:off x="0" y="3135868"/>
            <a:ext cx="2268459" cy="369332"/>
          </a:xfrm>
          <a:prstGeom prst="rect">
            <a:avLst/>
          </a:prstGeom>
          <a:noFill/>
        </p:spPr>
        <p:txBody>
          <a:bodyPr wrap="square" rtlCol="0">
            <a:spAutoFit/>
          </a:bodyPr>
          <a:lstStyle/>
          <a:p>
            <a:r>
              <a:rPr lang="en-US" dirty="0" smtClean="0">
                <a:solidFill>
                  <a:srgbClr val="FF0000"/>
                </a:solidFill>
              </a:rPr>
              <a:t> </a:t>
            </a:r>
            <a:endParaRPr lang="en-US" dirty="0">
              <a:solidFill>
                <a:srgbClr val="FF0000"/>
              </a:solidFill>
            </a:endParaRPr>
          </a:p>
        </p:txBody>
      </p:sp>
      <p:pic>
        <p:nvPicPr>
          <p:cNvPr id="9" name="Picture 8" descr="7.4.tiff"/>
          <p:cNvPicPr>
            <a:picLocks noChangeAspect="1"/>
          </p:cNvPicPr>
          <p:nvPr/>
        </p:nvPicPr>
        <p:blipFill>
          <a:blip r:embed="rId3"/>
          <a:stretch>
            <a:fillRect/>
          </a:stretch>
        </p:blipFill>
        <p:spPr>
          <a:xfrm>
            <a:off x="-62645" y="1553386"/>
            <a:ext cx="4558445" cy="2942413"/>
          </a:xfrm>
          <a:prstGeom prst="rect">
            <a:avLst/>
          </a:prstGeom>
        </p:spPr>
      </p:pic>
      <p:sp>
        <p:nvSpPr>
          <p:cNvPr id="10" name="TextBox 9"/>
          <p:cNvSpPr txBox="1"/>
          <p:nvPr/>
        </p:nvSpPr>
        <p:spPr>
          <a:xfrm>
            <a:off x="4419600" y="2743200"/>
            <a:ext cx="3458686" cy="461665"/>
          </a:xfrm>
          <a:prstGeom prst="rect">
            <a:avLst/>
          </a:prstGeom>
          <a:noFill/>
        </p:spPr>
        <p:txBody>
          <a:bodyPr wrap="square" rtlCol="0">
            <a:spAutoFit/>
          </a:bodyPr>
          <a:lstStyle/>
          <a:p>
            <a:r>
              <a:rPr lang="en-US" sz="2400" dirty="0" smtClean="0">
                <a:solidFill>
                  <a:srgbClr val="FF0000"/>
                </a:solidFill>
              </a:rPr>
              <a:t>For Any TEM Wave </a:t>
            </a:r>
            <a:endParaRPr lang="en-US" sz="2400" dirty="0">
              <a:solidFill>
                <a:srgbClr val="FF0000"/>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Wave decomposition</a:t>
            </a:r>
            <a:r>
              <a:rPr lang="en-US" dirty="0" smtClean="0">
                <a:solidFill>
                  <a:srgbClr val="FF0000"/>
                </a:solidFill>
              </a:rPr>
              <a:t/>
            </a:r>
            <a:br>
              <a:rPr lang="en-US" dirty="0" smtClean="0">
                <a:solidFill>
                  <a:srgbClr val="FF0000"/>
                </a:solidFill>
              </a:rPr>
            </a:br>
            <a:endParaRPr lang="en-US" b="1" dirty="0"/>
          </a:p>
        </p:txBody>
      </p:sp>
      <p:pic>
        <p:nvPicPr>
          <p:cNvPr id="1027" name="Picture 3"/>
          <p:cNvPicPr>
            <a:picLocks noChangeAspect="1" noChangeArrowheads="1"/>
          </p:cNvPicPr>
          <p:nvPr/>
        </p:nvPicPr>
        <p:blipFill>
          <a:blip r:embed="rId2" cstate="print"/>
          <a:srcRect/>
          <a:stretch>
            <a:fillRect/>
          </a:stretch>
        </p:blipFill>
        <p:spPr bwMode="auto">
          <a:xfrm>
            <a:off x="76200" y="1505902"/>
            <a:ext cx="4273550" cy="3846195"/>
          </a:xfrm>
          <a:prstGeom prst="rect">
            <a:avLst/>
          </a:prstGeom>
          <a:noFill/>
          <a:ln w="9525">
            <a:noFill/>
            <a:miter lim="800000"/>
            <a:headEnd/>
            <a:tailEnd/>
          </a:ln>
        </p:spPr>
      </p:pic>
      <p:pic>
        <p:nvPicPr>
          <p:cNvPr id="1028" name="Picture 4"/>
          <p:cNvPicPr>
            <a:picLocks noChangeAspect="1" noChangeArrowheads="1"/>
          </p:cNvPicPr>
          <p:nvPr/>
        </p:nvPicPr>
        <p:blipFill>
          <a:blip r:embed="rId3" cstate="print"/>
          <a:srcRect/>
          <a:stretch>
            <a:fillRect/>
          </a:stretch>
        </p:blipFill>
        <p:spPr bwMode="auto">
          <a:xfrm>
            <a:off x="4191000" y="1001401"/>
            <a:ext cx="4923698" cy="5627999"/>
          </a:xfrm>
          <a:prstGeom prst="rect">
            <a:avLst/>
          </a:prstGeom>
          <a:noFill/>
          <a:ln w="9525">
            <a:noFill/>
            <a:miter lim="800000"/>
            <a:headEnd/>
            <a:tailEnd/>
          </a:ln>
        </p:spPr>
      </p:pic>
      <p:sp>
        <p:nvSpPr>
          <p:cNvPr id="8" name="TextBox 7"/>
          <p:cNvSpPr txBox="1"/>
          <p:nvPr/>
        </p:nvSpPr>
        <p:spPr>
          <a:xfrm>
            <a:off x="0" y="3135868"/>
            <a:ext cx="2268459" cy="369332"/>
          </a:xfrm>
          <a:prstGeom prst="rect">
            <a:avLst/>
          </a:prstGeom>
          <a:noFill/>
        </p:spPr>
        <p:txBody>
          <a:bodyPr wrap="square" rtlCol="0">
            <a:spAutoFit/>
          </a:bodyPr>
          <a:lstStyle/>
          <a:p>
            <a:r>
              <a:rPr lang="en-US" dirty="0" smtClean="0">
                <a:solidFill>
                  <a:srgbClr val="FF0000"/>
                </a:solidFill>
              </a:rPr>
              <a:t> </a:t>
            </a:r>
            <a:endParaRPr lang="en-US" dirty="0">
              <a:solidFill>
                <a:srgbClr val="FF0000"/>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 Brief 13:  </a:t>
            </a:r>
            <a:r>
              <a:rPr lang="en-US" dirty="0" smtClean="0">
                <a:solidFill>
                  <a:srgbClr val="FF0000"/>
                </a:solidFill>
              </a:rPr>
              <a:t>RFID Tags</a:t>
            </a:r>
            <a:endParaRPr lang="en-US" dirty="0">
              <a:solidFill>
                <a:srgbClr val="FF0000"/>
              </a:solidFill>
            </a:endParaRPr>
          </a:p>
        </p:txBody>
      </p:sp>
      <p:pic>
        <p:nvPicPr>
          <p:cNvPr id="2050" name="Picture 2"/>
          <p:cNvPicPr>
            <a:picLocks noGrp="1" noChangeAspect="1" noChangeArrowheads="1"/>
          </p:cNvPicPr>
          <p:nvPr>
            <p:ph sz="quarter" idx="1"/>
          </p:nvPr>
        </p:nvPicPr>
        <p:blipFill>
          <a:blip r:embed="rId2" cstate="print"/>
          <a:srcRect/>
          <a:stretch>
            <a:fillRect/>
          </a:stretch>
        </p:blipFill>
        <p:spPr bwMode="auto">
          <a:xfrm>
            <a:off x="783655" y="1600200"/>
            <a:ext cx="7811639" cy="4495800"/>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Overall System View</a:t>
            </a:r>
            <a:endParaRPr lang="en-US" dirty="0"/>
          </a:p>
        </p:txBody>
      </p:sp>
      <p:pic>
        <p:nvPicPr>
          <p:cNvPr id="5" name="Picture 2"/>
          <p:cNvPicPr>
            <a:picLocks noChangeAspect="1" noChangeArrowheads="1"/>
          </p:cNvPicPr>
          <p:nvPr/>
        </p:nvPicPr>
        <p:blipFill>
          <a:blip r:embed="rId2" cstate="print"/>
          <a:srcRect/>
          <a:stretch>
            <a:fillRect/>
          </a:stretch>
        </p:blipFill>
        <p:spPr bwMode="auto">
          <a:xfrm>
            <a:off x="207010" y="1676400"/>
            <a:ext cx="8729980" cy="4800600"/>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RFID Tag Communication</a:t>
            </a:r>
            <a:endParaRPr lang="en-US" dirty="0"/>
          </a:p>
        </p:txBody>
      </p:sp>
      <p:pic>
        <p:nvPicPr>
          <p:cNvPr id="3074" name="Picture 2"/>
          <p:cNvPicPr>
            <a:picLocks noGrp="1" noChangeAspect="1" noChangeArrowheads="1"/>
          </p:cNvPicPr>
          <p:nvPr>
            <p:ph sz="quarter" idx="1"/>
          </p:nvPr>
        </p:nvPicPr>
        <p:blipFill>
          <a:blip r:embed="rId2" cstate="print"/>
          <a:srcRect/>
          <a:stretch>
            <a:fillRect/>
          </a:stretch>
        </p:blipFill>
        <p:spPr bwMode="auto">
          <a:xfrm>
            <a:off x="80963" y="2253174"/>
            <a:ext cx="8982075" cy="2885052"/>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RFID Tag Frequencies</a:t>
            </a:r>
            <a:endParaRPr lang="en-US" dirty="0"/>
          </a:p>
        </p:txBody>
      </p:sp>
      <p:pic>
        <p:nvPicPr>
          <p:cNvPr id="4099" name="Picture 3"/>
          <p:cNvPicPr>
            <a:picLocks noGrp="1" noChangeAspect="1" noChangeArrowheads="1"/>
          </p:cNvPicPr>
          <p:nvPr>
            <p:ph sz="quarter" idx="1"/>
          </p:nvPr>
        </p:nvPicPr>
        <p:blipFill>
          <a:blip r:embed="rId2" cstate="print"/>
          <a:srcRect/>
          <a:stretch>
            <a:fillRect/>
          </a:stretch>
        </p:blipFill>
        <p:spPr bwMode="auto">
          <a:xfrm>
            <a:off x="30163" y="1762234"/>
            <a:ext cx="9083675" cy="2550895"/>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Chapter 7 Overview</a:t>
            </a:r>
            <a:endParaRPr lang="en-US" dirty="0"/>
          </a:p>
        </p:txBody>
      </p:sp>
      <p:pic>
        <p:nvPicPr>
          <p:cNvPr id="2051" name="Picture 3"/>
          <p:cNvPicPr>
            <a:picLocks noGrp="1" noChangeAspect="1" noChangeArrowheads="1"/>
          </p:cNvPicPr>
          <p:nvPr>
            <p:ph sz="quarter" idx="1"/>
          </p:nvPr>
        </p:nvPicPr>
        <p:blipFill>
          <a:blip r:embed="rId2" cstate="print"/>
          <a:srcRect/>
          <a:stretch>
            <a:fillRect/>
          </a:stretch>
        </p:blipFill>
        <p:spPr bwMode="auto">
          <a:xfrm>
            <a:off x="50800" y="2108437"/>
            <a:ext cx="9042400" cy="329358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122" name="Picture 2"/>
          <p:cNvPicPr>
            <a:picLocks noGrp="1" noChangeAspect="1" noChangeArrowheads="1"/>
          </p:cNvPicPr>
          <p:nvPr>
            <p:ph sz="quarter" idx="1"/>
          </p:nvPr>
        </p:nvPicPr>
        <p:blipFill>
          <a:blip r:embed="rId2" cstate="print"/>
          <a:srcRect/>
          <a:stretch>
            <a:fillRect/>
          </a:stretch>
        </p:blipFill>
        <p:spPr bwMode="auto">
          <a:xfrm>
            <a:off x="298932" y="0"/>
            <a:ext cx="8546137" cy="609600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146" name="Picture 2"/>
          <p:cNvPicPr>
            <a:picLocks noGrp="1" noChangeAspect="1" noChangeArrowheads="1"/>
          </p:cNvPicPr>
          <p:nvPr>
            <p:ph sz="quarter" idx="1"/>
          </p:nvPr>
        </p:nvPicPr>
        <p:blipFill>
          <a:blip r:embed="rId2" cstate="print"/>
          <a:srcRect/>
          <a:stretch>
            <a:fillRect/>
          </a:stretch>
        </p:blipFill>
        <p:spPr bwMode="auto">
          <a:xfrm>
            <a:off x="152400" y="1664281"/>
            <a:ext cx="5961063" cy="117835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Wave Polarization</a:t>
            </a:r>
            <a:endParaRPr lang="en-US" dirty="0"/>
          </a:p>
        </p:txBody>
      </p:sp>
      <p:sp>
        <p:nvSpPr>
          <p:cNvPr id="7" name="TextBox 6"/>
          <p:cNvSpPr txBox="1"/>
          <p:nvPr/>
        </p:nvSpPr>
        <p:spPr>
          <a:xfrm>
            <a:off x="228600" y="3200400"/>
            <a:ext cx="3917283" cy="400110"/>
          </a:xfrm>
          <a:prstGeom prst="rect">
            <a:avLst/>
          </a:prstGeom>
          <a:noFill/>
        </p:spPr>
        <p:txBody>
          <a:bodyPr wrap="none" rtlCol="0">
            <a:spAutoFit/>
          </a:bodyPr>
          <a:lstStyle/>
          <a:p>
            <a:r>
              <a:rPr lang="en-US" sz="2000" dirty="0" smtClean="0">
                <a:solidFill>
                  <a:schemeClr val="tx2"/>
                </a:solidFill>
              </a:rPr>
              <a:t>Plane wave propagating along +</a:t>
            </a:r>
            <a:r>
              <a:rPr lang="en-US" sz="2000" i="1" dirty="0" smtClean="0">
                <a:solidFill>
                  <a:schemeClr val="tx2"/>
                </a:solidFill>
              </a:rPr>
              <a:t>z</a:t>
            </a:r>
            <a:r>
              <a:rPr lang="en-US" sz="2000" dirty="0" smtClean="0">
                <a:solidFill>
                  <a:schemeClr val="tx2"/>
                </a:solidFill>
              </a:rPr>
              <a:t> :</a:t>
            </a:r>
            <a:endParaRPr lang="en-US" sz="2000" dirty="0">
              <a:solidFill>
                <a:schemeClr val="tx2"/>
              </a:solidFill>
            </a:endParaRPr>
          </a:p>
        </p:txBody>
      </p:sp>
      <p:sp>
        <p:nvSpPr>
          <p:cNvPr id="9" name="TextBox 8"/>
          <p:cNvSpPr txBox="1"/>
          <p:nvPr/>
        </p:nvSpPr>
        <p:spPr>
          <a:xfrm>
            <a:off x="5562600" y="2667000"/>
            <a:ext cx="362750" cy="369332"/>
          </a:xfrm>
          <a:prstGeom prst="rect">
            <a:avLst/>
          </a:prstGeom>
          <a:noFill/>
        </p:spPr>
        <p:txBody>
          <a:bodyPr wrap="none" rtlCol="0">
            <a:spAutoFit/>
          </a:bodyPr>
          <a:lstStyle/>
          <a:p>
            <a:r>
              <a:rPr lang="en-US" dirty="0" smtClean="0">
                <a:solidFill>
                  <a:srgbClr val="1F497D"/>
                </a:solidFill>
              </a:rPr>
              <a:t>If: </a:t>
            </a:r>
            <a:endParaRPr lang="en-US" dirty="0">
              <a:solidFill>
                <a:srgbClr val="1F497D"/>
              </a:solidFill>
            </a:endParaRPr>
          </a:p>
        </p:txBody>
      </p:sp>
      <p:sp>
        <p:nvSpPr>
          <p:cNvPr id="10" name="TextBox 9"/>
          <p:cNvSpPr txBox="1"/>
          <p:nvPr/>
        </p:nvSpPr>
        <p:spPr>
          <a:xfrm>
            <a:off x="5562600" y="3505200"/>
            <a:ext cx="564841" cy="369332"/>
          </a:xfrm>
          <a:prstGeom prst="rect">
            <a:avLst/>
          </a:prstGeom>
          <a:noFill/>
        </p:spPr>
        <p:txBody>
          <a:bodyPr wrap="none" rtlCol="0">
            <a:spAutoFit/>
          </a:bodyPr>
          <a:lstStyle/>
          <a:p>
            <a:r>
              <a:rPr lang="en-US" dirty="0" smtClean="0">
                <a:solidFill>
                  <a:srgbClr val="1F497D"/>
                </a:solidFill>
              </a:rPr>
              <a:t>then</a:t>
            </a:r>
            <a:endParaRPr lang="en-US" dirty="0">
              <a:solidFill>
                <a:srgbClr val="1F497D"/>
              </a:solidFill>
            </a:endParaRPr>
          </a:p>
        </p:txBody>
      </p:sp>
      <p:pic>
        <p:nvPicPr>
          <p:cNvPr id="6147" name="Picture 3"/>
          <p:cNvPicPr>
            <a:picLocks noChangeAspect="1" noChangeArrowheads="1"/>
          </p:cNvPicPr>
          <p:nvPr/>
        </p:nvPicPr>
        <p:blipFill>
          <a:blip r:embed="rId3" cstate="print"/>
          <a:srcRect/>
          <a:stretch>
            <a:fillRect/>
          </a:stretch>
        </p:blipFill>
        <p:spPr bwMode="auto">
          <a:xfrm>
            <a:off x="76199" y="3657600"/>
            <a:ext cx="4335417" cy="2209800"/>
          </a:xfrm>
          <a:prstGeom prst="rect">
            <a:avLst/>
          </a:prstGeom>
          <a:noFill/>
          <a:ln w="9525">
            <a:noFill/>
            <a:miter lim="800000"/>
            <a:headEnd/>
            <a:tailEnd/>
          </a:ln>
        </p:spPr>
      </p:pic>
      <p:pic>
        <p:nvPicPr>
          <p:cNvPr id="6148" name="Picture 4"/>
          <p:cNvPicPr>
            <a:picLocks noChangeAspect="1" noChangeArrowheads="1"/>
          </p:cNvPicPr>
          <p:nvPr/>
        </p:nvPicPr>
        <p:blipFill>
          <a:blip r:embed="rId4" cstate="print"/>
          <a:srcRect/>
          <a:stretch>
            <a:fillRect/>
          </a:stretch>
        </p:blipFill>
        <p:spPr bwMode="auto">
          <a:xfrm>
            <a:off x="6019800" y="2743200"/>
            <a:ext cx="1447799" cy="813305"/>
          </a:xfrm>
          <a:prstGeom prst="rect">
            <a:avLst/>
          </a:prstGeom>
          <a:noFill/>
          <a:ln w="9525">
            <a:noFill/>
            <a:miter lim="800000"/>
            <a:headEnd/>
            <a:tailEnd/>
          </a:ln>
        </p:spPr>
      </p:pic>
      <p:pic>
        <p:nvPicPr>
          <p:cNvPr id="6149" name="Picture 5"/>
          <p:cNvPicPr>
            <a:picLocks noChangeAspect="1" noChangeArrowheads="1"/>
          </p:cNvPicPr>
          <p:nvPr/>
        </p:nvPicPr>
        <p:blipFill>
          <a:blip r:embed="rId5" cstate="print"/>
          <a:srcRect/>
          <a:stretch>
            <a:fillRect/>
          </a:stretch>
        </p:blipFill>
        <p:spPr bwMode="auto">
          <a:xfrm>
            <a:off x="4546189" y="3962400"/>
            <a:ext cx="4521611" cy="2870546"/>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Polarization State</a:t>
            </a:r>
            <a:endParaRPr lang="en-US" dirty="0"/>
          </a:p>
        </p:txBody>
      </p:sp>
      <p:sp>
        <p:nvSpPr>
          <p:cNvPr id="5" name="TextBox 4"/>
          <p:cNvSpPr txBox="1"/>
          <p:nvPr/>
        </p:nvSpPr>
        <p:spPr>
          <a:xfrm>
            <a:off x="304801" y="1905000"/>
            <a:ext cx="8534400" cy="830997"/>
          </a:xfrm>
          <a:prstGeom prst="rect">
            <a:avLst/>
          </a:prstGeom>
          <a:noFill/>
        </p:spPr>
        <p:txBody>
          <a:bodyPr wrap="square" rtlCol="0">
            <a:spAutoFit/>
          </a:bodyPr>
          <a:lstStyle/>
          <a:p>
            <a:r>
              <a:rPr lang="en-US" sz="2400" dirty="0" smtClean="0">
                <a:solidFill>
                  <a:srgbClr val="3366FF"/>
                </a:solidFill>
              </a:rPr>
              <a:t>Polarization </a:t>
            </a:r>
            <a:r>
              <a:rPr lang="en-US" sz="2400" dirty="0" smtClean="0">
                <a:solidFill>
                  <a:srgbClr val="FF0000"/>
                </a:solidFill>
              </a:rPr>
              <a:t>state</a:t>
            </a:r>
            <a:r>
              <a:rPr lang="en-US" sz="2400" dirty="0" smtClean="0">
                <a:solidFill>
                  <a:srgbClr val="3366FF"/>
                </a:solidFill>
              </a:rPr>
              <a:t> describes the trace of </a:t>
            </a:r>
            <a:r>
              <a:rPr lang="en-US" sz="2400" b="1" dirty="0" smtClean="0">
                <a:solidFill>
                  <a:srgbClr val="3366FF"/>
                </a:solidFill>
              </a:rPr>
              <a:t>E</a:t>
            </a:r>
            <a:r>
              <a:rPr lang="en-US" sz="2400" dirty="0" smtClean="0">
                <a:solidFill>
                  <a:srgbClr val="3366FF"/>
                </a:solidFill>
              </a:rPr>
              <a:t> as a function of time </a:t>
            </a:r>
          </a:p>
          <a:p>
            <a:r>
              <a:rPr lang="en-US" sz="2400" dirty="0" smtClean="0">
                <a:solidFill>
                  <a:srgbClr val="3366FF"/>
                </a:solidFill>
              </a:rPr>
              <a:t>at a fixed </a:t>
            </a:r>
            <a:r>
              <a:rPr lang="en-US" sz="2400" i="1" dirty="0" err="1" smtClean="0">
                <a:solidFill>
                  <a:srgbClr val="3366FF"/>
                </a:solidFill>
              </a:rPr>
              <a:t>z</a:t>
            </a:r>
            <a:r>
              <a:rPr lang="en-US" sz="2400" dirty="0" smtClean="0">
                <a:solidFill>
                  <a:srgbClr val="3366FF"/>
                </a:solidFill>
              </a:rPr>
              <a:t> </a:t>
            </a:r>
            <a:endParaRPr lang="en-US" sz="2400" dirty="0">
              <a:solidFill>
                <a:srgbClr val="3366FF"/>
              </a:solidFill>
            </a:endParaRPr>
          </a:p>
        </p:txBody>
      </p:sp>
      <p:sp>
        <p:nvSpPr>
          <p:cNvPr id="6" name="TextBox 5"/>
          <p:cNvSpPr txBox="1"/>
          <p:nvPr/>
        </p:nvSpPr>
        <p:spPr>
          <a:xfrm>
            <a:off x="152400" y="3276600"/>
            <a:ext cx="2088583" cy="461665"/>
          </a:xfrm>
          <a:prstGeom prst="rect">
            <a:avLst/>
          </a:prstGeom>
          <a:noFill/>
        </p:spPr>
        <p:txBody>
          <a:bodyPr wrap="none" rtlCol="0">
            <a:spAutoFit/>
          </a:bodyPr>
          <a:lstStyle/>
          <a:p>
            <a:r>
              <a:rPr lang="en-US" sz="2400" dirty="0" smtClean="0">
                <a:solidFill>
                  <a:srgbClr val="FF0000"/>
                </a:solidFill>
              </a:rPr>
              <a:t>Magnitude of </a:t>
            </a:r>
            <a:r>
              <a:rPr lang="en-US" sz="2400" b="1" dirty="0" smtClean="0">
                <a:solidFill>
                  <a:srgbClr val="FF0000"/>
                </a:solidFill>
              </a:rPr>
              <a:t>E</a:t>
            </a:r>
            <a:endParaRPr lang="en-US" sz="2400" b="1" dirty="0">
              <a:solidFill>
                <a:srgbClr val="FF0000"/>
              </a:solidFill>
            </a:endParaRPr>
          </a:p>
        </p:txBody>
      </p:sp>
      <p:sp>
        <p:nvSpPr>
          <p:cNvPr id="7" name="TextBox 6"/>
          <p:cNvSpPr txBox="1"/>
          <p:nvPr/>
        </p:nvSpPr>
        <p:spPr>
          <a:xfrm>
            <a:off x="5791200" y="3352800"/>
            <a:ext cx="2185214" cy="461665"/>
          </a:xfrm>
          <a:prstGeom prst="rect">
            <a:avLst/>
          </a:prstGeom>
          <a:noFill/>
        </p:spPr>
        <p:txBody>
          <a:bodyPr wrap="none" rtlCol="0">
            <a:spAutoFit/>
          </a:bodyPr>
          <a:lstStyle/>
          <a:p>
            <a:r>
              <a:rPr lang="en-US" sz="2400" dirty="0" smtClean="0">
                <a:solidFill>
                  <a:srgbClr val="FF0000"/>
                </a:solidFill>
              </a:rPr>
              <a:t>Inclination Angle</a:t>
            </a:r>
            <a:endParaRPr lang="en-US" sz="2400" dirty="0">
              <a:solidFill>
                <a:srgbClr val="FF0000"/>
              </a:solidFill>
            </a:endParaRPr>
          </a:p>
        </p:txBody>
      </p:sp>
      <p:pic>
        <p:nvPicPr>
          <p:cNvPr id="7170" name="Picture 2"/>
          <p:cNvPicPr>
            <a:picLocks noGrp="1" noChangeAspect="1" noChangeArrowheads="1"/>
          </p:cNvPicPr>
          <p:nvPr>
            <p:ph sz="quarter" idx="1"/>
          </p:nvPr>
        </p:nvPicPr>
        <p:blipFill>
          <a:blip r:embed="rId2" cstate="print"/>
          <a:srcRect/>
          <a:stretch>
            <a:fillRect/>
          </a:stretch>
        </p:blipFill>
        <p:spPr bwMode="auto">
          <a:xfrm>
            <a:off x="228600" y="4082559"/>
            <a:ext cx="4498975" cy="1478945"/>
          </a:xfrm>
          <a:prstGeom prst="rect">
            <a:avLst/>
          </a:prstGeom>
          <a:noFill/>
          <a:ln w="9525">
            <a:noFill/>
            <a:miter lim="800000"/>
            <a:headEnd/>
            <a:tailEnd/>
          </a:ln>
        </p:spPr>
      </p:pic>
      <p:pic>
        <p:nvPicPr>
          <p:cNvPr id="7171" name="Picture 3"/>
          <p:cNvPicPr>
            <a:picLocks noChangeAspect="1" noChangeArrowheads="1"/>
          </p:cNvPicPr>
          <p:nvPr/>
        </p:nvPicPr>
        <p:blipFill>
          <a:blip r:embed="rId3" cstate="print"/>
          <a:srcRect/>
          <a:stretch>
            <a:fillRect/>
          </a:stretch>
        </p:blipFill>
        <p:spPr bwMode="auto">
          <a:xfrm>
            <a:off x="5486399" y="3886200"/>
            <a:ext cx="3217331" cy="762000"/>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5715000" cy="990600"/>
          </a:xfrm>
        </p:spPr>
        <p:txBody>
          <a:bodyPr>
            <a:normAutofit fontScale="90000"/>
          </a:bodyPr>
          <a:lstStyle/>
          <a:p>
            <a:r>
              <a:rPr lang="en-US" dirty="0" smtClean="0"/>
              <a:t>Linear Polarization:</a:t>
            </a:r>
            <a:br>
              <a:rPr lang="en-US" dirty="0" smtClean="0"/>
            </a:br>
            <a:endParaRPr lang="en-US" dirty="0"/>
          </a:p>
        </p:txBody>
      </p:sp>
      <p:pic>
        <p:nvPicPr>
          <p:cNvPr id="8194" name="Picture 2"/>
          <p:cNvPicPr>
            <a:picLocks noGrp="1" noChangeAspect="1" noChangeArrowheads="1"/>
          </p:cNvPicPr>
          <p:nvPr>
            <p:ph sz="quarter" idx="1"/>
          </p:nvPr>
        </p:nvPicPr>
        <p:blipFill>
          <a:blip r:embed="rId2" cstate="print"/>
          <a:srcRect/>
          <a:stretch>
            <a:fillRect/>
          </a:stretch>
        </p:blipFill>
        <p:spPr bwMode="auto">
          <a:xfrm>
            <a:off x="0" y="1142999"/>
            <a:ext cx="5105400" cy="5098787"/>
          </a:xfrm>
          <a:prstGeom prst="rect">
            <a:avLst/>
          </a:prstGeom>
          <a:noFill/>
          <a:ln w="9525">
            <a:noFill/>
            <a:miter lim="800000"/>
            <a:headEnd/>
            <a:tailEnd/>
          </a:ln>
        </p:spPr>
      </p:pic>
      <p:pic>
        <p:nvPicPr>
          <p:cNvPr id="8195" name="Picture 3"/>
          <p:cNvPicPr>
            <a:picLocks noChangeAspect="1" noChangeArrowheads="1"/>
          </p:cNvPicPr>
          <p:nvPr/>
        </p:nvPicPr>
        <p:blipFill>
          <a:blip r:embed="rId3" cstate="print"/>
          <a:srcRect/>
          <a:stretch>
            <a:fillRect/>
          </a:stretch>
        </p:blipFill>
        <p:spPr bwMode="auto">
          <a:xfrm>
            <a:off x="5088682" y="152400"/>
            <a:ext cx="3934797" cy="4419600"/>
          </a:xfrm>
          <a:prstGeom prst="rect">
            <a:avLst/>
          </a:prstGeom>
          <a:noFill/>
          <a:ln w="9525">
            <a:noFill/>
            <a:miter lim="800000"/>
            <a:headEnd/>
            <a:tailEnd/>
          </a:ln>
        </p:spPr>
      </p:pic>
      <p:pic>
        <p:nvPicPr>
          <p:cNvPr id="8196" name="Picture 4"/>
          <p:cNvPicPr>
            <a:picLocks noChangeAspect="1" noChangeArrowheads="1"/>
          </p:cNvPicPr>
          <p:nvPr/>
        </p:nvPicPr>
        <p:blipFill>
          <a:blip r:embed="rId4" cstate="print"/>
          <a:srcRect/>
          <a:stretch>
            <a:fillRect/>
          </a:stretch>
        </p:blipFill>
        <p:spPr bwMode="auto">
          <a:xfrm>
            <a:off x="3886200" y="6096000"/>
            <a:ext cx="5172150" cy="762000"/>
          </a:xfrm>
          <a:prstGeom prst="rect">
            <a:avLst/>
          </a:prstGeom>
          <a:noFill/>
          <a:ln w="9525">
            <a:noFill/>
            <a:miter lim="800000"/>
            <a:headEnd/>
            <a:tailEnd/>
          </a:ln>
        </p:spPr>
      </p:pic>
      <p:sp>
        <p:nvSpPr>
          <p:cNvPr id="6" name="TextBox 5"/>
          <p:cNvSpPr txBox="1"/>
          <p:nvPr/>
        </p:nvSpPr>
        <p:spPr>
          <a:xfrm>
            <a:off x="6858000" y="3810000"/>
            <a:ext cx="2286001" cy="923330"/>
          </a:xfrm>
          <a:prstGeom prst="rect">
            <a:avLst/>
          </a:prstGeom>
          <a:noFill/>
        </p:spPr>
        <p:txBody>
          <a:bodyPr wrap="square" rtlCol="0">
            <a:spAutoFit/>
          </a:bodyPr>
          <a:lstStyle/>
          <a:p>
            <a:r>
              <a:rPr lang="en-US" dirty="0" smtClean="0">
                <a:solidFill>
                  <a:srgbClr val="FF0000"/>
                </a:solidFill>
              </a:rPr>
              <a:t>E traces a line</a:t>
            </a:r>
            <a:r>
              <a:rPr lang="en-US" dirty="0" smtClean="0"/>
              <a:t>( </a:t>
            </a:r>
            <a:r>
              <a:rPr lang="en-US" dirty="0" smtClean="0">
                <a:solidFill>
                  <a:schemeClr val="tx2"/>
                </a:solidFill>
              </a:rPr>
              <a:t>in blue) </a:t>
            </a:r>
            <a:r>
              <a:rPr lang="en-US" dirty="0" smtClean="0">
                <a:solidFill>
                  <a:srgbClr val="FF0000"/>
                </a:solidFill>
              </a:rPr>
              <a:t>as the wave traverses a fixed plane </a:t>
            </a:r>
            <a:endParaRPr lang="en-US" dirty="0">
              <a:solidFill>
                <a:srgbClr val="FF0000"/>
              </a:solidFill>
            </a:endParaRPr>
          </a:p>
        </p:txBody>
      </p:sp>
      <p:pic>
        <p:nvPicPr>
          <p:cNvPr id="7" name="Picture 6" descr="del0.tiff"/>
          <p:cNvPicPr>
            <a:picLocks noChangeAspect="1"/>
          </p:cNvPicPr>
          <p:nvPr/>
        </p:nvPicPr>
        <p:blipFill>
          <a:blip r:embed="rId5"/>
          <a:stretch>
            <a:fillRect/>
          </a:stretch>
        </p:blipFill>
        <p:spPr>
          <a:xfrm>
            <a:off x="146050" y="666750"/>
            <a:ext cx="977900" cy="444500"/>
          </a:xfrm>
          <a:prstGeom prst="rect">
            <a:avLst/>
          </a:prstGeom>
        </p:spPr>
      </p:pic>
      <p:sp>
        <p:nvSpPr>
          <p:cNvPr id="8" name="TextBox 7"/>
          <p:cNvSpPr txBox="1"/>
          <p:nvPr/>
        </p:nvSpPr>
        <p:spPr>
          <a:xfrm>
            <a:off x="1219200" y="609600"/>
            <a:ext cx="441146" cy="461665"/>
          </a:xfrm>
          <a:prstGeom prst="rect">
            <a:avLst/>
          </a:prstGeom>
          <a:noFill/>
        </p:spPr>
        <p:txBody>
          <a:bodyPr wrap="none" rtlCol="0">
            <a:spAutoFit/>
          </a:bodyPr>
          <a:lstStyle/>
          <a:p>
            <a:r>
              <a:rPr lang="en-US" sz="2400" dirty="0" smtClean="0"/>
              <a:t>or</a:t>
            </a:r>
            <a:endParaRPr lang="en-US" sz="2400" dirty="0"/>
          </a:p>
        </p:txBody>
      </p:sp>
      <p:pic>
        <p:nvPicPr>
          <p:cNvPr id="9" name="Picture 8" descr="delpi.tiff"/>
          <p:cNvPicPr>
            <a:picLocks noChangeAspect="1"/>
          </p:cNvPicPr>
          <p:nvPr/>
        </p:nvPicPr>
        <p:blipFill>
          <a:blip r:embed="rId6"/>
          <a:stretch>
            <a:fillRect/>
          </a:stretch>
        </p:blipFill>
        <p:spPr>
          <a:xfrm>
            <a:off x="1874838" y="647700"/>
            <a:ext cx="939800" cy="419100"/>
          </a:xfrm>
          <a:prstGeom prst="rect">
            <a:avLst/>
          </a:prstGeom>
        </p:spPr>
      </p:pic>
      <p:sp>
        <p:nvSpPr>
          <p:cNvPr id="10" name="Rectangle 9"/>
          <p:cNvSpPr/>
          <p:nvPr/>
        </p:nvSpPr>
        <p:spPr>
          <a:xfrm>
            <a:off x="3810000" y="6096000"/>
            <a:ext cx="5334000" cy="762000"/>
          </a:xfrm>
          <a:prstGeom prst="rect">
            <a:avLst/>
          </a:prstGeom>
          <a:solidFill>
            <a:schemeClr val="accent1">
              <a:alpha val="0"/>
            </a:schemeClr>
          </a:solidFill>
          <a:ln w="29083"/>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153400" cy="990600"/>
          </a:xfrm>
        </p:spPr>
        <p:txBody>
          <a:bodyPr/>
          <a:lstStyle/>
          <a:p>
            <a:r>
              <a:rPr lang="en-US" dirty="0" smtClean="0"/>
              <a:t>Polarization Handedness</a:t>
            </a:r>
            <a:endParaRPr lang="en-US" dirty="0"/>
          </a:p>
        </p:txBody>
      </p:sp>
      <p:pic>
        <p:nvPicPr>
          <p:cNvPr id="10242" name="Picture 2"/>
          <p:cNvPicPr>
            <a:picLocks noGrp="1" noChangeAspect="1" noChangeArrowheads="1"/>
          </p:cNvPicPr>
          <p:nvPr>
            <p:ph sz="quarter" idx="1"/>
          </p:nvPr>
        </p:nvPicPr>
        <p:blipFill>
          <a:blip r:embed="rId2" cstate="print"/>
          <a:srcRect/>
          <a:stretch>
            <a:fillRect/>
          </a:stretch>
        </p:blipFill>
        <p:spPr bwMode="auto">
          <a:xfrm>
            <a:off x="76200" y="2900470"/>
            <a:ext cx="5486400" cy="1384085"/>
          </a:xfrm>
          <a:prstGeom prst="rect">
            <a:avLst/>
          </a:prstGeom>
          <a:noFill/>
          <a:ln w="9525">
            <a:noFill/>
            <a:miter lim="800000"/>
            <a:headEnd/>
            <a:tailEnd/>
          </a:ln>
        </p:spPr>
      </p:pic>
      <p:pic>
        <p:nvPicPr>
          <p:cNvPr id="6" name="Picture 5"/>
          <p:cNvPicPr>
            <a:picLocks noChangeAspect="1" noChangeArrowheads="1"/>
          </p:cNvPicPr>
          <p:nvPr/>
        </p:nvPicPr>
        <p:blipFill>
          <a:blip r:embed="rId3" cstate="print"/>
          <a:srcRect/>
          <a:stretch>
            <a:fillRect/>
          </a:stretch>
        </p:blipFill>
        <p:spPr bwMode="auto">
          <a:xfrm>
            <a:off x="5943599" y="228600"/>
            <a:ext cx="3117310" cy="6543704"/>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613648" cy="990600"/>
          </a:xfrm>
        </p:spPr>
        <p:txBody>
          <a:bodyPr>
            <a:normAutofit fontScale="90000"/>
          </a:bodyPr>
          <a:lstStyle/>
          <a:p>
            <a:r>
              <a:rPr lang="en-US" dirty="0" smtClean="0"/>
              <a:t>LH Circular </a:t>
            </a:r>
            <a:r>
              <a:rPr lang="en-US" dirty="0" smtClean="0"/>
              <a:t>Polarization:</a:t>
            </a:r>
            <a:br>
              <a:rPr lang="en-US" dirty="0" smtClean="0"/>
            </a:br>
            <a:r>
              <a:rPr lang="en-US" dirty="0" smtClean="0"/>
              <a:t> </a:t>
            </a:r>
            <a:endParaRPr lang="en-US" dirty="0"/>
          </a:p>
        </p:txBody>
      </p:sp>
      <p:pic>
        <p:nvPicPr>
          <p:cNvPr id="9218" name="Picture 2"/>
          <p:cNvPicPr>
            <a:picLocks noChangeAspect="1" noChangeArrowheads="1"/>
          </p:cNvPicPr>
          <p:nvPr/>
        </p:nvPicPr>
        <p:blipFill>
          <a:blip r:embed="rId2" cstate="print"/>
          <a:srcRect/>
          <a:stretch>
            <a:fillRect/>
          </a:stretch>
        </p:blipFill>
        <p:spPr bwMode="auto">
          <a:xfrm>
            <a:off x="152399" y="1045521"/>
            <a:ext cx="5715001" cy="1773878"/>
          </a:xfrm>
          <a:prstGeom prst="rect">
            <a:avLst/>
          </a:prstGeom>
          <a:noFill/>
          <a:ln w="9525">
            <a:noFill/>
            <a:miter lim="800000"/>
            <a:headEnd/>
            <a:tailEnd/>
          </a:ln>
        </p:spPr>
      </p:pic>
      <p:pic>
        <p:nvPicPr>
          <p:cNvPr id="9219" name="Picture 3"/>
          <p:cNvPicPr>
            <a:picLocks noGrp="1" noChangeAspect="1" noChangeArrowheads="1"/>
          </p:cNvPicPr>
          <p:nvPr>
            <p:ph sz="quarter" idx="1"/>
          </p:nvPr>
        </p:nvPicPr>
        <p:blipFill>
          <a:blip r:embed="rId3" cstate="print"/>
          <a:srcRect/>
          <a:stretch>
            <a:fillRect/>
          </a:stretch>
        </p:blipFill>
        <p:spPr bwMode="auto">
          <a:xfrm>
            <a:off x="0" y="3048000"/>
            <a:ext cx="5804382" cy="6159599"/>
          </a:xfrm>
          <a:prstGeom prst="rect">
            <a:avLst/>
          </a:prstGeom>
          <a:noFill/>
          <a:ln w="9525">
            <a:noFill/>
            <a:miter lim="800000"/>
            <a:headEnd/>
            <a:tailEnd/>
          </a:ln>
        </p:spPr>
      </p:pic>
      <p:pic>
        <p:nvPicPr>
          <p:cNvPr id="7" name="Picture 6" descr="crc.tiff"/>
          <p:cNvPicPr>
            <a:picLocks noChangeAspect="1"/>
          </p:cNvPicPr>
          <p:nvPr/>
        </p:nvPicPr>
        <p:blipFill>
          <a:blip r:embed="rId4"/>
          <a:stretch>
            <a:fillRect/>
          </a:stretch>
        </p:blipFill>
        <p:spPr>
          <a:xfrm>
            <a:off x="228600" y="409816"/>
            <a:ext cx="3505200" cy="568084"/>
          </a:xfrm>
          <a:prstGeom prst="rect">
            <a:avLst/>
          </a:prstGeom>
        </p:spPr>
      </p:pic>
      <p:sp>
        <p:nvSpPr>
          <p:cNvPr id="8" name="TextBox 7"/>
          <p:cNvSpPr txBox="1"/>
          <p:nvPr/>
        </p:nvSpPr>
        <p:spPr>
          <a:xfrm>
            <a:off x="4038600" y="381000"/>
            <a:ext cx="184666" cy="461665"/>
          </a:xfrm>
          <a:prstGeom prst="rect">
            <a:avLst/>
          </a:prstGeom>
          <a:noFill/>
        </p:spPr>
        <p:txBody>
          <a:bodyPr wrap="none" rtlCol="0">
            <a:spAutoFit/>
          </a:bodyPr>
          <a:lstStyle/>
          <a:p>
            <a:r>
              <a:rPr lang="en-US" sz="2400" dirty="0" smtClean="0"/>
              <a:t> </a:t>
            </a:r>
            <a:endParaRPr lang="en-US" sz="2400" dirty="0"/>
          </a:p>
        </p:txBody>
      </p:sp>
      <p:pic>
        <p:nvPicPr>
          <p:cNvPr id="10" name="Picture 9" descr="7.21a.tiff"/>
          <p:cNvPicPr>
            <a:picLocks noChangeAspect="1"/>
          </p:cNvPicPr>
          <p:nvPr/>
        </p:nvPicPr>
        <p:blipFill>
          <a:blip r:embed="rId5"/>
          <a:stretch>
            <a:fillRect/>
          </a:stretch>
        </p:blipFill>
        <p:spPr>
          <a:xfrm>
            <a:off x="5992354" y="838200"/>
            <a:ext cx="3151646" cy="2895600"/>
          </a:xfrm>
          <a:prstGeom prst="rect">
            <a:avLst/>
          </a:prstGeom>
        </p:spPr>
      </p:pic>
      <p:pic>
        <p:nvPicPr>
          <p:cNvPr id="11" name="Picture 10" descr="blank.tiff"/>
          <p:cNvPicPr>
            <a:picLocks noChangeAspect="1"/>
          </p:cNvPicPr>
          <p:nvPr/>
        </p:nvPicPr>
        <p:blipFill>
          <a:blip r:embed="rId6"/>
          <a:stretch>
            <a:fillRect/>
          </a:stretch>
        </p:blipFill>
        <p:spPr>
          <a:xfrm>
            <a:off x="5105400" y="2209800"/>
            <a:ext cx="838200" cy="533400"/>
          </a:xfrm>
          <a:prstGeom prst="rect">
            <a:avLst/>
          </a:prstGeom>
        </p:spPr>
      </p:pic>
      <p:pic>
        <p:nvPicPr>
          <p:cNvPr id="12" name="Picture 11" descr="blank.tiff"/>
          <p:cNvPicPr>
            <a:picLocks noChangeAspect="1"/>
          </p:cNvPicPr>
          <p:nvPr/>
        </p:nvPicPr>
        <p:blipFill>
          <a:blip r:embed="rId6"/>
          <a:stretch>
            <a:fillRect/>
          </a:stretch>
        </p:blipFill>
        <p:spPr>
          <a:xfrm>
            <a:off x="5105400" y="4038599"/>
            <a:ext cx="838200" cy="381001"/>
          </a:xfrm>
          <a:prstGeom prst="rect">
            <a:avLst/>
          </a:prstGeom>
        </p:spPr>
      </p:pic>
      <p:pic>
        <p:nvPicPr>
          <p:cNvPr id="13" name="Picture 12" descr="blank.tiff"/>
          <p:cNvPicPr>
            <a:picLocks noChangeAspect="1"/>
          </p:cNvPicPr>
          <p:nvPr/>
        </p:nvPicPr>
        <p:blipFill>
          <a:blip r:embed="rId6"/>
          <a:stretch>
            <a:fillRect/>
          </a:stretch>
        </p:blipFill>
        <p:spPr>
          <a:xfrm>
            <a:off x="5033963" y="6324600"/>
            <a:ext cx="1062037" cy="749300"/>
          </a:xfrm>
          <a:prstGeom prst="rect">
            <a:avLst/>
          </a:prstGeom>
        </p:spPr>
      </p:pic>
      <p:pic>
        <p:nvPicPr>
          <p:cNvPr id="14" name="Picture 13" descr="eq7.56b.tiff"/>
          <p:cNvPicPr>
            <a:picLocks noChangeAspect="1"/>
          </p:cNvPicPr>
          <p:nvPr/>
        </p:nvPicPr>
        <p:blipFill>
          <a:blip r:embed="rId7"/>
          <a:stretch>
            <a:fillRect/>
          </a:stretch>
        </p:blipFill>
        <p:spPr>
          <a:xfrm>
            <a:off x="5767182" y="4800600"/>
            <a:ext cx="3376818" cy="1746250"/>
          </a:xfrm>
          <a:prstGeom prst="rect">
            <a:avLst/>
          </a:prstGeom>
        </p:spPr>
      </p:pic>
      <p:sp>
        <p:nvSpPr>
          <p:cNvPr id="15" name="Rectangle 14"/>
          <p:cNvSpPr/>
          <p:nvPr/>
        </p:nvSpPr>
        <p:spPr>
          <a:xfrm>
            <a:off x="6781800" y="6248400"/>
            <a:ext cx="1143000" cy="304800"/>
          </a:xfrm>
          <a:prstGeom prst="rect">
            <a:avLst/>
          </a:prstGeom>
          <a:solidFill>
            <a:schemeClr val="accent1">
              <a:alpha val="0"/>
            </a:schemeClr>
          </a:solidFill>
          <a:ln w="25908"/>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1506720" y="6324600"/>
            <a:ext cx="228600" cy="304800"/>
          </a:xfrm>
          <a:prstGeom prst="rect">
            <a:avLst/>
          </a:prstGeom>
          <a:solidFill>
            <a:schemeClr val="accent1">
              <a:alpha val="0"/>
            </a:schemeClr>
          </a:solidFill>
          <a:ln w="29083"/>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613648" cy="990600"/>
          </a:xfrm>
        </p:spPr>
        <p:txBody>
          <a:bodyPr>
            <a:normAutofit fontScale="90000"/>
          </a:bodyPr>
          <a:lstStyle/>
          <a:p>
            <a:r>
              <a:rPr lang="en-US" dirty="0" smtClean="0"/>
              <a:t>RH Circular </a:t>
            </a:r>
            <a:r>
              <a:rPr lang="en-US" dirty="0" smtClean="0"/>
              <a:t>Polarization:</a:t>
            </a:r>
            <a:br>
              <a:rPr lang="en-US" dirty="0" smtClean="0"/>
            </a:br>
            <a:r>
              <a:rPr lang="en-US" dirty="0" smtClean="0"/>
              <a:t> </a:t>
            </a:r>
            <a:endParaRPr lang="en-US" dirty="0"/>
          </a:p>
        </p:txBody>
      </p:sp>
      <p:pic>
        <p:nvPicPr>
          <p:cNvPr id="9220" name="Picture 4"/>
          <p:cNvPicPr>
            <a:picLocks noChangeAspect="1" noChangeArrowheads="1"/>
          </p:cNvPicPr>
          <p:nvPr/>
        </p:nvPicPr>
        <p:blipFill>
          <a:blip r:embed="rId2" cstate="print"/>
          <a:srcRect/>
          <a:stretch>
            <a:fillRect/>
          </a:stretch>
        </p:blipFill>
        <p:spPr bwMode="auto">
          <a:xfrm>
            <a:off x="228600" y="1676400"/>
            <a:ext cx="5275383" cy="1752600"/>
          </a:xfrm>
          <a:prstGeom prst="rect">
            <a:avLst/>
          </a:prstGeom>
          <a:noFill/>
          <a:ln w="9525">
            <a:noFill/>
            <a:miter lim="800000"/>
            <a:headEnd/>
            <a:tailEnd/>
          </a:ln>
        </p:spPr>
      </p:pic>
      <p:pic>
        <p:nvPicPr>
          <p:cNvPr id="9221" name="Picture 5"/>
          <p:cNvPicPr>
            <a:picLocks noChangeAspect="1" noChangeArrowheads="1"/>
          </p:cNvPicPr>
          <p:nvPr/>
        </p:nvPicPr>
        <p:blipFill>
          <a:blip r:embed="rId3" cstate="print"/>
          <a:srcRect/>
          <a:stretch>
            <a:fillRect/>
          </a:stretch>
        </p:blipFill>
        <p:spPr bwMode="auto">
          <a:xfrm>
            <a:off x="5943600" y="549804"/>
            <a:ext cx="3048000" cy="6398212"/>
          </a:xfrm>
          <a:prstGeom prst="rect">
            <a:avLst/>
          </a:prstGeom>
          <a:noFill/>
          <a:ln w="9525">
            <a:noFill/>
            <a:miter lim="800000"/>
            <a:headEnd/>
            <a:tailEnd/>
          </a:ln>
        </p:spPr>
      </p:pic>
      <p:pic>
        <p:nvPicPr>
          <p:cNvPr id="7" name="Picture 6" descr="crc.tiff"/>
          <p:cNvPicPr>
            <a:picLocks noChangeAspect="1"/>
          </p:cNvPicPr>
          <p:nvPr/>
        </p:nvPicPr>
        <p:blipFill>
          <a:blip r:embed="rId4"/>
          <a:stretch>
            <a:fillRect/>
          </a:stretch>
        </p:blipFill>
        <p:spPr>
          <a:xfrm>
            <a:off x="228600" y="409816"/>
            <a:ext cx="3505200" cy="568084"/>
          </a:xfrm>
          <a:prstGeom prst="rect">
            <a:avLst/>
          </a:prstGeom>
        </p:spPr>
      </p:pic>
      <p:pic>
        <p:nvPicPr>
          <p:cNvPr id="9" name="Picture 8" descr="del-pi.tiff"/>
          <p:cNvPicPr>
            <a:picLocks noChangeAspect="1"/>
          </p:cNvPicPr>
          <p:nvPr/>
        </p:nvPicPr>
        <p:blipFill>
          <a:blip r:embed="rId5"/>
          <a:stretch>
            <a:fillRect/>
          </a:stretch>
        </p:blipFill>
        <p:spPr>
          <a:xfrm>
            <a:off x="2514600" y="457200"/>
            <a:ext cx="1467853" cy="457200"/>
          </a:xfrm>
          <a:prstGeom prst="rect">
            <a:avLst/>
          </a:prstGeom>
        </p:spPr>
      </p:pic>
      <p:sp>
        <p:nvSpPr>
          <p:cNvPr id="10" name="Content Placeholder 9"/>
          <p:cNvSpPr>
            <a:spLocks noGrp="1"/>
          </p:cNvSpPr>
          <p:nvPr>
            <p:ph sz="quarter" idx="1"/>
          </p:nvPr>
        </p:nvSpPr>
        <p:spPr>
          <a:xfrm>
            <a:off x="612648" y="1600200"/>
            <a:ext cx="8150352" cy="4495800"/>
          </a:xfrm>
        </p:spPr>
        <p:txBody>
          <a:bodyPr/>
          <a:lstStyle/>
          <a:p>
            <a:endParaRPr lang="en-US" dirty="0"/>
          </a:p>
        </p:txBody>
      </p:sp>
      <p:sp>
        <p:nvSpPr>
          <p:cNvPr id="11" name="Rectangle 10"/>
          <p:cNvSpPr/>
          <p:nvPr/>
        </p:nvSpPr>
        <p:spPr>
          <a:xfrm>
            <a:off x="1676400" y="3048000"/>
            <a:ext cx="3886200" cy="533400"/>
          </a:xfrm>
          <a:prstGeom prst="rect">
            <a:avLst/>
          </a:prstGeom>
          <a:solidFill>
            <a:schemeClr val="accent1">
              <a:alpha val="0"/>
            </a:schemeClr>
          </a:solidFill>
          <a:ln w="29083"/>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1268" name="Picture 4"/>
          <p:cNvPicPr>
            <a:picLocks noChangeAspect="1" noChangeArrowheads="1"/>
          </p:cNvPicPr>
          <p:nvPr/>
        </p:nvPicPr>
        <p:blipFill>
          <a:blip r:embed="rId2" cstate="print"/>
          <a:srcRect/>
          <a:stretch>
            <a:fillRect/>
          </a:stretch>
        </p:blipFill>
        <p:spPr bwMode="auto">
          <a:xfrm>
            <a:off x="6324600" y="1"/>
            <a:ext cx="2819400" cy="2930236"/>
          </a:xfrm>
          <a:prstGeom prst="rect">
            <a:avLst/>
          </a:prstGeom>
          <a:noFill/>
          <a:ln w="9525">
            <a:noFill/>
            <a:miter lim="800000"/>
            <a:headEnd/>
            <a:tailEnd/>
          </a:ln>
        </p:spPr>
      </p:pic>
      <p:pic>
        <p:nvPicPr>
          <p:cNvPr id="11267" name="Picture 3"/>
          <p:cNvPicPr>
            <a:picLocks noChangeAspect="1" noChangeArrowheads="1"/>
          </p:cNvPicPr>
          <p:nvPr/>
        </p:nvPicPr>
        <p:blipFill>
          <a:blip r:embed="rId3" cstate="print"/>
          <a:srcRect/>
          <a:stretch>
            <a:fillRect/>
          </a:stretch>
        </p:blipFill>
        <p:spPr bwMode="auto">
          <a:xfrm>
            <a:off x="152399" y="3869057"/>
            <a:ext cx="6858001" cy="2791359"/>
          </a:xfrm>
          <a:prstGeom prst="rect">
            <a:avLst/>
          </a:prstGeom>
          <a:noFill/>
          <a:ln w="9525">
            <a:noFill/>
            <a:miter lim="800000"/>
            <a:headEnd/>
            <a:tailEnd/>
          </a:ln>
        </p:spPr>
      </p:pic>
      <p:pic>
        <p:nvPicPr>
          <p:cNvPr id="7" name="Picture 6" descr="blank.tiff"/>
          <p:cNvPicPr>
            <a:picLocks noChangeAspect="1"/>
          </p:cNvPicPr>
          <p:nvPr/>
        </p:nvPicPr>
        <p:blipFill>
          <a:blip r:embed="rId4" cstate="print"/>
          <a:stretch>
            <a:fillRect/>
          </a:stretch>
        </p:blipFill>
        <p:spPr>
          <a:xfrm>
            <a:off x="6400800" y="6324600"/>
            <a:ext cx="762000" cy="381000"/>
          </a:xfrm>
          <a:prstGeom prst="rect">
            <a:avLst/>
          </a:prstGeom>
        </p:spPr>
      </p:pic>
      <p:pic>
        <p:nvPicPr>
          <p:cNvPr id="11266" name="Picture 2"/>
          <p:cNvPicPr>
            <a:picLocks noGrp="1" noChangeAspect="1" noChangeArrowheads="1"/>
          </p:cNvPicPr>
          <p:nvPr>
            <p:ph sz="quarter" idx="1"/>
          </p:nvPr>
        </p:nvPicPr>
        <p:blipFill>
          <a:blip r:embed="rId5" cstate="print"/>
          <a:srcRect/>
          <a:stretch>
            <a:fillRect/>
          </a:stretch>
        </p:blipFill>
        <p:spPr bwMode="auto">
          <a:xfrm>
            <a:off x="0" y="2578261"/>
            <a:ext cx="7048500" cy="1320478"/>
          </a:xfrm>
          <a:prstGeom prst="rect">
            <a:avLst/>
          </a:prstGeom>
          <a:noFill/>
          <a:ln w="9525">
            <a:noFill/>
            <a:miter lim="800000"/>
            <a:headEnd/>
            <a:tailEnd/>
          </a:ln>
        </p:spPr>
      </p:pic>
      <p:sp>
        <p:nvSpPr>
          <p:cNvPr id="6" name="TextBox 5"/>
          <p:cNvSpPr txBox="1"/>
          <p:nvPr/>
        </p:nvSpPr>
        <p:spPr>
          <a:xfrm>
            <a:off x="8077200" y="6324600"/>
            <a:ext cx="653770" cy="369332"/>
          </a:xfrm>
          <a:prstGeom prst="rect">
            <a:avLst/>
          </a:prstGeom>
          <a:noFill/>
        </p:spPr>
        <p:txBody>
          <a:bodyPr wrap="none" rtlCol="0">
            <a:spAutoFit/>
          </a:bodyPr>
          <a:lstStyle/>
          <a:p>
            <a:r>
              <a:rPr lang="en-US" dirty="0" smtClean="0">
                <a:solidFill>
                  <a:srgbClr val="FF0000"/>
                </a:solidFill>
              </a:rPr>
              <a:t>Cont.</a:t>
            </a:r>
            <a:endParaRPr lang="en-US" dirty="0">
              <a:solidFill>
                <a:srgbClr val="FF0000"/>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0"/>
            <a:ext cx="8153400" cy="990600"/>
          </a:xfrm>
        </p:spPr>
        <p:txBody>
          <a:bodyPr/>
          <a:lstStyle/>
          <a:p>
            <a:r>
              <a:rPr lang="en-US" dirty="0" smtClean="0"/>
              <a:t>Example 7-2 cont.</a:t>
            </a:r>
            <a:endParaRPr lang="en-US" dirty="0"/>
          </a:p>
        </p:txBody>
      </p:sp>
      <p:sp>
        <p:nvSpPr>
          <p:cNvPr id="6" name="TextBox 5"/>
          <p:cNvSpPr txBox="1"/>
          <p:nvPr/>
        </p:nvSpPr>
        <p:spPr>
          <a:xfrm>
            <a:off x="76200" y="1447800"/>
            <a:ext cx="4191000" cy="1015663"/>
          </a:xfrm>
          <a:prstGeom prst="rect">
            <a:avLst/>
          </a:prstGeom>
          <a:noFill/>
        </p:spPr>
        <p:txBody>
          <a:bodyPr wrap="square" rtlCol="0">
            <a:spAutoFit/>
          </a:bodyPr>
          <a:lstStyle/>
          <a:p>
            <a:r>
              <a:rPr lang="en-US" sz="2000" dirty="0" smtClean="0">
                <a:solidFill>
                  <a:srgbClr val="FF0000"/>
                </a:solidFill>
              </a:rPr>
              <a:t>Wave </a:t>
            </a:r>
            <a:r>
              <a:rPr lang="en-US" sz="2000" dirty="0" smtClean="0">
                <a:solidFill>
                  <a:srgbClr val="FF0000"/>
                </a:solidFill>
              </a:rPr>
              <a:t>with electric field magnitude</a:t>
            </a:r>
          </a:p>
          <a:p>
            <a:r>
              <a:rPr lang="en-US" sz="2000" dirty="0" smtClean="0">
                <a:solidFill>
                  <a:srgbClr val="FF0000"/>
                </a:solidFill>
              </a:rPr>
              <a:t>of 3 (mV/</a:t>
            </a:r>
            <a:r>
              <a:rPr lang="en-US" sz="2000" dirty="0" err="1" smtClean="0">
                <a:solidFill>
                  <a:srgbClr val="FF0000"/>
                </a:solidFill>
              </a:rPr>
              <a:t>m</a:t>
            </a:r>
            <a:r>
              <a:rPr lang="en-US" sz="2000" dirty="0" smtClean="0">
                <a:solidFill>
                  <a:srgbClr val="FF0000"/>
                </a:solidFill>
              </a:rPr>
              <a:t>)</a:t>
            </a:r>
            <a:r>
              <a:rPr lang="en-US" sz="2000" dirty="0" smtClean="0">
                <a:solidFill>
                  <a:srgbClr val="FF0000"/>
                </a:solidFill>
              </a:rPr>
              <a:t>  traveling </a:t>
            </a:r>
            <a:r>
              <a:rPr lang="en-US" sz="2000" dirty="0" smtClean="0">
                <a:solidFill>
                  <a:srgbClr val="FF0000"/>
                </a:solidFill>
              </a:rPr>
              <a:t>in the +</a:t>
            </a:r>
            <a:r>
              <a:rPr lang="en-US" sz="2000" i="1" dirty="0" err="1" smtClean="0">
                <a:solidFill>
                  <a:srgbClr val="FF0000"/>
                </a:solidFill>
              </a:rPr>
              <a:t>y</a:t>
            </a:r>
            <a:r>
              <a:rPr lang="en-US" sz="2000" i="1" dirty="0" smtClean="0">
                <a:solidFill>
                  <a:srgbClr val="FF0000"/>
                </a:solidFill>
              </a:rPr>
              <a:t>-direction</a:t>
            </a:r>
            <a:endParaRPr lang="en-US" sz="2000" dirty="0">
              <a:solidFill>
                <a:srgbClr val="FF0000"/>
              </a:solidFill>
            </a:endParaRPr>
          </a:p>
        </p:txBody>
      </p:sp>
      <p:pic>
        <p:nvPicPr>
          <p:cNvPr id="9" name="Content Placeholder 8" descr="ex7.3b.tiff"/>
          <p:cNvPicPr>
            <a:picLocks noGrp="1" noChangeAspect="1"/>
          </p:cNvPicPr>
          <p:nvPr>
            <p:ph sz="quarter" idx="1"/>
          </p:nvPr>
        </p:nvPicPr>
        <p:blipFill>
          <a:blip r:embed="rId2"/>
          <a:srcRect t="-3736" b="-3736"/>
          <a:stretch>
            <a:fillRect/>
          </a:stretch>
        </p:blipFill>
        <p:spPr>
          <a:xfrm>
            <a:off x="4019229" y="1600200"/>
            <a:ext cx="5113148" cy="2819400"/>
          </a:xfrm>
        </p:spPr>
      </p:pic>
      <p:pic>
        <p:nvPicPr>
          <p:cNvPr id="10" name="Picture 9" descr="ex7.3a.tiff"/>
          <p:cNvPicPr>
            <a:picLocks noChangeAspect="1"/>
          </p:cNvPicPr>
          <p:nvPr/>
        </p:nvPicPr>
        <p:blipFill>
          <a:blip r:embed="rId3"/>
          <a:stretch>
            <a:fillRect/>
          </a:stretch>
        </p:blipFill>
        <p:spPr>
          <a:xfrm>
            <a:off x="0" y="2403924"/>
            <a:ext cx="4876800" cy="4454076"/>
          </a:xfrm>
          <a:prstGeom prst="rect">
            <a:avLst/>
          </a:prstGeom>
        </p:spPr>
      </p:pic>
      <p:sp>
        <p:nvSpPr>
          <p:cNvPr id="11" name="TextBox 10"/>
          <p:cNvSpPr txBox="1"/>
          <p:nvPr/>
        </p:nvSpPr>
        <p:spPr>
          <a:xfrm>
            <a:off x="8001000" y="6248400"/>
            <a:ext cx="653770" cy="369332"/>
          </a:xfrm>
          <a:prstGeom prst="rect">
            <a:avLst/>
          </a:prstGeom>
          <a:noFill/>
        </p:spPr>
        <p:txBody>
          <a:bodyPr wrap="none" rtlCol="0">
            <a:spAutoFit/>
          </a:bodyPr>
          <a:lstStyle/>
          <a:p>
            <a:r>
              <a:rPr lang="en-US" dirty="0" smtClean="0">
                <a:solidFill>
                  <a:srgbClr val="FF0000"/>
                </a:solidFill>
              </a:rPr>
              <a:t>Cont.</a:t>
            </a:r>
            <a:endParaRPr lang="en-US" dirty="0">
              <a:solidFill>
                <a:srgbClr val="FF0000"/>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0"/>
            <a:ext cx="8153400" cy="990600"/>
          </a:xfrm>
        </p:spPr>
        <p:txBody>
          <a:bodyPr/>
          <a:lstStyle/>
          <a:p>
            <a:r>
              <a:rPr lang="en-US" dirty="0" smtClean="0"/>
              <a:t>Example 7-2 cont.</a:t>
            </a:r>
            <a:endParaRPr lang="en-US" dirty="0"/>
          </a:p>
        </p:txBody>
      </p:sp>
      <p:pic>
        <p:nvPicPr>
          <p:cNvPr id="7" name="Content Placeholder 6" descr="ex7.3c.tiff"/>
          <p:cNvPicPr>
            <a:picLocks noGrp="1" noChangeAspect="1"/>
          </p:cNvPicPr>
          <p:nvPr>
            <p:ph sz="quarter" idx="1"/>
          </p:nvPr>
        </p:nvPicPr>
        <p:blipFill>
          <a:blip r:embed="rId2"/>
          <a:srcRect l="-37665" r="-37665"/>
          <a:stretch>
            <a:fillRect/>
          </a:stretch>
        </p:blipFill>
        <p:spPr>
          <a:xfrm>
            <a:off x="-762000" y="1850620"/>
            <a:ext cx="4191000" cy="2310925"/>
          </a:xfrm>
        </p:spPr>
      </p:pic>
      <p:pic>
        <p:nvPicPr>
          <p:cNvPr id="8" name="Picture 7" descr="ex7.3e.tiff"/>
          <p:cNvPicPr>
            <a:picLocks noChangeAspect="1"/>
          </p:cNvPicPr>
          <p:nvPr/>
        </p:nvPicPr>
        <p:blipFill>
          <a:blip r:embed="rId3"/>
          <a:stretch>
            <a:fillRect/>
          </a:stretch>
        </p:blipFill>
        <p:spPr>
          <a:xfrm>
            <a:off x="3048000" y="1524000"/>
            <a:ext cx="6096000" cy="2478617"/>
          </a:xfrm>
          <a:prstGeom prst="rect">
            <a:avLst/>
          </a:prstGeom>
        </p:spPr>
      </p:pic>
      <p:pic>
        <p:nvPicPr>
          <p:cNvPr id="9" name="Picture 8" descr="ex7.3f.tiff"/>
          <p:cNvPicPr>
            <a:picLocks noChangeAspect="1"/>
          </p:cNvPicPr>
          <p:nvPr/>
        </p:nvPicPr>
        <p:blipFill>
          <a:blip r:embed="rId4"/>
          <a:stretch>
            <a:fillRect/>
          </a:stretch>
        </p:blipFill>
        <p:spPr>
          <a:xfrm>
            <a:off x="3170281" y="4191000"/>
            <a:ext cx="5973719" cy="2455862"/>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152400" y="858328"/>
            <a:ext cx="4314825" cy="4704272"/>
          </a:xfrm>
          <a:prstGeom prst="rect">
            <a:avLst/>
          </a:prstGeom>
          <a:noFill/>
          <a:ln w="9525">
            <a:noFill/>
            <a:miter lim="800000"/>
            <a:headEnd/>
            <a:tailEnd/>
          </a:ln>
        </p:spPr>
      </p:pic>
      <p:sp>
        <p:nvSpPr>
          <p:cNvPr id="6" name="TextBox 5"/>
          <p:cNvSpPr txBox="1"/>
          <p:nvPr/>
        </p:nvSpPr>
        <p:spPr>
          <a:xfrm>
            <a:off x="928195" y="6015335"/>
            <a:ext cx="2500805" cy="461665"/>
          </a:xfrm>
          <a:prstGeom prst="rect">
            <a:avLst/>
          </a:prstGeom>
          <a:noFill/>
        </p:spPr>
        <p:txBody>
          <a:bodyPr wrap="none" rtlCol="0">
            <a:spAutoFit/>
          </a:bodyPr>
          <a:lstStyle/>
          <a:p>
            <a:r>
              <a:rPr lang="en-US" sz="2400" dirty="0" smtClean="0">
                <a:solidFill>
                  <a:srgbClr val="FF0000"/>
                </a:solidFill>
              </a:rPr>
              <a:t>Guided EM Waves</a:t>
            </a:r>
            <a:endParaRPr lang="en-US" sz="2400" dirty="0">
              <a:solidFill>
                <a:srgbClr val="FF0000"/>
              </a:solidFill>
            </a:endParaRPr>
          </a:p>
        </p:txBody>
      </p:sp>
      <p:sp>
        <p:nvSpPr>
          <p:cNvPr id="7" name="TextBox 6"/>
          <p:cNvSpPr txBox="1"/>
          <p:nvPr/>
        </p:nvSpPr>
        <p:spPr>
          <a:xfrm>
            <a:off x="6477000" y="6324600"/>
            <a:ext cx="184666" cy="461665"/>
          </a:xfrm>
          <a:prstGeom prst="rect">
            <a:avLst/>
          </a:prstGeom>
          <a:noFill/>
        </p:spPr>
        <p:txBody>
          <a:bodyPr wrap="none" rtlCol="0">
            <a:spAutoFit/>
          </a:bodyPr>
          <a:lstStyle/>
          <a:p>
            <a:r>
              <a:rPr lang="en-US" sz="2400" dirty="0" smtClean="0">
                <a:solidFill>
                  <a:srgbClr val="FF0000"/>
                </a:solidFill>
              </a:rPr>
              <a:t> </a:t>
            </a:r>
            <a:endParaRPr lang="en-US" sz="2400" dirty="0">
              <a:solidFill>
                <a:srgbClr val="FF0000"/>
              </a:solidFill>
            </a:endParaRPr>
          </a:p>
        </p:txBody>
      </p:sp>
      <p:sp>
        <p:nvSpPr>
          <p:cNvPr id="8" name="Rectangle 7"/>
          <p:cNvSpPr/>
          <p:nvPr/>
        </p:nvSpPr>
        <p:spPr>
          <a:xfrm>
            <a:off x="5203825" y="6015335"/>
            <a:ext cx="3178175" cy="461665"/>
          </a:xfrm>
          <a:prstGeom prst="rect">
            <a:avLst/>
          </a:prstGeom>
        </p:spPr>
        <p:txBody>
          <a:bodyPr wrap="square">
            <a:spAutoFit/>
          </a:bodyPr>
          <a:lstStyle/>
          <a:p>
            <a:pPr lvl="0"/>
            <a:r>
              <a:rPr lang="en-US" sz="2400" dirty="0" smtClean="0">
                <a:solidFill>
                  <a:srgbClr val="FF0000"/>
                </a:solidFill>
              </a:rPr>
              <a:t>Unbounded EM Waves</a:t>
            </a:r>
            <a:endParaRPr lang="en-US" sz="2400" dirty="0">
              <a:solidFill>
                <a:srgbClr val="FF0000"/>
              </a:solidFill>
            </a:endParaRPr>
          </a:p>
        </p:txBody>
      </p:sp>
      <p:pic>
        <p:nvPicPr>
          <p:cNvPr id="9" name="Picture 8" descr="blank.tiff"/>
          <p:cNvPicPr>
            <a:picLocks noChangeAspect="1"/>
          </p:cNvPicPr>
          <p:nvPr/>
        </p:nvPicPr>
        <p:blipFill>
          <a:blip r:embed="rId3" cstate="print"/>
          <a:stretch>
            <a:fillRect/>
          </a:stretch>
        </p:blipFill>
        <p:spPr>
          <a:xfrm>
            <a:off x="152400" y="2743200"/>
            <a:ext cx="4419600" cy="838200"/>
          </a:xfrm>
          <a:prstGeom prst="rect">
            <a:avLst/>
          </a:prstGeom>
        </p:spPr>
      </p:pic>
      <p:pic>
        <p:nvPicPr>
          <p:cNvPr id="3075" name="Picture 3"/>
          <p:cNvPicPr>
            <a:picLocks noGrp="1" noChangeAspect="1" noChangeArrowheads="1"/>
          </p:cNvPicPr>
          <p:nvPr>
            <p:ph sz="quarter" idx="1"/>
          </p:nvPr>
        </p:nvPicPr>
        <p:blipFill>
          <a:blip r:embed="rId4" cstate="print"/>
          <a:srcRect/>
          <a:stretch>
            <a:fillRect/>
          </a:stretch>
        </p:blipFill>
        <p:spPr bwMode="auto">
          <a:xfrm>
            <a:off x="5029200" y="106980"/>
            <a:ext cx="3429000" cy="5903906"/>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3316" name="Picture 4"/>
          <p:cNvPicPr>
            <a:picLocks noChangeAspect="1" noChangeArrowheads="1"/>
          </p:cNvPicPr>
          <p:nvPr/>
        </p:nvPicPr>
        <p:blipFill>
          <a:blip r:embed="rId2" cstate="print"/>
          <a:srcRect/>
          <a:stretch>
            <a:fillRect/>
          </a:stretch>
        </p:blipFill>
        <p:spPr bwMode="auto">
          <a:xfrm>
            <a:off x="10837" y="5499887"/>
            <a:ext cx="6923363" cy="1358114"/>
          </a:xfrm>
          <a:prstGeom prst="rect">
            <a:avLst/>
          </a:prstGeom>
          <a:noFill/>
          <a:ln w="9525">
            <a:noFill/>
            <a:miter lim="800000"/>
            <a:headEnd/>
            <a:tailEnd/>
          </a:ln>
        </p:spPr>
      </p:pic>
      <p:sp>
        <p:nvSpPr>
          <p:cNvPr id="2" name="Title 1"/>
          <p:cNvSpPr>
            <a:spLocks noGrp="1"/>
          </p:cNvSpPr>
          <p:nvPr>
            <p:ph type="title"/>
          </p:nvPr>
        </p:nvSpPr>
        <p:spPr/>
        <p:txBody>
          <a:bodyPr>
            <a:normAutofit fontScale="90000"/>
          </a:bodyPr>
          <a:lstStyle/>
          <a:p>
            <a:r>
              <a:rPr lang="en-US" dirty="0" smtClean="0"/>
              <a:t>Elliptical Polarization: </a:t>
            </a:r>
            <a:r>
              <a:rPr lang="en-US" dirty="0" smtClean="0">
                <a:solidFill>
                  <a:srgbClr val="FF0000"/>
                </a:solidFill>
              </a:rPr>
              <a:t>General Case</a:t>
            </a:r>
            <a:endParaRPr lang="en-US" dirty="0">
              <a:solidFill>
                <a:srgbClr val="FF0000"/>
              </a:solidFill>
            </a:endParaRPr>
          </a:p>
        </p:txBody>
      </p:sp>
      <p:pic>
        <p:nvPicPr>
          <p:cNvPr id="8" name="Picture 7" descr="blank.tiff"/>
          <p:cNvPicPr>
            <a:picLocks noChangeAspect="1"/>
          </p:cNvPicPr>
          <p:nvPr/>
        </p:nvPicPr>
        <p:blipFill>
          <a:blip r:embed="rId3" cstate="print"/>
          <a:stretch>
            <a:fillRect/>
          </a:stretch>
        </p:blipFill>
        <p:spPr>
          <a:xfrm>
            <a:off x="0" y="5410200"/>
            <a:ext cx="5867400" cy="457200"/>
          </a:xfrm>
          <a:prstGeom prst="rect">
            <a:avLst/>
          </a:prstGeom>
        </p:spPr>
      </p:pic>
      <p:pic>
        <p:nvPicPr>
          <p:cNvPr id="13314" name="Picture 2"/>
          <p:cNvPicPr>
            <a:picLocks noChangeAspect="1" noChangeArrowheads="1"/>
          </p:cNvPicPr>
          <p:nvPr/>
        </p:nvPicPr>
        <p:blipFill>
          <a:blip r:embed="rId4" cstate="print"/>
          <a:srcRect/>
          <a:stretch>
            <a:fillRect/>
          </a:stretch>
        </p:blipFill>
        <p:spPr bwMode="auto">
          <a:xfrm>
            <a:off x="76200" y="2786568"/>
            <a:ext cx="4343400" cy="2090232"/>
          </a:xfrm>
          <a:prstGeom prst="rect">
            <a:avLst/>
          </a:prstGeom>
          <a:noFill/>
          <a:ln w="9525">
            <a:noFill/>
            <a:miter lim="800000"/>
            <a:headEnd/>
            <a:tailEnd/>
          </a:ln>
        </p:spPr>
      </p:pic>
      <p:pic>
        <p:nvPicPr>
          <p:cNvPr id="13315" name="Picture 3"/>
          <p:cNvPicPr>
            <a:picLocks noChangeAspect="1" noChangeArrowheads="1"/>
          </p:cNvPicPr>
          <p:nvPr/>
        </p:nvPicPr>
        <p:blipFill>
          <a:blip r:embed="rId5" cstate="print"/>
          <a:srcRect/>
          <a:stretch>
            <a:fillRect/>
          </a:stretch>
        </p:blipFill>
        <p:spPr bwMode="auto">
          <a:xfrm>
            <a:off x="1495077" y="4950625"/>
            <a:ext cx="1933923" cy="688175"/>
          </a:xfrm>
          <a:prstGeom prst="rect">
            <a:avLst/>
          </a:prstGeom>
          <a:noFill/>
          <a:ln w="9525">
            <a:noFill/>
            <a:miter lim="800000"/>
            <a:headEnd/>
            <a:tailEnd/>
          </a:ln>
        </p:spPr>
      </p:pic>
      <p:pic>
        <p:nvPicPr>
          <p:cNvPr id="13317" name="Picture 5"/>
          <p:cNvPicPr>
            <a:picLocks noGrp="1" noChangeAspect="1" noChangeArrowheads="1"/>
          </p:cNvPicPr>
          <p:nvPr>
            <p:ph sz="quarter" idx="1"/>
          </p:nvPr>
        </p:nvPicPr>
        <p:blipFill>
          <a:blip r:embed="rId6" cstate="print"/>
          <a:srcRect/>
          <a:stretch>
            <a:fillRect/>
          </a:stretch>
        </p:blipFill>
        <p:spPr bwMode="auto">
          <a:xfrm>
            <a:off x="4431583" y="2057400"/>
            <a:ext cx="4636217" cy="3043237"/>
          </a:xfrm>
          <a:prstGeom prst="rect">
            <a:avLst/>
          </a:prstGeom>
          <a:noFill/>
          <a:ln w="9525">
            <a:noFill/>
            <a:miter lim="800000"/>
            <a:headEnd/>
            <a:tailEnd/>
          </a:ln>
        </p:spPr>
      </p:pic>
      <p:sp>
        <p:nvSpPr>
          <p:cNvPr id="9" name="TextBox 8"/>
          <p:cNvSpPr txBox="1"/>
          <p:nvPr/>
        </p:nvSpPr>
        <p:spPr>
          <a:xfrm>
            <a:off x="76200" y="1752600"/>
            <a:ext cx="6501875" cy="400110"/>
          </a:xfrm>
          <a:prstGeom prst="rect">
            <a:avLst/>
          </a:prstGeom>
          <a:noFill/>
        </p:spPr>
        <p:txBody>
          <a:bodyPr wrap="none" rtlCol="0">
            <a:spAutoFit/>
          </a:bodyPr>
          <a:lstStyle/>
          <a:p>
            <a:r>
              <a:rPr lang="en-US" sz="2000" dirty="0" smtClean="0">
                <a:solidFill>
                  <a:srgbClr val="FF0000"/>
                </a:solidFill>
              </a:rPr>
              <a:t>Linear and circular polarizations are special cases of elliptical</a:t>
            </a:r>
            <a:endParaRPr lang="en-US" sz="2000" dirty="0">
              <a:solidFill>
                <a:srgbClr val="FF0000"/>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pic>
        <p:nvPicPr>
          <p:cNvPr id="14338" name="Picture 2"/>
          <p:cNvPicPr>
            <a:picLocks noGrp="1" noChangeAspect="1" noChangeArrowheads="1"/>
          </p:cNvPicPr>
          <p:nvPr>
            <p:ph sz="quarter" idx="1"/>
          </p:nvPr>
        </p:nvPicPr>
        <p:blipFill>
          <a:blip r:embed="rId2" cstate="print"/>
          <a:srcRect/>
          <a:stretch>
            <a:fillRect/>
          </a:stretch>
        </p:blipFill>
        <p:spPr bwMode="auto">
          <a:xfrm>
            <a:off x="0" y="152401"/>
            <a:ext cx="6172200" cy="6688506"/>
          </a:xfrm>
          <a:prstGeom prst="rect">
            <a:avLst/>
          </a:prstGeom>
          <a:noFill/>
          <a:ln w="9525">
            <a:noFill/>
            <a:miter lim="800000"/>
            <a:headEnd/>
            <a:tailEnd/>
          </a:ln>
        </p:spPr>
      </p:pic>
      <p:sp>
        <p:nvSpPr>
          <p:cNvPr id="5" name="TextBox 4"/>
          <p:cNvSpPr txBox="1"/>
          <p:nvPr/>
        </p:nvSpPr>
        <p:spPr>
          <a:xfrm>
            <a:off x="7772400" y="6324600"/>
            <a:ext cx="653770" cy="369332"/>
          </a:xfrm>
          <a:prstGeom prst="rect">
            <a:avLst/>
          </a:prstGeom>
          <a:noFill/>
        </p:spPr>
        <p:txBody>
          <a:bodyPr wrap="none" rtlCol="0">
            <a:spAutoFit/>
          </a:bodyPr>
          <a:lstStyle/>
          <a:p>
            <a:r>
              <a:rPr lang="en-US" dirty="0" smtClean="0">
                <a:solidFill>
                  <a:srgbClr val="FF0000"/>
                </a:solidFill>
              </a:rPr>
              <a:t>Cont.</a:t>
            </a:r>
            <a:endParaRPr lang="en-US" dirty="0">
              <a:solidFill>
                <a:srgbClr val="FF0000"/>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4339" name="Picture 3"/>
          <p:cNvPicPr>
            <a:picLocks noChangeAspect="1" noChangeArrowheads="1"/>
          </p:cNvPicPr>
          <p:nvPr/>
        </p:nvPicPr>
        <p:blipFill>
          <a:blip r:embed="rId2" cstate="print"/>
          <a:srcRect/>
          <a:stretch>
            <a:fillRect/>
          </a:stretch>
        </p:blipFill>
        <p:spPr bwMode="auto">
          <a:xfrm>
            <a:off x="-1295400" y="1600200"/>
            <a:ext cx="4097729" cy="3505200"/>
          </a:xfrm>
          <a:prstGeom prst="rect">
            <a:avLst/>
          </a:prstGeom>
          <a:noFill/>
          <a:ln w="9525">
            <a:noFill/>
            <a:miter lim="800000"/>
            <a:headEnd/>
            <a:tailEnd/>
          </a:ln>
        </p:spPr>
      </p:pic>
      <p:pic>
        <p:nvPicPr>
          <p:cNvPr id="14340" name="Picture 4"/>
          <p:cNvPicPr>
            <a:picLocks noChangeAspect="1" noChangeArrowheads="1"/>
          </p:cNvPicPr>
          <p:nvPr/>
        </p:nvPicPr>
        <p:blipFill>
          <a:blip r:embed="rId3" cstate="print"/>
          <a:srcRect/>
          <a:stretch>
            <a:fillRect/>
          </a:stretch>
        </p:blipFill>
        <p:spPr bwMode="auto">
          <a:xfrm>
            <a:off x="3322721" y="1676400"/>
            <a:ext cx="5745079" cy="3358662"/>
          </a:xfrm>
          <a:prstGeom prst="rect">
            <a:avLst/>
          </a:prstGeom>
          <a:noFill/>
          <a:ln w="9525">
            <a:noFill/>
            <a:miter lim="800000"/>
            <a:headEnd/>
            <a:tailEnd/>
          </a:ln>
        </p:spPr>
      </p:pic>
      <p:sp>
        <p:nvSpPr>
          <p:cNvPr id="5" name="Content Placeholder 4"/>
          <p:cNvSpPr>
            <a:spLocks noGrp="1"/>
          </p:cNvSpPr>
          <p:nvPr>
            <p:ph sz="quarter" idx="1"/>
          </p:nvPr>
        </p:nvSpPr>
        <p:spPr>
          <a:xfrm flipH="1">
            <a:off x="9326880" y="1600200"/>
            <a:ext cx="45719" cy="4495800"/>
          </a:xfrm>
        </p:spPr>
        <p:txBody>
          <a:bodyPr/>
          <a:lstStyle/>
          <a:p>
            <a:endParaRPr lang="en-US" dirty="0"/>
          </a:p>
        </p:txBody>
      </p:sp>
      <p:sp>
        <p:nvSpPr>
          <p:cNvPr id="6" name="TextBox 5"/>
          <p:cNvSpPr txBox="1"/>
          <p:nvPr/>
        </p:nvSpPr>
        <p:spPr>
          <a:xfrm>
            <a:off x="457200" y="228600"/>
            <a:ext cx="3522043" cy="646331"/>
          </a:xfrm>
          <a:prstGeom prst="rect">
            <a:avLst/>
          </a:prstGeom>
          <a:noFill/>
        </p:spPr>
        <p:txBody>
          <a:bodyPr wrap="none" rtlCol="0">
            <a:spAutoFit/>
          </a:bodyPr>
          <a:lstStyle/>
          <a:p>
            <a:r>
              <a:rPr lang="en-US" sz="3600" dirty="0" smtClean="0">
                <a:solidFill>
                  <a:schemeClr val="tx2"/>
                </a:solidFill>
              </a:rPr>
              <a:t>Example 7-3 cont.</a:t>
            </a:r>
            <a:endParaRPr lang="en-US" sz="3600" dirty="0">
              <a:solidFill>
                <a:schemeClr val="tx2"/>
              </a:solidFill>
            </a:endParaRPr>
          </a:p>
        </p:txBody>
      </p:sp>
      <p:pic>
        <p:nvPicPr>
          <p:cNvPr id="7" name="Picture 6" descr="blank.tiff"/>
          <p:cNvPicPr>
            <a:picLocks noChangeAspect="1"/>
          </p:cNvPicPr>
          <p:nvPr/>
        </p:nvPicPr>
        <p:blipFill>
          <a:blip r:embed="rId4"/>
          <a:stretch>
            <a:fillRect/>
          </a:stretch>
        </p:blipFill>
        <p:spPr>
          <a:xfrm>
            <a:off x="-1219200" y="3016250"/>
            <a:ext cx="1676400" cy="793750"/>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5362" name="Picture 2"/>
          <p:cNvPicPr>
            <a:picLocks noGrp="1" noChangeAspect="1" noChangeArrowheads="1"/>
          </p:cNvPicPr>
          <p:nvPr>
            <p:ph sz="quarter" idx="1"/>
          </p:nvPr>
        </p:nvPicPr>
        <p:blipFill>
          <a:blip r:embed="rId2" cstate="print"/>
          <a:srcRect/>
          <a:stretch>
            <a:fillRect/>
          </a:stretch>
        </p:blipFill>
        <p:spPr bwMode="auto">
          <a:xfrm>
            <a:off x="0" y="620404"/>
            <a:ext cx="9144000" cy="532319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6386" name="Picture 2"/>
          <p:cNvPicPr>
            <a:picLocks noGrp="1" noChangeAspect="1" noChangeArrowheads="1"/>
          </p:cNvPicPr>
          <p:nvPr>
            <p:ph sz="quarter" idx="1"/>
          </p:nvPr>
        </p:nvPicPr>
        <p:blipFill>
          <a:blip r:embed="rId2" cstate="print"/>
          <a:srcRect/>
          <a:stretch>
            <a:fillRect/>
          </a:stretch>
        </p:blipFill>
        <p:spPr bwMode="auto">
          <a:xfrm>
            <a:off x="0" y="1154033"/>
            <a:ext cx="9144000" cy="4689633"/>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4572000" cy="990600"/>
          </a:xfrm>
        </p:spPr>
        <p:txBody>
          <a:bodyPr/>
          <a:lstStyle/>
          <a:p>
            <a:r>
              <a:rPr lang="en-US" dirty="0" smtClean="0"/>
              <a:t>Tech Brief 7:  </a:t>
            </a:r>
            <a:r>
              <a:rPr lang="en-US" dirty="0" smtClean="0">
                <a:solidFill>
                  <a:srgbClr val="FF0000"/>
                </a:solidFill>
              </a:rPr>
              <a:t>LCD</a:t>
            </a:r>
            <a:endParaRPr lang="en-US" dirty="0">
              <a:solidFill>
                <a:srgbClr val="FF0000"/>
              </a:solidFill>
            </a:endParaRPr>
          </a:p>
        </p:txBody>
      </p:sp>
      <p:sp>
        <p:nvSpPr>
          <p:cNvPr id="5" name="TextBox 4"/>
          <p:cNvSpPr txBox="1"/>
          <p:nvPr/>
        </p:nvSpPr>
        <p:spPr>
          <a:xfrm>
            <a:off x="76200" y="1905000"/>
            <a:ext cx="5029200" cy="3416320"/>
          </a:xfrm>
          <a:prstGeom prst="rect">
            <a:avLst/>
          </a:prstGeom>
          <a:noFill/>
        </p:spPr>
        <p:txBody>
          <a:bodyPr wrap="square" rtlCol="0">
            <a:spAutoFit/>
          </a:bodyPr>
          <a:lstStyle/>
          <a:p>
            <a:r>
              <a:rPr lang="en-US" sz="2400" b="1" i="1" dirty="0" smtClean="0">
                <a:solidFill>
                  <a:schemeClr val="tx2"/>
                </a:solidFill>
              </a:rPr>
              <a:t>Liquid crystals are neither a pure solid nor a pure liquid, but rather a hybrid of both. One particular variety of interest is the twisted </a:t>
            </a:r>
            <a:r>
              <a:rPr lang="en-US" sz="2400" b="1" i="1" dirty="0" err="1" smtClean="0">
                <a:solidFill>
                  <a:srgbClr val="FF0000"/>
                </a:solidFill>
              </a:rPr>
              <a:t>nematic</a:t>
            </a:r>
            <a:r>
              <a:rPr lang="en-US" sz="2400" b="1" i="1" dirty="0" smtClean="0">
                <a:solidFill>
                  <a:schemeClr val="tx2"/>
                </a:solidFill>
              </a:rPr>
              <a:t> liquid crystal whose rod-shaped molecules have a natural tendency to assume a </a:t>
            </a:r>
            <a:r>
              <a:rPr lang="en-US" sz="2400" b="1" i="1" dirty="0" smtClean="0">
                <a:solidFill>
                  <a:srgbClr val="FF0000"/>
                </a:solidFill>
              </a:rPr>
              <a:t>twisted spiral </a:t>
            </a:r>
            <a:r>
              <a:rPr lang="en-US" sz="2400" b="1" i="1" dirty="0" smtClean="0">
                <a:solidFill>
                  <a:schemeClr val="tx2"/>
                </a:solidFill>
              </a:rPr>
              <a:t>structure when the material is sandwiched between finely grooved glass substrates with orthogonal orientations.</a:t>
            </a:r>
            <a:endParaRPr lang="en-US" sz="2400" dirty="0">
              <a:solidFill>
                <a:schemeClr val="tx2"/>
              </a:solidFill>
            </a:endParaRPr>
          </a:p>
        </p:txBody>
      </p:sp>
      <p:pic>
        <p:nvPicPr>
          <p:cNvPr id="17410" name="Picture 2"/>
          <p:cNvPicPr>
            <a:picLocks noGrp="1" noChangeAspect="1" noChangeArrowheads="1"/>
          </p:cNvPicPr>
          <p:nvPr>
            <p:ph sz="quarter" idx="1"/>
          </p:nvPr>
        </p:nvPicPr>
        <p:blipFill>
          <a:blip r:embed="rId2" cstate="print"/>
          <a:srcRect/>
          <a:stretch>
            <a:fillRect/>
          </a:stretch>
        </p:blipFill>
        <p:spPr bwMode="auto">
          <a:xfrm>
            <a:off x="5109372" y="76200"/>
            <a:ext cx="3617905" cy="6705600"/>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Operation of a Single Pixel</a:t>
            </a:r>
            <a:endParaRPr lang="en-US" dirty="0"/>
          </a:p>
        </p:txBody>
      </p:sp>
      <p:pic>
        <p:nvPicPr>
          <p:cNvPr id="18434" name="Picture 2"/>
          <p:cNvPicPr>
            <a:picLocks noGrp="1" noChangeAspect="1" noChangeArrowheads="1"/>
          </p:cNvPicPr>
          <p:nvPr>
            <p:ph sz="quarter" idx="1"/>
          </p:nvPr>
        </p:nvPicPr>
        <p:blipFill>
          <a:blip r:embed="rId2" cstate="print"/>
          <a:srcRect/>
          <a:stretch>
            <a:fillRect/>
          </a:stretch>
        </p:blipFill>
        <p:spPr bwMode="auto">
          <a:xfrm>
            <a:off x="1614626" y="1600200"/>
            <a:ext cx="5914748" cy="4953000"/>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LCD 2-D Array</a:t>
            </a:r>
            <a:endParaRPr lang="en-US" dirty="0"/>
          </a:p>
        </p:txBody>
      </p:sp>
      <p:pic>
        <p:nvPicPr>
          <p:cNvPr id="19458" name="Picture 2"/>
          <p:cNvPicPr>
            <a:picLocks noGrp="1" noChangeAspect="1" noChangeArrowheads="1"/>
          </p:cNvPicPr>
          <p:nvPr>
            <p:ph sz="quarter" idx="1"/>
          </p:nvPr>
        </p:nvPicPr>
        <p:blipFill>
          <a:blip r:embed="rId2" cstate="print"/>
          <a:srcRect/>
          <a:stretch>
            <a:fillRect/>
          </a:stretch>
        </p:blipFill>
        <p:spPr bwMode="auto">
          <a:xfrm>
            <a:off x="288132" y="1902627"/>
            <a:ext cx="8567737" cy="4119545"/>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0482" name="Picture 2"/>
          <p:cNvPicPr>
            <a:picLocks noGrp="1" noChangeAspect="1" noChangeArrowheads="1"/>
          </p:cNvPicPr>
          <p:nvPr>
            <p:ph sz="quarter" idx="1"/>
          </p:nvPr>
        </p:nvPicPr>
        <p:blipFill>
          <a:blip r:embed="rId2" cstate="print"/>
          <a:srcRect/>
          <a:stretch>
            <a:fillRect/>
          </a:stretch>
        </p:blipFill>
        <p:spPr bwMode="auto">
          <a:xfrm>
            <a:off x="76199" y="1604975"/>
            <a:ext cx="5988063" cy="1747825"/>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err="1" smtClean="0"/>
              <a:t>Lossy</a:t>
            </a:r>
            <a:r>
              <a:rPr lang="en-US" dirty="0" smtClean="0"/>
              <a:t> Media</a:t>
            </a:r>
            <a:endParaRPr lang="en-US" dirty="0"/>
          </a:p>
        </p:txBody>
      </p:sp>
      <p:pic>
        <p:nvPicPr>
          <p:cNvPr id="7" name="Picture 6" descr="blank.tiff"/>
          <p:cNvPicPr>
            <a:picLocks noChangeAspect="1"/>
          </p:cNvPicPr>
          <p:nvPr/>
        </p:nvPicPr>
        <p:blipFill>
          <a:blip r:embed="rId3" cstate="print"/>
          <a:stretch>
            <a:fillRect/>
          </a:stretch>
        </p:blipFill>
        <p:spPr>
          <a:xfrm>
            <a:off x="3377160" y="2438400"/>
            <a:ext cx="1347240" cy="533400"/>
          </a:xfrm>
          <a:prstGeom prst="rect">
            <a:avLst/>
          </a:prstGeom>
        </p:spPr>
      </p:pic>
      <p:pic>
        <p:nvPicPr>
          <p:cNvPr id="20483" name="Picture 3"/>
          <p:cNvPicPr>
            <a:picLocks noChangeAspect="1" noChangeArrowheads="1"/>
          </p:cNvPicPr>
          <p:nvPr/>
        </p:nvPicPr>
        <p:blipFill>
          <a:blip r:embed="rId4" cstate="print"/>
          <a:srcRect/>
          <a:stretch>
            <a:fillRect/>
          </a:stretch>
        </p:blipFill>
        <p:spPr bwMode="auto">
          <a:xfrm>
            <a:off x="76200" y="3581401"/>
            <a:ext cx="6041232" cy="3276600"/>
          </a:xfrm>
          <a:prstGeom prst="rect">
            <a:avLst/>
          </a:prstGeom>
          <a:noFill/>
          <a:ln w="9525">
            <a:noFill/>
            <a:miter lim="800000"/>
            <a:headEnd/>
            <a:tailEnd/>
          </a:ln>
        </p:spPr>
      </p:pic>
      <p:sp>
        <p:nvSpPr>
          <p:cNvPr id="8" name="TextBox 7"/>
          <p:cNvSpPr txBox="1"/>
          <p:nvPr/>
        </p:nvSpPr>
        <p:spPr>
          <a:xfrm>
            <a:off x="7696200" y="6096000"/>
            <a:ext cx="653770" cy="369332"/>
          </a:xfrm>
          <a:prstGeom prst="rect">
            <a:avLst/>
          </a:prstGeom>
          <a:noFill/>
        </p:spPr>
        <p:txBody>
          <a:bodyPr wrap="none" rtlCol="0">
            <a:spAutoFit/>
          </a:bodyPr>
          <a:lstStyle/>
          <a:p>
            <a:r>
              <a:rPr lang="en-US" dirty="0" smtClean="0">
                <a:solidFill>
                  <a:srgbClr val="FF0000"/>
                </a:solidFill>
              </a:rPr>
              <a:t>Cont.</a:t>
            </a:r>
            <a:endParaRPr lang="en-US" dirty="0">
              <a:solidFill>
                <a:srgbClr val="FF0000"/>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Lossy</a:t>
            </a:r>
            <a:r>
              <a:rPr lang="en-US" dirty="0" smtClean="0"/>
              <a:t> Media</a:t>
            </a:r>
            <a:endParaRPr lang="en-US" dirty="0"/>
          </a:p>
        </p:txBody>
      </p:sp>
      <p:pic>
        <p:nvPicPr>
          <p:cNvPr id="7" name="Picture 6" descr="blank.tiff"/>
          <p:cNvPicPr>
            <a:picLocks noChangeAspect="1"/>
          </p:cNvPicPr>
          <p:nvPr/>
        </p:nvPicPr>
        <p:blipFill>
          <a:blip r:embed="rId2" cstate="print"/>
          <a:stretch>
            <a:fillRect/>
          </a:stretch>
        </p:blipFill>
        <p:spPr>
          <a:xfrm>
            <a:off x="3377160" y="2438400"/>
            <a:ext cx="1347240" cy="533400"/>
          </a:xfrm>
          <a:prstGeom prst="rect">
            <a:avLst/>
          </a:prstGeom>
        </p:spPr>
      </p:pic>
      <p:pic>
        <p:nvPicPr>
          <p:cNvPr id="20484" name="Picture 4"/>
          <p:cNvPicPr>
            <a:picLocks noChangeAspect="1" noChangeArrowheads="1"/>
          </p:cNvPicPr>
          <p:nvPr/>
        </p:nvPicPr>
        <p:blipFill>
          <a:blip r:embed="rId3" cstate="print"/>
          <a:srcRect/>
          <a:stretch>
            <a:fillRect/>
          </a:stretch>
        </p:blipFill>
        <p:spPr bwMode="auto">
          <a:xfrm>
            <a:off x="685800" y="1676399"/>
            <a:ext cx="5708670" cy="5181601"/>
          </a:xfrm>
          <a:prstGeom prst="rect">
            <a:avLst/>
          </a:prstGeom>
          <a:noFill/>
          <a:ln w="9525">
            <a:noFill/>
            <a:miter lim="800000"/>
            <a:headEnd/>
            <a:tailEnd/>
          </a:ln>
        </p:spPr>
      </p:pic>
      <p:sp>
        <p:nvSpPr>
          <p:cNvPr id="8" name="Content Placeholder 7"/>
          <p:cNvSpPr>
            <a:spLocks noGrp="1"/>
          </p:cNvSpPr>
          <p:nvPr>
            <p:ph sz="quarter" idx="1"/>
          </p:nvPr>
        </p:nvSpPr>
        <p:spPr/>
        <p:txBody>
          <a:bodyPr/>
          <a:lstStyle/>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Maxwell’s Equations</a:t>
            </a:r>
            <a:endParaRPr lang="en-US" dirty="0"/>
          </a:p>
        </p:txBody>
      </p:sp>
      <p:sp>
        <p:nvSpPr>
          <p:cNvPr id="5" name="TextBox 4"/>
          <p:cNvSpPr txBox="1"/>
          <p:nvPr/>
        </p:nvSpPr>
        <p:spPr>
          <a:xfrm>
            <a:off x="152400" y="1447800"/>
            <a:ext cx="3755956" cy="461665"/>
          </a:xfrm>
          <a:prstGeom prst="rect">
            <a:avLst/>
          </a:prstGeom>
          <a:noFill/>
        </p:spPr>
        <p:txBody>
          <a:bodyPr wrap="none" rtlCol="0">
            <a:spAutoFit/>
          </a:bodyPr>
          <a:lstStyle/>
          <a:p>
            <a:r>
              <a:rPr lang="en-US" sz="2400" dirty="0" smtClean="0">
                <a:solidFill>
                  <a:srgbClr val="FF0000"/>
                </a:solidFill>
              </a:rPr>
              <a:t>For sinusoidal time variations:</a:t>
            </a:r>
            <a:endParaRPr lang="en-US" sz="2400" dirty="0">
              <a:solidFill>
                <a:srgbClr val="FF0000"/>
              </a:solidFill>
            </a:endParaRPr>
          </a:p>
        </p:txBody>
      </p:sp>
      <p:sp>
        <p:nvSpPr>
          <p:cNvPr id="8" name="TextBox 7"/>
          <p:cNvSpPr txBox="1"/>
          <p:nvPr/>
        </p:nvSpPr>
        <p:spPr>
          <a:xfrm>
            <a:off x="4800600" y="1600200"/>
            <a:ext cx="2236009" cy="400110"/>
          </a:xfrm>
          <a:prstGeom prst="rect">
            <a:avLst/>
          </a:prstGeom>
          <a:noFill/>
        </p:spPr>
        <p:txBody>
          <a:bodyPr wrap="none" rtlCol="0">
            <a:spAutoFit/>
          </a:bodyPr>
          <a:lstStyle/>
          <a:p>
            <a:r>
              <a:rPr lang="en-US" sz="2000" dirty="0" smtClean="0">
                <a:solidFill>
                  <a:srgbClr val="FF0000"/>
                </a:solidFill>
              </a:rPr>
              <a:t>For any vector field:</a:t>
            </a:r>
            <a:endParaRPr lang="en-US" sz="2000" dirty="0">
              <a:solidFill>
                <a:srgbClr val="FF0000"/>
              </a:solidFill>
            </a:endParaRPr>
          </a:p>
        </p:txBody>
      </p:sp>
      <p:sp>
        <p:nvSpPr>
          <p:cNvPr id="10" name="TextBox 9"/>
          <p:cNvSpPr txBox="1"/>
          <p:nvPr/>
        </p:nvSpPr>
        <p:spPr>
          <a:xfrm>
            <a:off x="4953000" y="2667000"/>
            <a:ext cx="863312" cy="400110"/>
          </a:xfrm>
          <a:prstGeom prst="rect">
            <a:avLst/>
          </a:prstGeom>
          <a:noFill/>
        </p:spPr>
        <p:txBody>
          <a:bodyPr wrap="none" rtlCol="0">
            <a:spAutoFit/>
          </a:bodyPr>
          <a:lstStyle/>
          <a:p>
            <a:r>
              <a:rPr lang="en-US" sz="2000" dirty="0" smtClean="0">
                <a:solidFill>
                  <a:srgbClr val="FF0000"/>
                </a:solidFill>
              </a:rPr>
              <a:t>Hence:</a:t>
            </a:r>
            <a:endParaRPr lang="en-US" sz="2000" dirty="0">
              <a:solidFill>
                <a:srgbClr val="FF0000"/>
              </a:solidFill>
            </a:endParaRPr>
          </a:p>
        </p:txBody>
      </p:sp>
      <p:sp>
        <p:nvSpPr>
          <p:cNvPr id="11" name="TextBox 10"/>
          <p:cNvSpPr txBox="1"/>
          <p:nvPr/>
        </p:nvSpPr>
        <p:spPr>
          <a:xfrm>
            <a:off x="7010400" y="2667000"/>
            <a:ext cx="540495" cy="369332"/>
          </a:xfrm>
          <a:prstGeom prst="rect">
            <a:avLst/>
          </a:prstGeom>
          <a:noFill/>
        </p:spPr>
        <p:txBody>
          <a:bodyPr wrap="none" rtlCol="0">
            <a:spAutoFit/>
          </a:bodyPr>
          <a:lstStyle/>
          <a:p>
            <a:r>
              <a:rPr lang="en-US" dirty="0" smtClean="0"/>
              <a:t>and </a:t>
            </a:r>
            <a:endParaRPr lang="en-US" dirty="0"/>
          </a:p>
        </p:txBody>
      </p:sp>
      <p:sp>
        <p:nvSpPr>
          <p:cNvPr id="14" name="TextBox 13"/>
          <p:cNvSpPr txBox="1"/>
          <p:nvPr/>
        </p:nvSpPr>
        <p:spPr>
          <a:xfrm>
            <a:off x="4953000" y="3505200"/>
            <a:ext cx="4186362" cy="369332"/>
          </a:xfrm>
          <a:prstGeom prst="rect">
            <a:avLst/>
          </a:prstGeom>
          <a:noFill/>
        </p:spPr>
        <p:txBody>
          <a:bodyPr wrap="none" rtlCol="0">
            <a:spAutoFit/>
          </a:bodyPr>
          <a:lstStyle/>
          <a:p>
            <a:r>
              <a:rPr lang="en-US" dirty="0" smtClean="0">
                <a:solidFill>
                  <a:srgbClr val="FF0000"/>
                </a:solidFill>
              </a:rPr>
              <a:t>Consequently, Maxwell’s equations become:</a:t>
            </a:r>
            <a:endParaRPr lang="en-US" dirty="0">
              <a:solidFill>
                <a:srgbClr val="FF0000"/>
              </a:solidFill>
            </a:endParaRPr>
          </a:p>
        </p:txBody>
      </p:sp>
      <p:sp>
        <p:nvSpPr>
          <p:cNvPr id="15" name="TextBox 14"/>
          <p:cNvSpPr txBox="1"/>
          <p:nvPr/>
        </p:nvSpPr>
        <p:spPr>
          <a:xfrm>
            <a:off x="4648200" y="6172200"/>
            <a:ext cx="4495800" cy="646331"/>
          </a:xfrm>
          <a:prstGeom prst="rect">
            <a:avLst/>
          </a:prstGeom>
          <a:noFill/>
        </p:spPr>
        <p:txBody>
          <a:bodyPr wrap="square" rtlCol="0">
            <a:spAutoFit/>
          </a:bodyPr>
          <a:lstStyle/>
          <a:p>
            <a:r>
              <a:rPr lang="en-US" dirty="0" smtClean="0">
                <a:solidFill>
                  <a:srgbClr val="FF0000"/>
                </a:solidFill>
              </a:rPr>
              <a:t>We will use these to derive the wave equation for EM waves.</a:t>
            </a:r>
            <a:endParaRPr lang="en-US" dirty="0">
              <a:solidFill>
                <a:srgbClr val="FF0000"/>
              </a:solidFill>
            </a:endParaRPr>
          </a:p>
        </p:txBody>
      </p:sp>
      <p:pic>
        <p:nvPicPr>
          <p:cNvPr id="4098" name="Picture 2"/>
          <p:cNvPicPr>
            <a:picLocks noGrp="1" noChangeAspect="1" noChangeArrowheads="1"/>
          </p:cNvPicPr>
          <p:nvPr>
            <p:ph sz="quarter" idx="1"/>
          </p:nvPr>
        </p:nvPicPr>
        <p:blipFill>
          <a:blip r:embed="rId3" cstate="print"/>
          <a:srcRect/>
          <a:stretch>
            <a:fillRect/>
          </a:stretch>
        </p:blipFill>
        <p:spPr bwMode="auto">
          <a:xfrm>
            <a:off x="762000" y="1981200"/>
            <a:ext cx="2148359" cy="1609962"/>
          </a:xfrm>
          <a:prstGeom prst="rect">
            <a:avLst/>
          </a:prstGeom>
          <a:noFill/>
          <a:ln w="9525">
            <a:noFill/>
            <a:miter lim="800000"/>
            <a:headEnd/>
            <a:tailEnd/>
          </a:ln>
        </p:spPr>
      </p:pic>
      <p:pic>
        <p:nvPicPr>
          <p:cNvPr id="4099" name="Picture 3"/>
          <p:cNvPicPr>
            <a:picLocks noChangeAspect="1" noChangeArrowheads="1"/>
          </p:cNvPicPr>
          <p:nvPr/>
        </p:nvPicPr>
        <p:blipFill>
          <a:blip r:embed="rId4" cstate="print"/>
          <a:srcRect/>
          <a:stretch>
            <a:fillRect/>
          </a:stretch>
        </p:blipFill>
        <p:spPr bwMode="auto">
          <a:xfrm>
            <a:off x="68849" y="3810000"/>
            <a:ext cx="4432320" cy="2895600"/>
          </a:xfrm>
          <a:prstGeom prst="rect">
            <a:avLst/>
          </a:prstGeom>
          <a:noFill/>
          <a:ln w="9525">
            <a:noFill/>
            <a:miter lim="800000"/>
            <a:headEnd/>
            <a:tailEnd/>
          </a:ln>
        </p:spPr>
      </p:pic>
      <p:pic>
        <p:nvPicPr>
          <p:cNvPr id="4100" name="Picture 4"/>
          <p:cNvPicPr>
            <a:picLocks noChangeAspect="1" noChangeArrowheads="1"/>
          </p:cNvPicPr>
          <p:nvPr/>
        </p:nvPicPr>
        <p:blipFill>
          <a:blip r:embed="rId5" cstate="print"/>
          <a:srcRect/>
          <a:stretch>
            <a:fillRect/>
          </a:stretch>
        </p:blipFill>
        <p:spPr bwMode="auto">
          <a:xfrm>
            <a:off x="5257800" y="1981200"/>
            <a:ext cx="1676400" cy="350768"/>
          </a:xfrm>
          <a:prstGeom prst="rect">
            <a:avLst/>
          </a:prstGeom>
          <a:noFill/>
          <a:ln w="9525">
            <a:noFill/>
            <a:miter lim="800000"/>
            <a:headEnd/>
            <a:tailEnd/>
          </a:ln>
        </p:spPr>
      </p:pic>
      <p:pic>
        <p:nvPicPr>
          <p:cNvPr id="4101" name="Picture 5"/>
          <p:cNvPicPr>
            <a:picLocks noChangeAspect="1" noChangeArrowheads="1"/>
          </p:cNvPicPr>
          <p:nvPr/>
        </p:nvPicPr>
        <p:blipFill>
          <a:blip r:embed="rId6" cstate="print"/>
          <a:srcRect/>
          <a:stretch>
            <a:fillRect/>
          </a:stretch>
        </p:blipFill>
        <p:spPr bwMode="auto">
          <a:xfrm>
            <a:off x="5857877" y="2709863"/>
            <a:ext cx="1000123" cy="293425"/>
          </a:xfrm>
          <a:prstGeom prst="rect">
            <a:avLst/>
          </a:prstGeom>
          <a:noFill/>
          <a:ln w="9525">
            <a:noFill/>
            <a:miter lim="800000"/>
            <a:headEnd/>
            <a:tailEnd/>
          </a:ln>
        </p:spPr>
      </p:pic>
      <p:pic>
        <p:nvPicPr>
          <p:cNvPr id="4102" name="Picture 6"/>
          <p:cNvPicPr>
            <a:picLocks noChangeAspect="1" noChangeArrowheads="1"/>
          </p:cNvPicPr>
          <p:nvPr/>
        </p:nvPicPr>
        <p:blipFill>
          <a:blip r:embed="rId7" cstate="print"/>
          <a:srcRect/>
          <a:stretch>
            <a:fillRect/>
          </a:stretch>
        </p:blipFill>
        <p:spPr bwMode="auto">
          <a:xfrm>
            <a:off x="7724775" y="2708323"/>
            <a:ext cx="885825" cy="339677"/>
          </a:xfrm>
          <a:prstGeom prst="rect">
            <a:avLst/>
          </a:prstGeom>
          <a:noFill/>
          <a:ln w="9525">
            <a:noFill/>
            <a:miter lim="800000"/>
            <a:headEnd/>
            <a:tailEnd/>
          </a:ln>
        </p:spPr>
      </p:pic>
      <p:pic>
        <p:nvPicPr>
          <p:cNvPr id="4103" name="Picture 7"/>
          <p:cNvPicPr>
            <a:picLocks noChangeAspect="1" noChangeArrowheads="1"/>
          </p:cNvPicPr>
          <p:nvPr/>
        </p:nvPicPr>
        <p:blipFill>
          <a:blip r:embed="rId8" cstate="print"/>
          <a:srcRect/>
          <a:stretch>
            <a:fillRect/>
          </a:stretch>
        </p:blipFill>
        <p:spPr bwMode="auto">
          <a:xfrm>
            <a:off x="5715000" y="3962400"/>
            <a:ext cx="2612659" cy="2095500"/>
          </a:xfrm>
          <a:prstGeom prst="rect">
            <a:avLst/>
          </a:prstGeom>
          <a:noFill/>
          <a:ln w="9525">
            <a:noFill/>
            <a:miter lim="800000"/>
            <a:headEnd/>
            <a:tailEnd/>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Attenuation</a:t>
            </a:r>
            <a:endParaRPr lang="en-US" dirty="0"/>
          </a:p>
        </p:txBody>
      </p:sp>
      <p:sp>
        <p:nvSpPr>
          <p:cNvPr id="3" name="Content Placeholder 2"/>
          <p:cNvSpPr>
            <a:spLocks noGrp="1"/>
          </p:cNvSpPr>
          <p:nvPr>
            <p:ph sz="quarter" idx="1"/>
          </p:nvPr>
        </p:nvSpPr>
        <p:spPr>
          <a:xfrm>
            <a:off x="152400" y="1676400"/>
            <a:ext cx="8613648" cy="4267200"/>
          </a:xfrm>
        </p:spPr>
        <p:txBody>
          <a:bodyPr/>
          <a:lstStyle/>
          <a:p>
            <a:pPr>
              <a:buNone/>
            </a:pPr>
            <a:r>
              <a:rPr lang="en-US" sz="3200" b="1" dirty="0" smtClean="0">
                <a:solidFill>
                  <a:srgbClr val="FF0000"/>
                </a:solidFill>
              </a:rPr>
              <a:t>E</a:t>
            </a:r>
            <a:r>
              <a:rPr lang="en-US" sz="3200" dirty="0" smtClean="0">
                <a:solidFill>
                  <a:srgbClr val="FF0000"/>
                </a:solidFill>
              </a:rPr>
              <a:t> and </a:t>
            </a:r>
            <a:r>
              <a:rPr lang="en-US" sz="3200" b="1" dirty="0" smtClean="0">
                <a:solidFill>
                  <a:srgbClr val="FF0000"/>
                </a:solidFill>
              </a:rPr>
              <a:t>H</a:t>
            </a:r>
            <a:r>
              <a:rPr lang="en-US" sz="3200" dirty="0" smtClean="0">
                <a:solidFill>
                  <a:srgbClr val="FF0000"/>
                </a:solidFill>
              </a:rPr>
              <a:t> fields:</a:t>
            </a:r>
          </a:p>
          <a:p>
            <a:endParaRPr lang="en-US" dirty="0"/>
          </a:p>
        </p:txBody>
      </p:sp>
      <p:sp>
        <p:nvSpPr>
          <p:cNvPr id="8" name="TextBox 7"/>
          <p:cNvSpPr txBox="1"/>
          <p:nvPr/>
        </p:nvSpPr>
        <p:spPr>
          <a:xfrm>
            <a:off x="5943600" y="3028890"/>
            <a:ext cx="184666" cy="400110"/>
          </a:xfrm>
          <a:prstGeom prst="rect">
            <a:avLst/>
          </a:prstGeom>
          <a:noFill/>
        </p:spPr>
        <p:txBody>
          <a:bodyPr wrap="none" rtlCol="0">
            <a:spAutoFit/>
          </a:bodyPr>
          <a:lstStyle/>
          <a:p>
            <a:r>
              <a:rPr lang="en-US" sz="2000" dirty="0" smtClean="0">
                <a:solidFill>
                  <a:srgbClr val="FF0000"/>
                </a:solidFill>
              </a:rPr>
              <a:t> </a:t>
            </a:r>
            <a:endParaRPr lang="en-US" sz="2000" i="1" dirty="0">
              <a:solidFill>
                <a:srgbClr val="FF0000"/>
              </a:solidFill>
            </a:endParaRPr>
          </a:p>
        </p:txBody>
      </p:sp>
      <p:sp>
        <p:nvSpPr>
          <p:cNvPr id="10" name="TextBox 9"/>
          <p:cNvSpPr txBox="1"/>
          <p:nvPr/>
        </p:nvSpPr>
        <p:spPr>
          <a:xfrm>
            <a:off x="6096000" y="3962400"/>
            <a:ext cx="184666" cy="400110"/>
          </a:xfrm>
          <a:prstGeom prst="rect">
            <a:avLst/>
          </a:prstGeom>
          <a:noFill/>
        </p:spPr>
        <p:txBody>
          <a:bodyPr wrap="none" rtlCol="0">
            <a:spAutoFit/>
          </a:bodyPr>
          <a:lstStyle/>
          <a:p>
            <a:r>
              <a:rPr lang="en-US" sz="2000" dirty="0" smtClean="0">
                <a:solidFill>
                  <a:srgbClr val="FF0000"/>
                </a:solidFill>
              </a:rPr>
              <a:t> </a:t>
            </a:r>
            <a:endParaRPr lang="en-US" sz="2000" dirty="0">
              <a:solidFill>
                <a:srgbClr val="FF0000"/>
              </a:solidFill>
            </a:endParaRPr>
          </a:p>
        </p:txBody>
      </p:sp>
      <p:pic>
        <p:nvPicPr>
          <p:cNvPr id="21508" name="Picture 4"/>
          <p:cNvPicPr>
            <a:picLocks noChangeAspect="1" noChangeArrowheads="1"/>
          </p:cNvPicPr>
          <p:nvPr/>
        </p:nvPicPr>
        <p:blipFill>
          <a:blip r:embed="rId2" cstate="print"/>
          <a:srcRect/>
          <a:stretch>
            <a:fillRect/>
          </a:stretch>
        </p:blipFill>
        <p:spPr bwMode="auto">
          <a:xfrm>
            <a:off x="-1" y="2362201"/>
            <a:ext cx="6555663" cy="4495800"/>
          </a:xfrm>
          <a:prstGeom prst="rect">
            <a:avLst/>
          </a:prstGeom>
          <a:noFill/>
          <a:ln w="9525">
            <a:noFill/>
            <a:miter lim="800000"/>
            <a:headEnd/>
            <a:tailEnd/>
          </a:ln>
        </p:spPr>
      </p:pic>
      <p:sp>
        <p:nvSpPr>
          <p:cNvPr id="11" name="TextBox 10"/>
          <p:cNvSpPr txBox="1"/>
          <p:nvPr/>
        </p:nvSpPr>
        <p:spPr>
          <a:xfrm>
            <a:off x="8229600" y="6324600"/>
            <a:ext cx="653770" cy="369332"/>
          </a:xfrm>
          <a:prstGeom prst="rect">
            <a:avLst/>
          </a:prstGeom>
          <a:noFill/>
        </p:spPr>
        <p:txBody>
          <a:bodyPr wrap="none" rtlCol="0">
            <a:spAutoFit/>
          </a:bodyPr>
          <a:lstStyle/>
          <a:p>
            <a:r>
              <a:rPr lang="en-US" dirty="0" smtClean="0">
                <a:solidFill>
                  <a:srgbClr val="FF0000"/>
                </a:solidFill>
              </a:rPr>
              <a:t>Cont.</a:t>
            </a:r>
            <a:endParaRPr lang="en-US" dirty="0">
              <a:solidFill>
                <a:srgbClr val="FF0000"/>
              </a:solidFill>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Attenuation</a:t>
            </a:r>
            <a:endParaRPr lang="en-US" dirty="0"/>
          </a:p>
        </p:txBody>
      </p:sp>
      <p:sp>
        <p:nvSpPr>
          <p:cNvPr id="3" name="Content Placeholder 2"/>
          <p:cNvSpPr>
            <a:spLocks noGrp="1"/>
          </p:cNvSpPr>
          <p:nvPr>
            <p:ph sz="quarter" idx="1"/>
          </p:nvPr>
        </p:nvSpPr>
        <p:spPr>
          <a:xfrm>
            <a:off x="152400" y="1447800"/>
            <a:ext cx="8613648" cy="4495800"/>
          </a:xfrm>
        </p:spPr>
        <p:txBody>
          <a:bodyPr/>
          <a:lstStyle/>
          <a:p>
            <a:pPr>
              <a:buNone/>
            </a:pPr>
            <a:r>
              <a:rPr lang="en-US" sz="3200" b="1" dirty="0" smtClean="0">
                <a:solidFill>
                  <a:srgbClr val="FF0000"/>
                </a:solidFill>
              </a:rPr>
              <a:t> </a:t>
            </a:r>
            <a:endParaRPr lang="en-US" sz="3200" dirty="0" smtClean="0">
              <a:solidFill>
                <a:srgbClr val="FF0000"/>
              </a:solidFill>
            </a:endParaRPr>
          </a:p>
          <a:p>
            <a:endParaRPr lang="en-US" dirty="0"/>
          </a:p>
        </p:txBody>
      </p:sp>
      <p:sp>
        <p:nvSpPr>
          <p:cNvPr id="8" name="TextBox 7"/>
          <p:cNvSpPr txBox="1"/>
          <p:nvPr/>
        </p:nvSpPr>
        <p:spPr>
          <a:xfrm>
            <a:off x="228600" y="1752600"/>
            <a:ext cx="1760743" cy="400110"/>
          </a:xfrm>
          <a:prstGeom prst="rect">
            <a:avLst/>
          </a:prstGeom>
          <a:noFill/>
        </p:spPr>
        <p:txBody>
          <a:bodyPr wrap="none" rtlCol="0">
            <a:spAutoFit/>
          </a:bodyPr>
          <a:lstStyle/>
          <a:p>
            <a:r>
              <a:rPr lang="en-US" sz="2000" dirty="0" smtClean="0">
                <a:solidFill>
                  <a:srgbClr val="FF0000"/>
                </a:solidFill>
              </a:rPr>
              <a:t>Magnitude of </a:t>
            </a:r>
            <a:r>
              <a:rPr lang="en-US" sz="2000" i="1" dirty="0" smtClean="0">
                <a:solidFill>
                  <a:srgbClr val="FF0000"/>
                </a:solidFill>
              </a:rPr>
              <a:t>E</a:t>
            </a:r>
            <a:endParaRPr lang="en-US" sz="2000" i="1" dirty="0">
              <a:solidFill>
                <a:srgbClr val="FF0000"/>
              </a:solidFill>
            </a:endParaRPr>
          </a:p>
        </p:txBody>
      </p:sp>
      <p:sp>
        <p:nvSpPr>
          <p:cNvPr id="10" name="TextBox 9"/>
          <p:cNvSpPr txBox="1"/>
          <p:nvPr/>
        </p:nvSpPr>
        <p:spPr>
          <a:xfrm>
            <a:off x="381000" y="3581400"/>
            <a:ext cx="1271076" cy="400110"/>
          </a:xfrm>
          <a:prstGeom prst="rect">
            <a:avLst/>
          </a:prstGeom>
          <a:noFill/>
        </p:spPr>
        <p:txBody>
          <a:bodyPr wrap="none" rtlCol="0">
            <a:spAutoFit/>
          </a:bodyPr>
          <a:lstStyle/>
          <a:p>
            <a:r>
              <a:rPr lang="en-US" sz="2000" dirty="0" smtClean="0">
                <a:solidFill>
                  <a:srgbClr val="FF0000"/>
                </a:solidFill>
              </a:rPr>
              <a:t>Skin depth</a:t>
            </a:r>
            <a:endParaRPr lang="en-US" sz="2000" dirty="0">
              <a:solidFill>
                <a:srgbClr val="FF0000"/>
              </a:solidFill>
            </a:endParaRPr>
          </a:p>
        </p:txBody>
      </p:sp>
      <p:pic>
        <p:nvPicPr>
          <p:cNvPr id="21510" name="Picture 6"/>
          <p:cNvPicPr>
            <a:picLocks noChangeAspect="1" noChangeArrowheads="1"/>
          </p:cNvPicPr>
          <p:nvPr/>
        </p:nvPicPr>
        <p:blipFill>
          <a:blip r:embed="rId2" cstate="print"/>
          <a:srcRect/>
          <a:stretch>
            <a:fillRect/>
          </a:stretch>
        </p:blipFill>
        <p:spPr bwMode="auto">
          <a:xfrm>
            <a:off x="152400" y="2286000"/>
            <a:ext cx="3861968" cy="347318"/>
          </a:xfrm>
          <a:prstGeom prst="rect">
            <a:avLst/>
          </a:prstGeom>
          <a:noFill/>
          <a:ln w="9525">
            <a:noFill/>
            <a:miter lim="800000"/>
            <a:headEnd/>
            <a:tailEnd/>
          </a:ln>
        </p:spPr>
      </p:pic>
      <p:pic>
        <p:nvPicPr>
          <p:cNvPr id="21511" name="Picture 7"/>
          <p:cNvPicPr>
            <a:picLocks noChangeAspect="1" noChangeArrowheads="1"/>
          </p:cNvPicPr>
          <p:nvPr/>
        </p:nvPicPr>
        <p:blipFill>
          <a:blip r:embed="rId3" cstate="print"/>
          <a:srcRect/>
          <a:stretch>
            <a:fillRect/>
          </a:stretch>
        </p:blipFill>
        <p:spPr bwMode="auto">
          <a:xfrm>
            <a:off x="76200" y="4191000"/>
            <a:ext cx="5161509" cy="2667000"/>
          </a:xfrm>
          <a:prstGeom prst="rect">
            <a:avLst/>
          </a:prstGeom>
          <a:noFill/>
          <a:ln w="9525">
            <a:noFill/>
            <a:miter lim="800000"/>
            <a:headEnd/>
            <a:tailEnd/>
          </a:ln>
        </p:spPr>
      </p:pic>
      <p:pic>
        <p:nvPicPr>
          <p:cNvPr id="11" name="Picture 5"/>
          <p:cNvPicPr>
            <a:picLocks noChangeAspect="1" noChangeArrowheads="1"/>
          </p:cNvPicPr>
          <p:nvPr/>
        </p:nvPicPr>
        <p:blipFill>
          <a:blip r:embed="rId4" cstate="print"/>
          <a:srcRect/>
          <a:stretch>
            <a:fillRect/>
          </a:stretch>
        </p:blipFill>
        <p:spPr bwMode="auto">
          <a:xfrm>
            <a:off x="4128946" y="1219200"/>
            <a:ext cx="5015054" cy="3733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49352" y="228600"/>
            <a:ext cx="8766048" cy="990600"/>
          </a:xfrm>
        </p:spPr>
        <p:txBody>
          <a:bodyPr>
            <a:normAutofit fontScale="90000"/>
          </a:bodyPr>
          <a:lstStyle/>
          <a:p>
            <a:r>
              <a:rPr lang="en-US" dirty="0" smtClean="0"/>
              <a:t>Low and High Frequency Approximations</a:t>
            </a:r>
            <a:endParaRPr lang="en-US" dirty="0"/>
          </a:p>
        </p:txBody>
      </p:sp>
      <p:pic>
        <p:nvPicPr>
          <p:cNvPr id="22530" name="Picture 2"/>
          <p:cNvPicPr>
            <a:picLocks noGrp="1" noChangeAspect="1" noChangeArrowheads="1"/>
          </p:cNvPicPr>
          <p:nvPr>
            <p:ph sz="quarter" idx="1"/>
          </p:nvPr>
        </p:nvPicPr>
        <p:blipFill>
          <a:blip r:embed="rId2" cstate="print"/>
          <a:srcRect/>
          <a:stretch>
            <a:fillRect/>
          </a:stretch>
        </p:blipFill>
        <p:spPr bwMode="auto">
          <a:xfrm>
            <a:off x="69711" y="1600200"/>
            <a:ext cx="9004579" cy="5105400"/>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461248" cy="990600"/>
          </a:xfrm>
        </p:spPr>
        <p:txBody>
          <a:bodyPr>
            <a:normAutofit fontScale="90000"/>
          </a:bodyPr>
          <a:lstStyle/>
          <a:p>
            <a:r>
              <a:rPr lang="en-US" dirty="0" smtClean="0"/>
              <a:t>Example 7-4:  </a:t>
            </a:r>
            <a:r>
              <a:rPr lang="en-US" dirty="0" smtClean="0">
                <a:solidFill>
                  <a:srgbClr val="FF0000"/>
                </a:solidFill>
              </a:rPr>
              <a:t>Plane Wave in Seawater</a:t>
            </a:r>
            <a:endParaRPr lang="en-US" dirty="0">
              <a:solidFill>
                <a:srgbClr val="FF0000"/>
              </a:solidFill>
            </a:endParaRPr>
          </a:p>
        </p:txBody>
      </p:sp>
      <p:pic>
        <p:nvPicPr>
          <p:cNvPr id="23554" name="Picture 2"/>
          <p:cNvPicPr>
            <a:picLocks noGrp="1" noChangeAspect="1" noChangeArrowheads="1"/>
          </p:cNvPicPr>
          <p:nvPr>
            <p:ph sz="quarter" idx="1"/>
          </p:nvPr>
        </p:nvPicPr>
        <p:blipFill>
          <a:blip r:embed="rId2" cstate="print"/>
          <a:srcRect/>
          <a:stretch>
            <a:fillRect/>
          </a:stretch>
        </p:blipFill>
        <p:spPr bwMode="auto">
          <a:xfrm>
            <a:off x="0" y="1752599"/>
            <a:ext cx="6248399" cy="5011653"/>
          </a:xfrm>
          <a:prstGeom prst="rect">
            <a:avLst/>
          </a:prstGeom>
          <a:noFill/>
          <a:ln w="9525">
            <a:noFill/>
            <a:miter lim="800000"/>
            <a:headEnd/>
            <a:tailEnd/>
          </a:ln>
        </p:spPr>
      </p:pic>
      <p:sp>
        <p:nvSpPr>
          <p:cNvPr id="5" name="TextBox 4"/>
          <p:cNvSpPr txBox="1"/>
          <p:nvPr/>
        </p:nvSpPr>
        <p:spPr>
          <a:xfrm>
            <a:off x="8305800" y="6477000"/>
            <a:ext cx="653770" cy="369332"/>
          </a:xfrm>
          <a:prstGeom prst="rect">
            <a:avLst/>
          </a:prstGeom>
          <a:noFill/>
        </p:spPr>
        <p:txBody>
          <a:bodyPr wrap="none" rtlCol="0">
            <a:spAutoFit/>
          </a:bodyPr>
          <a:lstStyle/>
          <a:p>
            <a:r>
              <a:rPr lang="en-US" dirty="0" smtClean="0">
                <a:solidFill>
                  <a:srgbClr val="FF0000"/>
                </a:solidFill>
              </a:rPr>
              <a:t>Cont.</a:t>
            </a:r>
            <a:endParaRPr lang="en-US" dirty="0">
              <a:solidFill>
                <a:srgbClr val="FF0000"/>
              </a:solidFill>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461248" cy="990600"/>
          </a:xfrm>
        </p:spPr>
        <p:txBody>
          <a:bodyPr>
            <a:normAutofit fontScale="90000"/>
          </a:bodyPr>
          <a:lstStyle/>
          <a:p>
            <a:r>
              <a:rPr lang="en-US" dirty="0" smtClean="0"/>
              <a:t>Example 7-4:  </a:t>
            </a:r>
            <a:r>
              <a:rPr lang="en-US" dirty="0" smtClean="0">
                <a:solidFill>
                  <a:srgbClr val="FF0000"/>
                </a:solidFill>
              </a:rPr>
              <a:t>Plane Wave in Seawater</a:t>
            </a:r>
            <a:endParaRPr lang="en-US" dirty="0">
              <a:solidFill>
                <a:srgbClr val="FF0000"/>
              </a:solidFill>
            </a:endParaRPr>
          </a:p>
        </p:txBody>
      </p:sp>
      <p:pic>
        <p:nvPicPr>
          <p:cNvPr id="23555" name="Picture 3"/>
          <p:cNvPicPr>
            <a:picLocks noChangeAspect="1" noChangeArrowheads="1"/>
          </p:cNvPicPr>
          <p:nvPr/>
        </p:nvPicPr>
        <p:blipFill>
          <a:blip r:embed="rId2" cstate="print"/>
          <a:srcRect/>
          <a:stretch>
            <a:fillRect/>
          </a:stretch>
        </p:blipFill>
        <p:spPr bwMode="auto">
          <a:xfrm>
            <a:off x="152400" y="1600200"/>
            <a:ext cx="6248400" cy="5239044"/>
          </a:xfrm>
          <a:prstGeom prst="rect">
            <a:avLst/>
          </a:prstGeom>
          <a:noFill/>
          <a:ln w="9525">
            <a:noFill/>
            <a:miter lim="800000"/>
            <a:headEnd/>
            <a:tailEnd/>
          </a:ln>
        </p:spPr>
      </p:pic>
      <p:sp>
        <p:nvSpPr>
          <p:cNvPr id="5" name="TextBox 4"/>
          <p:cNvSpPr txBox="1"/>
          <p:nvPr/>
        </p:nvSpPr>
        <p:spPr>
          <a:xfrm>
            <a:off x="8305800" y="6477000"/>
            <a:ext cx="653770" cy="369332"/>
          </a:xfrm>
          <a:prstGeom prst="rect">
            <a:avLst/>
          </a:prstGeom>
          <a:noFill/>
        </p:spPr>
        <p:txBody>
          <a:bodyPr wrap="none" rtlCol="0">
            <a:spAutoFit/>
          </a:bodyPr>
          <a:lstStyle/>
          <a:p>
            <a:r>
              <a:rPr lang="en-US" dirty="0" smtClean="0">
                <a:solidFill>
                  <a:srgbClr val="FF0000"/>
                </a:solidFill>
              </a:rPr>
              <a:t>Cont.</a:t>
            </a:r>
            <a:endParaRPr lang="en-US" dirty="0">
              <a:solidFill>
                <a:srgbClr val="FF0000"/>
              </a:solidFill>
            </a:endParaRPr>
          </a:p>
        </p:txBody>
      </p:sp>
      <p:sp>
        <p:nvSpPr>
          <p:cNvPr id="6" name="Content Placeholder 5"/>
          <p:cNvSpPr>
            <a:spLocks noGrp="1"/>
          </p:cNvSpPr>
          <p:nvPr>
            <p:ph sz="quarter" idx="1"/>
          </p:nvPr>
        </p:nvSpPr>
        <p:spPr/>
        <p:txBody>
          <a:bodyPr/>
          <a:lstStyle/>
          <a:p>
            <a:endParaRPr lang="en-US" dirty="0"/>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461248" cy="990600"/>
          </a:xfrm>
        </p:spPr>
        <p:txBody>
          <a:bodyPr>
            <a:normAutofit fontScale="90000"/>
          </a:bodyPr>
          <a:lstStyle/>
          <a:p>
            <a:r>
              <a:rPr lang="en-US" dirty="0" smtClean="0"/>
              <a:t>Example 7-4:  </a:t>
            </a:r>
            <a:r>
              <a:rPr lang="en-US" dirty="0" smtClean="0">
                <a:solidFill>
                  <a:srgbClr val="FF0000"/>
                </a:solidFill>
              </a:rPr>
              <a:t>Plane Wave in Seawater</a:t>
            </a:r>
            <a:endParaRPr lang="en-US" dirty="0">
              <a:solidFill>
                <a:srgbClr val="FF0000"/>
              </a:solidFill>
            </a:endParaRPr>
          </a:p>
        </p:txBody>
      </p:sp>
      <p:sp>
        <p:nvSpPr>
          <p:cNvPr id="5" name="TextBox 4"/>
          <p:cNvSpPr txBox="1"/>
          <p:nvPr/>
        </p:nvSpPr>
        <p:spPr>
          <a:xfrm>
            <a:off x="8305800" y="6477000"/>
            <a:ext cx="653770" cy="369332"/>
          </a:xfrm>
          <a:prstGeom prst="rect">
            <a:avLst/>
          </a:prstGeom>
          <a:noFill/>
        </p:spPr>
        <p:txBody>
          <a:bodyPr wrap="none" rtlCol="0">
            <a:spAutoFit/>
          </a:bodyPr>
          <a:lstStyle/>
          <a:p>
            <a:r>
              <a:rPr lang="en-US" dirty="0" smtClean="0">
                <a:solidFill>
                  <a:srgbClr val="FF0000"/>
                </a:solidFill>
              </a:rPr>
              <a:t>Cont.</a:t>
            </a:r>
            <a:endParaRPr lang="en-US" dirty="0">
              <a:solidFill>
                <a:srgbClr val="FF0000"/>
              </a:solidFill>
            </a:endParaRPr>
          </a:p>
        </p:txBody>
      </p:sp>
      <p:pic>
        <p:nvPicPr>
          <p:cNvPr id="7" name="Content Placeholder 6" descr="eq7.80.tiff"/>
          <p:cNvPicPr>
            <a:picLocks noGrp="1" noChangeAspect="1"/>
          </p:cNvPicPr>
          <p:nvPr>
            <p:ph sz="quarter" idx="1"/>
          </p:nvPr>
        </p:nvPicPr>
        <p:blipFill>
          <a:blip r:embed="rId2"/>
          <a:srcRect t="-1783" b="-1783"/>
          <a:stretch>
            <a:fillRect/>
          </a:stretch>
        </p:blipFill>
        <p:spPr>
          <a:xfrm>
            <a:off x="152400" y="1447800"/>
            <a:ext cx="6633275" cy="3657600"/>
          </a:xfrm>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461248" cy="990600"/>
          </a:xfrm>
        </p:spPr>
        <p:txBody>
          <a:bodyPr>
            <a:normAutofit fontScale="90000"/>
          </a:bodyPr>
          <a:lstStyle/>
          <a:p>
            <a:r>
              <a:rPr lang="en-US" dirty="0" smtClean="0"/>
              <a:t>Example 7-4:  </a:t>
            </a:r>
            <a:r>
              <a:rPr lang="en-US" dirty="0" smtClean="0">
                <a:solidFill>
                  <a:srgbClr val="FF0000"/>
                </a:solidFill>
              </a:rPr>
              <a:t>Plane Wave in Seawater</a:t>
            </a:r>
            <a:endParaRPr lang="en-US" dirty="0">
              <a:solidFill>
                <a:srgbClr val="FF0000"/>
              </a:solidFill>
            </a:endParaRPr>
          </a:p>
        </p:txBody>
      </p:sp>
      <p:sp>
        <p:nvSpPr>
          <p:cNvPr id="5" name="TextBox 4"/>
          <p:cNvSpPr txBox="1"/>
          <p:nvPr/>
        </p:nvSpPr>
        <p:spPr>
          <a:xfrm>
            <a:off x="8305800" y="6477000"/>
            <a:ext cx="653770" cy="369332"/>
          </a:xfrm>
          <a:prstGeom prst="rect">
            <a:avLst/>
          </a:prstGeom>
          <a:noFill/>
        </p:spPr>
        <p:txBody>
          <a:bodyPr wrap="none" rtlCol="0">
            <a:spAutoFit/>
          </a:bodyPr>
          <a:lstStyle/>
          <a:p>
            <a:r>
              <a:rPr lang="en-US" dirty="0" smtClean="0">
                <a:solidFill>
                  <a:srgbClr val="FF0000"/>
                </a:solidFill>
              </a:rPr>
              <a:t>Cont.</a:t>
            </a:r>
            <a:endParaRPr lang="en-US" dirty="0">
              <a:solidFill>
                <a:srgbClr val="FF0000"/>
              </a:solidFill>
            </a:endParaRPr>
          </a:p>
        </p:txBody>
      </p:sp>
      <p:pic>
        <p:nvPicPr>
          <p:cNvPr id="8" name="Content Placeholder 7" descr="eq8.81.tiff"/>
          <p:cNvPicPr>
            <a:picLocks noGrp="1" noChangeAspect="1"/>
          </p:cNvPicPr>
          <p:nvPr>
            <p:ph sz="quarter" idx="1"/>
          </p:nvPr>
        </p:nvPicPr>
        <p:blipFill>
          <a:blip r:embed="rId2"/>
          <a:srcRect l="-64362" r="-64362"/>
          <a:stretch>
            <a:fillRect/>
          </a:stretch>
        </p:blipFill>
        <p:spPr>
          <a:xfrm>
            <a:off x="-2438400" y="761999"/>
            <a:ext cx="10820400" cy="5966389"/>
          </a:xfrm>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461248" cy="990600"/>
          </a:xfrm>
        </p:spPr>
        <p:txBody>
          <a:bodyPr>
            <a:normAutofit fontScale="90000"/>
          </a:bodyPr>
          <a:lstStyle/>
          <a:p>
            <a:r>
              <a:rPr lang="en-US" dirty="0" smtClean="0"/>
              <a:t>Example 7-4:  </a:t>
            </a:r>
            <a:r>
              <a:rPr lang="en-US" dirty="0" smtClean="0">
                <a:solidFill>
                  <a:srgbClr val="FF0000"/>
                </a:solidFill>
              </a:rPr>
              <a:t>Plane Wave in Seawater</a:t>
            </a:r>
            <a:endParaRPr lang="en-US" dirty="0">
              <a:solidFill>
                <a:srgbClr val="FF0000"/>
              </a:solidFill>
            </a:endParaRPr>
          </a:p>
        </p:txBody>
      </p:sp>
      <p:sp>
        <p:nvSpPr>
          <p:cNvPr id="5" name="TextBox 4"/>
          <p:cNvSpPr txBox="1"/>
          <p:nvPr/>
        </p:nvSpPr>
        <p:spPr>
          <a:xfrm>
            <a:off x="8305800" y="6477000"/>
            <a:ext cx="184666" cy="369332"/>
          </a:xfrm>
          <a:prstGeom prst="rect">
            <a:avLst/>
          </a:prstGeom>
          <a:noFill/>
        </p:spPr>
        <p:txBody>
          <a:bodyPr wrap="none" rtlCol="0">
            <a:spAutoFit/>
          </a:bodyPr>
          <a:lstStyle/>
          <a:p>
            <a:r>
              <a:rPr lang="en-US" dirty="0" smtClean="0">
                <a:solidFill>
                  <a:srgbClr val="FF0000"/>
                </a:solidFill>
              </a:rPr>
              <a:t> </a:t>
            </a:r>
            <a:endParaRPr lang="en-US" dirty="0">
              <a:solidFill>
                <a:srgbClr val="FF0000"/>
              </a:solidFill>
            </a:endParaRPr>
          </a:p>
        </p:txBody>
      </p:sp>
      <p:pic>
        <p:nvPicPr>
          <p:cNvPr id="8" name="Content Placeholder 7" descr="eq8.82.tiff"/>
          <p:cNvPicPr>
            <a:picLocks noGrp="1" noChangeAspect="1"/>
          </p:cNvPicPr>
          <p:nvPr>
            <p:ph sz="quarter" idx="1"/>
          </p:nvPr>
        </p:nvPicPr>
        <p:blipFill>
          <a:blip r:embed="rId2"/>
          <a:srcRect l="-33151" r="-33151"/>
          <a:stretch>
            <a:fillRect/>
          </a:stretch>
        </p:blipFill>
        <p:spPr>
          <a:xfrm>
            <a:off x="-1295400" y="1524000"/>
            <a:ext cx="9369553" cy="5166389"/>
          </a:xfrm>
        </p:spPr>
      </p:pic>
      <p:sp>
        <p:nvSpPr>
          <p:cNvPr id="9" name="Rectangle 8"/>
          <p:cNvSpPr/>
          <p:nvPr/>
        </p:nvSpPr>
        <p:spPr>
          <a:xfrm>
            <a:off x="1752600" y="5867400"/>
            <a:ext cx="3124200" cy="762000"/>
          </a:xfrm>
          <a:prstGeom prst="rect">
            <a:avLst/>
          </a:prstGeom>
          <a:solidFill>
            <a:schemeClr val="accent1">
              <a:alpha val="0"/>
            </a:schemeClr>
          </a:solidFill>
          <a:ln w="32258"/>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pic>
        <p:nvPicPr>
          <p:cNvPr id="25602" name="Picture 2"/>
          <p:cNvPicPr>
            <a:picLocks noGrp="1" noChangeAspect="1" noChangeArrowheads="1"/>
          </p:cNvPicPr>
          <p:nvPr>
            <p:ph sz="quarter" idx="1"/>
          </p:nvPr>
        </p:nvPicPr>
        <p:blipFill>
          <a:blip r:embed="rId2" cstate="print"/>
          <a:srcRect/>
          <a:stretch>
            <a:fillRect/>
          </a:stretch>
        </p:blipFill>
        <p:spPr bwMode="auto">
          <a:xfrm>
            <a:off x="40978" y="381000"/>
            <a:ext cx="9062044" cy="5618163"/>
          </a:xfrm>
          <a:prstGeom prst="rect">
            <a:avLst/>
          </a:prstGeom>
          <a:noFill/>
          <a:ln w="9525">
            <a:noFill/>
            <a:miter lim="800000"/>
            <a:headEnd/>
            <a:tailEnd/>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dc</a:t>
            </a:r>
            <a:r>
              <a:rPr lang="en-US" dirty="0" smtClean="0"/>
              <a:t> </a:t>
            </a:r>
            <a:r>
              <a:rPr lang="en-US" dirty="0" err="1" smtClean="0"/>
              <a:t>vs</a:t>
            </a:r>
            <a:r>
              <a:rPr lang="en-US" dirty="0" smtClean="0"/>
              <a:t> </a:t>
            </a:r>
            <a:r>
              <a:rPr lang="en-US" dirty="0" smtClean="0">
                <a:solidFill>
                  <a:srgbClr val="FF0000"/>
                </a:solidFill>
              </a:rPr>
              <a:t>ac</a:t>
            </a:r>
            <a:r>
              <a:rPr lang="en-US" dirty="0" smtClean="0"/>
              <a:t> Current Flow in Conductors</a:t>
            </a:r>
            <a:endParaRPr lang="en-US" dirty="0"/>
          </a:p>
        </p:txBody>
      </p:sp>
      <p:pic>
        <p:nvPicPr>
          <p:cNvPr id="26626" name="Picture 2"/>
          <p:cNvPicPr>
            <a:picLocks noGrp="1" noChangeAspect="1" noChangeArrowheads="1"/>
          </p:cNvPicPr>
          <p:nvPr>
            <p:ph sz="quarter" idx="1"/>
          </p:nvPr>
        </p:nvPicPr>
        <p:blipFill>
          <a:blip r:embed="rId2" cstate="print"/>
          <a:srcRect/>
          <a:stretch>
            <a:fillRect/>
          </a:stretch>
        </p:blipFill>
        <p:spPr bwMode="auto">
          <a:xfrm>
            <a:off x="2401720" y="1600200"/>
            <a:ext cx="4913479" cy="5089212"/>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Complex Permittivity</a:t>
            </a:r>
            <a:endParaRPr lang="en-US" dirty="0"/>
          </a:p>
        </p:txBody>
      </p:sp>
      <p:pic>
        <p:nvPicPr>
          <p:cNvPr id="5123" name="Picture 3"/>
          <p:cNvPicPr>
            <a:picLocks noGrp="1" noChangeAspect="1" noChangeArrowheads="1"/>
          </p:cNvPicPr>
          <p:nvPr>
            <p:ph sz="quarter" idx="1"/>
          </p:nvPr>
        </p:nvPicPr>
        <p:blipFill>
          <a:blip r:embed="rId2" cstate="print"/>
          <a:srcRect/>
          <a:stretch>
            <a:fillRect/>
          </a:stretch>
        </p:blipFill>
        <p:spPr bwMode="auto">
          <a:xfrm>
            <a:off x="495300" y="1873942"/>
            <a:ext cx="8153400" cy="3795916"/>
          </a:xfrm>
          <a:prstGeom prst="rect">
            <a:avLst/>
          </a:prstGeom>
          <a:noFill/>
          <a:ln w="9525">
            <a:noFill/>
            <a:miter lim="800000"/>
            <a:headEnd/>
            <a:tailEnd/>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Linear Conductor</a:t>
            </a:r>
            <a:endParaRPr lang="en-US" dirty="0"/>
          </a:p>
        </p:txBody>
      </p:sp>
      <p:sp>
        <p:nvSpPr>
          <p:cNvPr id="6" name="TextBox 5"/>
          <p:cNvSpPr txBox="1"/>
          <p:nvPr/>
        </p:nvSpPr>
        <p:spPr>
          <a:xfrm>
            <a:off x="228600" y="1600200"/>
            <a:ext cx="4050073" cy="400110"/>
          </a:xfrm>
          <a:prstGeom prst="rect">
            <a:avLst/>
          </a:prstGeom>
          <a:noFill/>
        </p:spPr>
        <p:txBody>
          <a:bodyPr wrap="none" rtlCol="0">
            <a:spAutoFit/>
          </a:bodyPr>
          <a:lstStyle/>
          <a:p>
            <a:r>
              <a:rPr lang="en-US" sz="2000" dirty="0" smtClean="0">
                <a:solidFill>
                  <a:srgbClr val="FF0000"/>
                </a:solidFill>
              </a:rPr>
              <a:t>For a conductor with </a:t>
            </a:r>
            <a:r>
              <a:rPr lang="en-US" sz="2000" i="1" dirty="0" smtClean="0">
                <a:solidFill>
                  <a:srgbClr val="FF0000"/>
                </a:solidFill>
              </a:rPr>
              <a:t>E</a:t>
            </a:r>
            <a:r>
              <a:rPr lang="en-US" sz="2000" baseline="-25000" dirty="0" smtClean="0">
                <a:solidFill>
                  <a:srgbClr val="FF0000"/>
                </a:solidFill>
              </a:rPr>
              <a:t>0</a:t>
            </a:r>
            <a:r>
              <a:rPr lang="en-US" sz="2000" dirty="0" smtClean="0">
                <a:solidFill>
                  <a:srgbClr val="FF0000"/>
                </a:solidFill>
              </a:rPr>
              <a:t> at the surface:</a:t>
            </a:r>
            <a:endParaRPr lang="en-US" sz="2000" dirty="0">
              <a:solidFill>
                <a:srgbClr val="FF0000"/>
              </a:solidFill>
            </a:endParaRPr>
          </a:p>
        </p:txBody>
      </p:sp>
      <p:sp>
        <p:nvSpPr>
          <p:cNvPr id="8" name="TextBox 7"/>
          <p:cNvSpPr txBox="1"/>
          <p:nvPr/>
        </p:nvSpPr>
        <p:spPr>
          <a:xfrm>
            <a:off x="228600" y="4495800"/>
            <a:ext cx="3381154" cy="400110"/>
          </a:xfrm>
          <a:prstGeom prst="rect">
            <a:avLst/>
          </a:prstGeom>
          <a:noFill/>
        </p:spPr>
        <p:txBody>
          <a:bodyPr wrap="none" rtlCol="0">
            <a:spAutoFit/>
          </a:bodyPr>
          <a:lstStyle/>
          <a:p>
            <a:r>
              <a:rPr lang="en-US" sz="2000" dirty="0" smtClean="0">
                <a:solidFill>
                  <a:srgbClr val="FF0000"/>
                </a:solidFill>
              </a:rPr>
              <a:t>Total current crossing </a:t>
            </a:r>
            <a:r>
              <a:rPr lang="en-US" sz="2000" i="1" dirty="0" err="1" smtClean="0">
                <a:solidFill>
                  <a:srgbClr val="FF0000"/>
                </a:solidFill>
              </a:rPr>
              <a:t>y</a:t>
            </a:r>
            <a:r>
              <a:rPr lang="en-US" sz="2000" dirty="0" err="1" smtClean="0">
                <a:solidFill>
                  <a:srgbClr val="FF0000"/>
                </a:solidFill>
              </a:rPr>
              <a:t>-</a:t>
            </a:r>
            <a:r>
              <a:rPr lang="en-US" sz="2000" i="1" dirty="0" err="1" smtClean="0">
                <a:solidFill>
                  <a:srgbClr val="FF0000"/>
                </a:solidFill>
              </a:rPr>
              <a:t>z</a:t>
            </a:r>
            <a:r>
              <a:rPr lang="en-US" sz="2000" dirty="0" smtClean="0">
                <a:solidFill>
                  <a:srgbClr val="FF0000"/>
                </a:solidFill>
              </a:rPr>
              <a:t> plane:</a:t>
            </a:r>
            <a:endParaRPr lang="en-US" sz="2000" dirty="0">
              <a:solidFill>
                <a:srgbClr val="FF0000"/>
              </a:solidFill>
            </a:endParaRPr>
          </a:p>
        </p:txBody>
      </p:sp>
      <p:pic>
        <p:nvPicPr>
          <p:cNvPr id="27650" name="Picture 2"/>
          <p:cNvPicPr>
            <a:picLocks noChangeAspect="1" noChangeArrowheads="1"/>
          </p:cNvPicPr>
          <p:nvPr/>
        </p:nvPicPr>
        <p:blipFill>
          <a:blip r:embed="rId2" cstate="print"/>
          <a:srcRect/>
          <a:stretch>
            <a:fillRect/>
          </a:stretch>
        </p:blipFill>
        <p:spPr bwMode="auto">
          <a:xfrm>
            <a:off x="6934200" y="3200400"/>
            <a:ext cx="4078630" cy="1981200"/>
          </a:xfrm>
          <a:prstGeom prst="rect">
            <a:avLst/>
          </a:prstGeom>
          <a:noFill/>
          <a:ln w="9525">
            <a:noFill/>
            <a:miter lim="800000"/>
            <a:headEnd/>
            <a:tailEnd/>
          </a:ln>
        </p:spPr>
      </p:pic>
      <p:pic>
        <p:nvPicPr>
          <p:cNvPr id="27651" name="Picture 3"/>
          <p:cNvPicPr>
            <a:picLocks noChangeAspect="1" noChangeArrowheads="1"/>
          </p:cNvPicPr>
          <p:nvPr/>
        </p:nvPicPr>
        <p:blipFill>
          <a:blip r:embed="rId3" cstate="print"/>
          <a:srcRect/>
          <a:stretch>
            <a:fillRect/>
          </a:stretch>
        </p:blipFill>
        <p:spPr bwMode="auto">
          <a:xfrm>
            <a:off x="152400" y="4876800"/>
            <a:ext cx="4191000" cy="1920875"/>
          </a:xfrm>
          <a:prstGeom prst="rect">
            <a:avLst/>
          </a:prstGeom>
          <a:noFill/>
          <a:ln w="9525">
            <a:noFill/>
            <a:miter lim="800000"/>
            <a:headEnd/>
            <a:tailEnd/>
          </a:ln>
        </p:spPr>
      </p:pic>
      <p:pic>
        <p:nvPicPr>
          <p:cNvPr id="27652" name="Picture 4"/>
          <p:cNvPicPr>
            <a:picLocks noGrp="1" noChangeAspect="1" noChangeArrowheads="1"/>
          </p:cNvPicPr>
          <p:nvPr>
            <p:ph sz="quarter" idx="1"/>
          </p:nvPr>
        </p:nvPicPr>
        <p:blipFill>
          <a:blip r:embed="rId4" cstate="print"/>
          <a:srcRect/>
          <a:stretch>
            <a:fillRect/>
          </a:stretch>
        </p:blipFill>
        <p:spPr bwMode="auto">
          <a:xfrm>
            <a:off x="4648385" y="0"/>
            <a:ext cx="4419415" cy="6858000"/>
          </a:xfrm>
          <a:prstGeom prst="rect">
            <a:avLst/>
          </a:prstGeom>
          <a:noFill/>
          <a:ln w="9525">
            <a:noFill/>
            <a:miter lim="800000"/>
            <a:headEnd/>
            <a:tailEnd/>
          </a:ln>
        </p:spPr>
      </p:pic>
      <p:pic>
        <p:nvPicPr>
          <p:cNvPr id="9" name="Picture 2"/>
          <p:cNvPicPr>
            <a:picLocks noChangeAspect="1" noChangeArrowheads="1"/>
          </p:cNvPicPr>
          <p:nvPr/>
        </p:nvPicPr>
        <p:blipFill>
          <a:blip r:embed="rId2" cstate="print"/>
          <a:srcRect/>
          <a:stretch>
            <a:fillRect/>
          </a:stretch>
        </p:blipFill>
        <p:spPr bwMode="auto">
          <a:xfrm>
            <a:off x="57148" y="2057400"/>
            <a:ext cx="5176723" cy="2514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 name="Picture 4"/>
          <p:cNvPicPr>
            <a:picLocks noChangeAspect="1" noChangeArrowheads="1"/>
          </p:cNvPicPr>
          <p:nvPr/>
        </p:nvPicPr>
        <p:blipFill>
          <a:blip r:embed="rId2" cstate="print"/>
          <a:srcRect/>
          <a:stretch>
            <a:fillRect/>
          </a:stretch>
        </p:blipFill>
        <p:spPr bwMode="auto">
          <a:xfrm>
            <a:off x="5068316" y="533400"/>
            <a:ext cx="4075683" cy="632460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Surface Impedance</a:t>
            </a:r>
            <a:endParaRPr lang="en-US" dirty="0"/>
          </a:p>
        </p:txBody>
      </p:sp>
      <p:pic>
        <p:nvPicPr>
          <p:cNvPr id="28674" name="Picture 2"/>
          <p:cNvPicPr>
            <a:picLocks noGrp="1" noChangeAspect="1" noChangeArrowheads="1"/>
          </p:cNvPicPr>
          <p:nvPr>
            <p:ph sz="quarter" idx="1"/>
          </p:nvPr>
        </p:nvPicPr>
        <p:blipFill>
          <a:blip r:embed="rId3" cstate="print"/>
          <a:srcRect/>
          <a:stretch>
            <a:fillRect/>
          </a:stretch>
        </p:blipFill>
        <p:spPr bwMode="auto">
          <a:xfrm>
            <a:off x="0" y="1219200"/>
            <a:ext cx="4921406" cy="4927806"/>
          </a:xfrm>
          <a:prstGeom prst="rect">
            <a:avLst/>
          </a:prstGeom>
          <a:noFill/>
          <a:ln w="9525">
            <a:noFill/>
            <a:miter lim="800000"/>
            <a:headEnd/>
            <a:tailEnd/>
          </a:ln>
        </p:spPr>
      </p:pic>
      <p:sp>
        <p:nvSpPr>
          <p:cNvPr id="5" name="TextBox 4"/>
          <p:cNvSpPr txBox="1"/>
          <p:nvPr/>
        </p:nvSpPr>
        <p:spPr>
          <a:xfrm>
            <a:off x="381001" y="6172200"/>
            <a:ext cx="4572000" cy="646331"/>
          </a:xfrm>
          <a:prstGeom prst="rect">
            <a:avLst/>
          </a:prstGeom>
          <a:noFill/>
        </p:spPr>
        <p:txBody>
          <a:bodyPr wrap="square" rtlCol="0">
            <a:spAutoFit/>
          </a:bodyPr>
          <a:lstStyle/>
          <a:p>
            <a:r>
              <a:rPr lang="en-US" dirty="0" smtClean="0">
                <a:solidFill>
                  <a:srgbClr val="FF0000"/>
                </a:solidFill>
              </a:rPr>
              <a:t>Thus, conductor is equivalent to a resistor in series with an inductor.</a:t>
            </a:r>
            <a:endParaRPr lang="en-US" dirty="0">
              <a:solidFill>
                <a:srgbClr val="FF0000"/>
              </a:solidFill>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 Resistance of Coaxial Cable</a:t>
            </a:r>
            <a:endParaRPr lang="en-US" dirty="0"/>
          </a:p>
        </p:txBody>
      </p:sp>
      <p:sp>
        <p:nvSpPr>
          <p:cNvPr id="5" name="TextBox 4"/>
          <p:cNvSpPr txBox="1"/>
          <p:nvPr/>
        </p:nvSpPr>
        <p:spPr>
          <a:xfrm>
            <a:off x="304801" y="1524000"/>
            <a:ext cx="4267199" cy="2862322"/>
          </a:xfrm>
          <a:prstGeom prst="rect">
            <a:avLst/>
          </a:prstGeom>
          <a:noFill/>
        </p:spPr>
        <p:txBody>
          <a:bodyPr wrap="square" rtlCol="0">
            <a:spAutoFit/>
          </a:bodyPr>
          <a:lstStyle/>
          <a:p>
            <a:r>
              <a:rPr lang="en-US" sz="2000" dirty="0" smtClean="0">
                <a:solidFill>
                  <a:srgbClr val="FF0000"/>
                </a:solidFill>
              </a:rPr>
              <a:t>Since in the ac case, most of the current flows through a very thin skin along the outside of the inner conductor and along the inside of the outer conductor, we can use the results of the planar conductor to figure out the resistance of the coax. The procedure leads to the following expression for the resistance per unit length:</a:t>
            </a:r>
            <a:endParaRPr lang="en-US" sz="2000" dirty="0">
              <a:solidFill>
                <a:srgbClr val="FF0000"/>
              </a:solidFill>
            </a:endParaRPr>
          </a:p>
        </p:txBody>
      </p:sp>
      <p:pic>
        <p:nvPicPr>
          <p:cNvPr id="29698" name="Picture 2"/>
          <p:cNvPicPr>
            <a:picLocks noChangeAspect="1" noChangeArrowheads="1"/>
          </p:cNvPicPr>
          <p:nvPr/>
        </p:nvPicPr>
        <p:blipFill>
          <a:blip r:embed="rId2" cstate="print"/>
          <a:srcRect/>
          <a:stretch>
            <a:fillRect/>
          </a:stretch>
        </p:blipFill>
        <p:spPr bwMode="auto">
          <a:xfrm>
            <a:off x="228601" y="4495800"/>
            <a:ext cx="4483239" cy="768314"/>
          </a:xfrm>
          <a:prstGeom prst="rect">
            <a:avLst/>
          </a:prstGeom>
          <a:noFill/>
          <a:ln w="9525">
            <a:noFill/>
            <a:miter lim="800000"/>
            <a:headEnd/>
            <a:tailEnd/>
          </a:ln>
        </p:spPr>
      </p:pic>
      <p:pic>
        <p:nvPicPr>
          <p:cNvPr id="29699" name="Picture 3"/>
          <p:cNvPicPr>
            <a:picLocks noGrp="1" noChangeAspect="1" noChangeArrowheads="1"/>
          </p:cNvPicPr>
          <p:nvPr>
            <p:ph sz="quarter" idx="1"/>
          </p:nvPr>
        </p:nvPicPr>
        <p:blipFill>
          <a:blip r:embed="rId3" cstate="print"/>
          <a:srcRect/>
          <a:stretch>
            <a:fillRect/>
          </a:stretch>
        </p:blipFill>
        <p:spPr bwMode="auto">
          <a:xfrm>
            <a:off x="4533243" y="2362200"/>
            <a:ext cx="4573314" cy="449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Power Density</a:t>
            </a:r>
            <a:endParaRPr lang="en-US" dirty="0"/>
          </a:p>
        </p:txBody>
      </p:sp>
      <p:sp>
        <p:nvSpPr>
          <p:cNvPr id="5" name="TextBox 4"/>
          <p:cNvSpPr txBox="1"/>
          <p:nvPr/>
        </p:nvSpPr>
        <p:spPr>
          <a:xfrm>
            <a:off x="152400" y="1752600"/>
            <a:ext cx="2108269" cy="461665"/>
          </a:xfrm>
          <a:prstGeom prst="rect">
            <a:avLst/>
          </a:prstGeom>
          <a:noFill/>
        </p:spPr>
        <p:txBody>
          <a:bodyPr wrap="none" rtlCol="0">
            <a:spAutoFit/>
          </a:bodyPr>
          <a:lstStyle/>
          <a:p>
            <a:r>
              <a:rPr lang="en-US" sz="2400" dirty="0" smtClean="0">
                <a:solidFill>
                  <a:srgbClr val="FF0000"/>
                </a:solidFill>
              </a:rPr>
              <a:t>Poynting vector:</a:t>
            </a:r>
            <a:endParaRPr lang="en-US" sz="2400" dirty="0">
              <a:solidFill>
                <a:srgbClr val="FF0000"/>
              </a:solidFill>
            </a:endParaRPr>
          </a:p>
        </p:txBody>
      </p:sp>
      <p:sp>
        <p:nvSpPr>
          <p:cNvPr id="7" name="TextBox 6"/>
          <p:cNvSpPr txBox="1"/>
          <p:nvPr/>
        </p:nvSpPr>
        <p:spPr>
          <a:xfrm>
            <a:off x="152400" y="3124200"/>
            <a:ext cx="3832149" cy="461665"/>
          </a:xfrm>
          <a:prstGeom prst="rect">
            <a:avLst/>
          </a:prstGeom>
          <a:noFill/>
        </p:spPr>
        <p:txBody>
          <a:bodyPr wrap="none" rtlCol="0">
            <a:spAutoFit/>
          </a:bodyPr>
          <a:lstStyle/>
          <a:p>
            <a:r>
              <a:rPr lang="en-US" sz="2400" dirty="0" smtClean="0">
                <a:solidFill>
                  <a:srgbClr val="FF0000"/>
                </a:solidFill>
              </a:rPr>
              <a:t>Total power intercepted by A: </a:t>
            </a:r>
            <a:endParaRPr lang="en-US" sz="2400" dirty="0">
              <a:solidFill>
                <a:srgbClr val="FF0000"/>
              </a:solidFill>
            </a:endParaRPr>
          </a:p>
        </p:txBody>
      </p:sp>
      <p:sp>
        <p:nvSpPr>
          <p:cNvPr id="10" name="TextBox 9"/>
          <p:cNvSpPr txBox="1"/>
          <p:nvPr/>
        </p:nvSpPr>
        <p:spPr>
          <a:xfrm>
            <a:off x="152400" y="5181600"/>
            <a:ext cx="3760915" cy="461665"/>
          </a:xfrm>
          <a:prstGeom prst="rect">
            <a:avLst/>
          </a:prstGeom>
          <a:noFill/>
        </p:spPr>
        <p:txBody>
          <a:bodyPr wrap="none" rtlCol="0">
            <a:spAutoFit/>
          </a:bodyPr>
          <a:lstStyle/>
          <a:p>
            <a:r>
              <a:rPr lang="en-US" sz="2400" dirty="0" smtClean="0">
                <a:solidFill>
                  <a:srgbClr val="FF0000"/>
                </a:solidFill>
              </a:rPr>
              <a:t>Time-average power density:</a:t>
            </a:r>
            <a:endParaRPr lang="en-US" sz="2400" dirty="0">
              <a:solidFill>
                <a:srgbClr val="FF0000"/>
              </a:solidFill>
            </a:endParaRPr>
          </a:p>
        </p:txBody>
      </p:sp>
      <p:pic>
        <p:nvPicPr>
          <p:cNvPr id="30722" name="Picture 2"/>
          <p:cNvPicPr>
            <a:picLocks noGrp="1" noChangeAspect="1" noChangeArrowheads="1"/>
          </p:cNvPicPr>
          <p:nvPr>
            <p:ph sz="quarter" idx="1"/>
          </p:nvPr>
        </p:nvPicPr>
        <p:blipFill>
          <a:blip r:embed="rId2" cstate="print"/>
          <a:srcRect/>
          <a:stretch>
            <a:fillRect/>
          </a:stretch>
        </p:blipFill>
        <p:spPr bwMode="auto">
          <a:xfrm>
            <a:off x="228600" y="2209473"/>
            <a:ext cx="2590800" cy="368300"/>
          </a:xfrm>
          <a:prstGeom prst="rect">
            <a:avLst/>
          </a:prstGeom>
          <a:noFill/>
          <a:ln w="9525">
            <a:noFill/>
            <a:miter lim="800000"/>
            <a:headEnd/>
            <a:tailEnd/>
          </a:ln>
        </p:spPr>
      </p:pic>
      <p:pic>
        <p:nvPicPr>
          <p:cNvPr id="30723" name="Picture 3"/>
          <p:cNvPicPr>
            <a:picLocks noChangeAspect="1" noChangeArrowheads="1"/>
          </p:cNvPicPr>
          <p:nvPr/>
        </p:nvPicPr>
        <p:blipFill>
          <a:blip r:embed="rId3" cstate="print"/>
          <a:srcRect/>
          <a:stretch>
            <a:fillRect/>
          </a:stretch>
        </p:blipFill>
        <p:spPr bwMode="auto">
          <a:xfrm>
            <a:off x="381000" y="3505200"/>
            <a:ext cx="2762250" cy="870900"/>
          </a:xfrm>
          <a:prstGeom prst="rect">
            <a:avLst/>
          </a:prstGeom>
          <a:noFill/>
          <a:ln w="9525">
            <a:noFill/>
            <a:miter lim="800000"/>
            <a:headEnd/>
            <a:tailEnd/>
          </a:ln>
        </p:spPr>
      </p:pic>
      <p:pic>
        <p:nvPicPr>
          <p:cNvPr id="30724" name="Picture 4"/>
          <p:cNvPicPr>
            <a:picLocks noChangeAspect="1" noChangeArrowheads="1"/>
          </p:cNvPicPr>
          <p:nvPr/>
        </p:nvPicPr>
        <p:blipFill>
          <a:blip r:embed="rId4" cstate="print"/>
          <a:srcRect/>
          <a:stretch>
            <a:fillRect/>
          </a:stretch>
        </p:blipFill>
        <p:spPr bwMode="auto">
          <a:xfrm>
            <a:off x="304800" y="5715000"/>
            <a:ext cx="4343400" cy="709127"/>
          </a:xfrm>
          <a:prstGeom prst="rect">
            <a:avLst/>
          </a:prstGeom>
          <a:noFill/>
          <a:ln w="9525">
            <a:noFill/>
            <a:miter lim="800000"/>
            <a:headEnd/>
            <a:tailEnd/>
          </a:ln>
        </p:spPr>
      </p:pic>
      <p:pic>
        <p:nvPicPr>
          <p:cNvPr id="30725" name="Picture 5"/>
          <p:cNvPicPr>
            <a:picLocks noChangeAspect="1" noChangeArrowheads="1"/>
          </p:cNvPicPr>
          <p:nvPr/>
        </p:nvPicPr>
        <p:blipFill>
          <a:blip r:embed="rId5" cstate="print"/>
          <a:srcRect/>
          <a:stretch>
            <a:fillRect/>
          </a:stretch>
        </p:blipFill>
        <p:spPr bwMode="auto">
          <a:xfrm>
            <a:off x="4267200" y="2438400"/>
            <a:ext cx="4224184" cy="26717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153400" cy="990600"/>
          </a:xfrm>
        </p:spPr>
        <p:txBody>
          <a:bodyPr>
            <a:normAutofit fontScale="90000"/>
          </a:bodyPr>
          <a:lstStyle/>
          <a:p>
            <a:r>
              <a:rPr lang="en-US" dirty="0" smtClean="0"/>
              <a:t>Power Density Carried by Plane Wave</a:t>
            </a:r>
            <a:endParaRPr lang="en-US" dirty="0"/>
          </a:p>
        </p:txBody>
      </p:sp>
      <p:sp>
        <p:nvSpPr>
          <p:cNvPr id="8" name="TextBox 7"/>
          <p:cNvSpPr txBox="1"/>
          <p:nvPr/>
        </p:nvSpPr>
        <p:spPr>
          <a:xfrm>
            <a:off x="304800" y="1676400"/>
            <a:ext cx="3945161" cy="461665"/>
          </a:xfrm>
          <a:prstGeom prst="rect">
            <a:avLst/>
          </a:prstGeom>
          <a:noFill/>
        </p:spPr>
        <p:txBody>
          <a:bodyPr wrap="none" rtlCol="0">
            <a:spAutoFit/>
          </a:bodyPr>
          <a:lstStyle/>
          <a:p>
            <a:r>
              <a:rPr lang="en-US" sz="2400" dirty="0" smtClean="0">
                <a:solidFill>
                  <a:srgbClr val="FF0000"/>
                </a:solidFill>
              </a:rPr>
              <a:t>For a plane wave with </a:t>
            </a:r>
            <a:r>
              <a:rPr lang="en-US" sz="2400" b="1" dirty="0" smtClean="0">
                <a:solidFill>
                  <a:srgbClr val="FF0000"/>
                </a:solidFill>
              </a:rPr>
              <a:t>E</a:t>
            </a:r>
            <a:r>
              <a:rPr lang="en-US" sz="2400" dirty="0" smtClean="0">
                <a:solidFill>
                  <a:srgbClr val="FF0000"/>
                </a:solidFill>
              </a:rPr>
              <a:t> field :</a:t>
            </a:r>
            <a:endParaRPr lang="en-US" sz="2400" dirty="0">
              <a:solidFill>
                <a:srgbClr val="FF0000"/>
              </a:solidFill>
            </a:endParaRPr>
          </a:p>
        </p:txBody>
      </p:sp>
      <p:sp>
        <p:nvSpPr>
          <p:cNvPr id="9" name="TextBox 8"/>
          <p:cNvSpPr txBox="1"/>
          <p:nvPr/>
        </p:nvSpPr>
        <p:spPr>
          <a:xfrm>
            <a:off x="228600" y="3657600"/>
            <a:ext cx="6358682" cy="461665"/>
          </a:xfrm>
          <a:prstGeom prst="rect">
            <a:avLst/>
          </a:prstGeom>
          <a:noFill/>
        </p:spPr>
        <p:txBody>
          <a:bodyPr wrap="none" rtlCol="0">
            <a:spAutoFit/>
          </a:bodyPr>
          <a:lstStyle/>
          <a:p>
            <a:r>
              <a:rPr lang="en-US" sz="2400" dirty="0" smtClean="0">
                <a:solidFill>
                  <a:srgbClr val="FF0000"/>
                </a:solidFill>
              </a:rPr>
              <a:t>the average power density carried by the wave is:</a:t>
            </a:r>
            <a:endParaRPr lang="en-US" sz="2400" dirty="0">
              <a:solidFill>
                <a:srgbClr val="FF0000"/>
              </a:solidFill>
            </a:endParaRPr>
          </a:p>
        </p:txBody>
      </p:sp>
      <p:pic>
        <p:nvPicPr>
          <p:cNvPr id="31746" name="Picture 2"/>
          <p:cNvPicPr>
            <a:picLocks noChangeAspect="1" noChangeArrowheads="1"/>
          </p:cNvPicPr>
          <p:nvPr/>
        </p:nvPicPr>
        <p:blipFill>
          <a:blip r:embed="rId2" cstate="print"/>
          <a:srcRect/>
          <a:stretch>
            <a:fillRect/>
          </a:stretch>
        </p:blipFill>
        <p:spPr bwMode="auto">
          <a:xfrm>
            <a:off x="381001" y="2133601"/>
            <a:ext cx="4114799" cy="1120903"/>
          </a:xfrm>
          <a:prstGeom prst="rect">
            <a:avLst/>
          </a:prstGeom>
          <a:noFill/>
          <a:ln w="9525">
            <a:noFill/>
            <a:miter lim="800000"/>
            <a:headEnd/>
            <a:tailEnd/>
          </a:ln>
        </p:spPr>
      </p:pic>
      <p:pic>
        <p:nvPicPr>
          <p:cNvPr id="31747" name="Picture 3"/>
          <p:cNvPicPr>
            <a:picLocks noGrp="1" noChangeAspect="1" noChangeArrowheads="1"/>
          </p:cNvPicPr>
          <p:nvPr>
            <p:ph sz="quarter" idx="1"/>
          </p:nvPr>
        </p:nvPicPr>
        <p:blipFill>
          <a:blip r:embed="rId3" cstate="print"/>
          <a:srcRect/>
          <a:stretch>
            <a:fillRect/>
          </a:stretch>
        </p:blipFill>
        <p:spPr bwMode="auto">
          <a:xfrm>
            <a:off x="457200" y="4343387"/>
            <a:ext cx="4572000" cy="2216175"/>
          </a:xfrm>
          <a:prstGeom prst="rect">
            <a:avLst/>
          </a:prstGeom>
          <a:noFill/>
          <a:ln w="9525">
            <a:noFill/>
            <a:miter lim="800000"/>
            <a:headEnd/>
            <a:tailEnd/>
          </a:ln>
        </p:spPr>
      </p:pic>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extBox 6"/>
          <p:cNvSpPr txBox="1"/>
          <p:nvPr/>
        </p:nvSpPr>
        <p:spPr>
          <a:xfrm>
            <a:off x="0" y="1524000"/>
            <a:ext cx="4915528" cy="400110"/>
          </a:xfrm>
          <a:prstGeom prst="rect">
            <a:avLst/>
          </a:prstGeom>
          <a:noFill/>
        </p:spPr>
        <p:txBody>
          <a:bodyPr wrap="none" rtlCol="0">
            <a:spAutoFit/>
          </a:bodyPr>
          <a:lstStyle/>
          <a:p>
            <a:r>
              <a:rPr lang="en-US" sz="2000" dirty="0" smtClean="0">
                <a:solidFill>
                  <a:srgbClr val="FF0000"/>
                </a:solidFill>
              </a:rPr>
              <a:t>For a plane wave travelling in a </a:t>
            </a:r>
            <a:r>
              <a:rPr lang="en-US" sz="2000" dirty="0" err="1" smtClean="0">
                <a:solidFill>
                  <a:srgbClr val="FF0000"/>
                </a:solidFill>
              </a:rPr>
              <a:t>lossy</a:t>
            </a:r>
            <a:r>
              <a:rPr lang="en-US" sz="2000" dirty="0" smtClean="0">
                <a:solidFill>
                  <a:srgbClr val="FF0000"/>
                </a:solidFill>
              </a:rPr>
              <a:t> medium:</a:t>
            </a:r>
            <a:endParaRPr lang="en-US" sz="2000" dirty="0">
              <a:solidFill>
                <a:srgbClr val="FF0000"/>
              </a:solidFill>
            </a:endParaRPr>
          </a:p>
        </p:txBody>
      </p:sp>
      <p:sp>
        <p:nvSpPr>
          <p:cNvPr id="9" name="TextBox 8"/>
          <p:cNvSpPr txBox="1"/>
          <p:nvPr/>
        </p:nvSpPr>
        <p:spPr>
          <a:xfrm>
            <a:off x="0" y="3867090"/>
            <a:ext cx="2338826" cy="400110"/>
          </a:xfrm>
          <a:prstGeom prst="rect">
            <a:avLst/>
          </a:prstGeom>
          <a:noFill/>
        </p:spPr>
        <p:txBody>
          <a:bodyPr wrap="none" rtlCol="0">
            <a:spAutoFit/>
          </a:bodyPr>
          <a:lstStyle/>
          <a:p>
            <a:r>
              <a:rPr lang="en-US" sz="2000" dirty="0" smtClean="0">
                <a:solidFill>
                  <a:srgbClr val="FF0000"/>
                </a:solidFill>
              </a:rPr>
              <a:t>the power density is :</a:t>
            </a:r>
            <a:endParaRPr lang="en-US" sz="2000" dirty="0">
              <a:solidFill>
                <a:srgbClr val="FF0000"/>
              </a:solidFill>
            </a:endParaRPr>
          </a:p>
        </p:txBody>
      </p:sp>
      <p:pic>
        <p:nvPicPr>
          <p:cNvPr id="32770" name="Picture 2"/>
          <p:cNvPicPr>
            <a:picLocks noGrp="1" noChangeAspect="1" noChangeArrowheads="1"/>
          </p:cNvPicPr>
          <p:nvPr>
            <p:ph sz="quarter" idx="1"/>
          </p:nvPr>
        </p:nvPicPr>
        <p:blipFill>
          <a:blip r:embed="rId2" cstate="print"/>
          <a:srcRect/>
          <a:stretch>
            <a:fillRect/>
          </a:stretch>
        </p:blipFill>
        <p:spPr bwMode="auto">
          <a:xfrm>
            <a:off x="87312" y="1911890"/>
            <a:ext cx="4560888" cy="182191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Plane Wave in </a:t>
            </a:r>
            <a:r>
              <a:rPr lang="en-US" dirty="0" err="1" smtClean="0"/>
              <a:t>Lossy</a:t>
            </a:r>
            <a:r>
              <a:rPr lang="en-US" dirty="0" smtClean="0"/>
              <a:t> Medium</a:t>
            </a:r>
            <a:endParaRPr lang="en-US" dirty="0"/>
          </a:p>
        </p:txBody>
      </p:sp>
      <p:pic>
        <p:nvPicPr>
          <p:cNvPr id="32771" name="Picture 3"/>
          <p:cNvPicPr>
            <a:picLocks noChangeAspect="1" noChangeArrowheads="1"/>
          </p:cNvPicPr>
          <p:nvPr/>
        </p:nvPicPr>
        <p:blipFill>
          <a:blip r:embed="rId3" cstate="print"/>
          <a:srcRect/>
          <a:stretch>
            <a:fillRect/>
          </a:stretch>
        </p:blipFill>
        <p:spPr bwMode="auto">
          <a:xfrm>
            <a:off x="76199" y="4343400"/>
            <a:ext cx="4643159" cy="1371600"/>
          </a:xfrm>
          <a:prstGeom prst="rect">
            <a:avLst/>
          </a:prstGeom>
          <a:noFill/>
          <a:ln w="9525">
            <a:noFill/>
            <a:miter lim="800000"/>
            <a:headEnd/>
            <a:tailEnd/>
          </a:ln>
        </p:spPr>
      </p:pic>
      <p:pic>
        <p:nvPicPr>
          <p:cNvPr id="32772" name="Picture 4"/>
          <p:cNvPicPr>
            <a:picLocks noChangeAspect="1" noChangeArrowheads="1"/>
          </p:cNvPicPr>
          <p:nvPr/>
        </p:nvPicPr>
        <p:blipFill>
          <a:blip r:embed="rId4" cstate="print"/>
          <a:srcRect/>
          <a:stretch>
            <a:fillRect/>
          </a:stretch>
        </p:blipFill>
        <p:spPr bwMode="auto">
          <a:xfrm>
            <a:off x="4876800" y="3886200"/>
            <a:ext cx="3652838" cy="867744"/>
          </a:xfrm>
          <a:prstGeom prst="rect">
            <a:avLst/>
          </a:prstGeom>
          <a:noFill/>
          <a:ln w="9525">
            <a:noFill/>
            <a:miter lim="800000"/>
            <a:headEnd/>
            <a:tailEnd/>
          </a:ln>
        </p:spPr>
      </p:pic>
      <p:pic>
        <p:nvPicPr>
          <p:cNvPr id="32773" name="Picture 5"/>
          <p:cNvPicPr>
            <a:picLocks noChangeAspect="1" noChangeArrowheads="1"/>
          </p:cNvPicPr>
          <p:nvPr/>
        </p:nvPicPr>
        <p:blipFill>
          <a:blip r:embed="rId5" cstate="print"/>
          <a:srcRect/>
          <a:stretch>
            <a:fillRect/>
          </a:stretch>
        </p:blipFill>
        <p:spPr bwMode="auto">
          <a:xfrm>
            <a:off x="4800600" y="4876800"/>
            <a:ext cx="4010025" cy="726753"/>
          </a:xfrm>
          <a:prstGeom prst="rect">
            <a:avLst/>
          </a:prstGeom>
          <a:noFill/>
          <a:ln w="9525">
            <a:noFill/>
            <a:miter lim="800000"/>
            <a:headEnd/>
            <a:tailEnd/>
          </a:ln>
        </p:spPr>
      </p:pic>
      <p:pic>
        <p:nvPicPr>
          <p:cNvPr id="32774" name="Picture 6"/>
          <p:cNvPicPr>
            <a:picLocks noChangeAspect="1" noChangeArrowheads="1"/>
          </p:cNvPicPr>
          <p:nvPr/>
        </p:nvPicPr>
        <p:blipFill>
          <a:blip r:embed="rId6" cstate="print"/>
          <a:srcRect/>
          <a:stretch>
            <a:fillRect/>
          </a:stretch>
        </p:blipFill>
        <p:spPr bwMode="auto">
          <a:xfrm>
            <a:off x="1600200" y="6019800"/>
            <a:ext cx="5486400" cy="616503"/>
          </a:xfrm>
          <a:prstGeom prst="rect">
            <a:avLst/>
          </a:prstGeom>
          <a:noFill/>
          <a:ln w="9525">
            <a:noFill/>
            <a:miter lim="800000"/>
            <a:headEnd/>
            <a:tailEnd/>
          </a:ln>
        </p:spPr>
      </p:pic>
      <p:sp>
        <p:nvSpPr>
          <p:cNvPr id="10" name="Rectangle 9"/>
          <p:cNvSpPr/>
          <p:nvPr/>
        </p:nvSpPr>
        <p:spPr>
          <a:xfrm>
            <a:off x="1524000" y="5943600"/>
            <a:ext cx="5715000" cy="838200"/>
          </a:xfrm>
          <a:prstGeom prst="rect">
            <a:avLst/>
          </a:prstGeom>
          <a:solidFill>
            <a:schemeClr val="accent1">
              <a:alpha val="0"/>
            </a:schemeClr>
          </a:solidFill>
          <a:ln w="29083"/>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3794" name="Picture 2"/>
          <p:cNvPicPr>
            <a:picLocks noGrp="1" noChangeAspect="1" noChangeArrowheads="1"/>
          </p:cNvPicPr>
          <p:nvPr>
            <p:ph sz="quarter" idx="1"/>
          </p:nvPr>
        </p:nvPicPr>
        <p:blipFill>
          <a:blip r:embed="rId2" cstate="print"/>
          <a:srcRect/>
          <a:stretch>
            <a:fillRect/>
          </a:stretch>
        </p:blipFill>
        <p:spPr bwMode="auto">
          <a:xfrm>
            <a:off x="0" y="45023"/>
            <a:ext cx="6019800" cy="1749169"/>
          </a:xfrm>
          <a:prstGeom prst="rect">
            <a:avLst/>
          </a:prstGeom>
          <a:noFill/>
          <a:ln w="9525">
            <a:noFill/>
            <a:miter lim="800000"/>
            <a:headEnd/>
            <a:tailEnd/>
          </a:ln>
        </p:spPr>
      </p:pic>
      <p:pic>
        <p:nvPicPr>
          <p:cNvPr id="33795" name="Picture 3"/>
          <p:cNvPicPr>
            <a:picLocks noChangeAspect="1" noChangeArrowheads="1"/>
          </p:cNvPicPr>
          <p:nvPr/>
        </p:nvPicPr>
        <p:blipFill>
          <a:blip r:embed="rId3" cstate="print"/>
          <a:srcRect/>
          <a:stretch>
            <a:fillRect/>
          </a:stretch>
        </p:blipFill>
        <p:spPr bwMode="auto">
          <a:xfrm>
            <a:off x="115509" y="1966911"/>
            <a:ext cx="5828091" cy="4172383"/>
          </a:xfrm>
          <a:prstGeom prst="rect">
            <a:avLst/>
          </a:prstGeom>
          <a:noFill/>
          <a:ln w="9525">
            <a:noFill/>
            <a:miter lim="800000"/>
            <a:headEnd/>
            <a:tailEnd/>
          </a:ln>
        </p:spPr>
      </p:pic>
      <p:pic>
        <p:nvPicPr>
          <p:cNvPr id="33796" name="Picture 4"/>
          <p:cNvPicPr>
            <a:picLocks noChangeAspect="1" noChangeArrowheads="1"/>
          </p:cNvPicPr>
          <p:nvPr/>
        </p:nvPicPr>
        <p:blipFill>
          <a:blip r:embed="rId4" cstate="print"/>
          <a:srcRect/>
          <a:stretch>
            <a:fillRect/>
          </a:stretch>
        </p:blipFill>
        <p:spPr bwMode="auto">
          <a:xfrm>
            <a:off x="5098660" y="3429000"/>
            <a:ext cx="4045340" cy="3124200"/>
          </a:xfrm>
          <a:prstGeom prst="rect">
            <a:avLst/>
          </a:prstGeom>
          <a:noFill/>
          <a:ln w="9525">
            <a:noFill/>
            <a:miter lim="800000"/>
            <a:headEnd/>
            <a:tailEnd/>
          </a:ln>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 Summary</a:t>
            </a:r>
            <a:endParaRPr lang="en-US"/>
          </a:p>
        </p:txBody>
      </p:sp>
      <p:pic>
        <p:nvPicPr>
          <p:cNvPr id="34818" name="Picture 2"/>
          <p:cNvPicPr>
            <a:picLocks noGrp="1" noChangeAspect="1" noChangeArrowheads="1"/>
          </p:cNvPicPr>
          <p:nvPr>
            <p:ph sz="quarter" idx="1"/>
          </p:nvPr>
        </p:nvPicPr>
        <p:blipFill>
          <a:blip r:embed="rId2" cstate="print"/>
          <a:srcRect/>
          <a:stretch>
            <a:fillRect/>
          </a:stretch>
        </p:blipFill>
        <p:spPr bwMode="auto">
          <a:xfrm>
            <a:off x="673861" y="1600200"/>
            <a:ext cx="7796279" cy="5257800"/>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Wave Equations</a:t>
            </a:r>
            <a:endParaRPr lang="en-US" dirty="0"/>
          </a:p>
        </p:txBody>
      </p:sp>
      <p:pic>
        <p:nvPicPr>
          <p:cNvPr id="6146" name="Picture 2"/>
          <p:cNvPicPr>
            <a:picLocks noChangeAspect="1" noChangeArrowheads="1"/>
          </p:cNvPicPr>
          <p:nvPr/>
        </p:nvPicPr>
        <p:blipFill>
          <a:blip r:embed="rId2" cstate="print"/>
          <a:srcRect/>
          <a:stretch>
            <a:fillRect/>
          </a:stretch>
        </p:blipFill>
        <p:spPr bwMode="auto">
          <a:xfrm>
            <a:off x="76199" y="3200400"/>
            <a:ext cx="4347287" cy="3657600"/>
          </a:xfrm>
          <a:prstGeom prst="rect">
            <a:avLst/>
          </a:prstGeom>
          <a:noFill/>
          <a:ln w="9525">
            <a:noFill/>
            <a:miter lim="800000"/>
            <a:headEnd/>
            <a:tailEnd/>
          </a:ln>
        </p:spPr>
      </p:pic>
      <p:pic>
        <p:nvPicPr>
          <p:cNvPr id="6147" name="Picture 3"/>
          <p:cNvPicPr>
            <a:picLocks noChangeAspect="1" noChangeArrowheads="1"/>
          </p:cNvPicPr>
          <p:nvPr/>
        </p:nvPicPr>
        <p:blipFill>
          <a:blip r:embed="rId3" cstate="print"/>
          <a:srcRect/>
          <a:stretch>
            <a:fillRect/>
          </a:stretch>
        </p:blipFill>
        <p:spPr bwMode="auto">
          <a:xfrm>
            <a:off x="4626698" y="1600200"/>
            <a:ext cx="4441102" cy="4648200"/>
          </a:xfrm>
          <a:prstGeom prst="rect">
            <a:avLst/>
          </a:prstGeom>
          <a:noFill/>
          <a:ln w="9525">
            <a:noFill/>
            <a:miter lim="800000"/>
            <a:headEnd/>
            <a:tailEnd/>
          </a:ln>
        </p:spPr>
      </p:pic>
      <p:pic>
        <p:nvPicPr>
          <p:cNvPr id="6" name="Picture 5" descr="eq7.6.tiff"/>
          <p:cNvPicPr>
            <a:picLocks noChangeAspect="1"/>
          </p:cNvPicPr>
          <p:nvPr/>
        </p:nvPicPr>
        <p:blipFill>
          <a:blip r:embed="rId4"/>
          <a:stretch>
            <a:fillRect/>
          </a:stretch>
        </p:blipFill>
        <p:spPr>
          <a:xfrm>
            <a:off x="609600" y="1600200"/>
            <a:ext cx="3276600" cy="1586564"/>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Lossless Media</a:t>
            </a:r>
            <a:endParaRPr lang="en-US" dirty="0"/>
          </a:p>
        </p:txBody>
      </p:sp>
      <p:sp>
        <p:nvSpPr>
          <p:cNvPr id="3" name="Content Placeholder 2"/>
          <p:cNvSpPr>
            <a:spLocks noGrp="1"/>
          </p:cNvSpPr>
          <p:nvPr>
            <p:ph sz="quarter" idx="1"/>
          </p:nvPr>
        </p:nvSpPr>
        <p:spPr>
          <a:xfrm>
            <a:off x="0" y="1600200"/>
            <a:ext cx="8991600" cy="4495800"/>
          </a:xfrm>
        </p:spPr>
        <p:txBody>
          <a:bodyPr/>
          <a:lstStyle/>
          <a:p>
            <a:pPr>
              <a:buNone/>
            </a:pPr>
            <a:r>
              <a:rPr lang="en-US" dirty="0" smtClean="0"/>
              <a:t>If the medium is </a:t>
            </a:r>
            <a:r>
              <a:rPr lang="en-US" b="1" i="1" dirty="0" err="1" smtClean="0">
                <a:solidFill>
                  <a:srgbClr val="FF0000"/>
                </a:solidFill>
              </a:rPr>
              <a:t>nonconducting</a:t>
            </a:r>
            <a:r>
              <a:rPr lang="en-US" b="1" i="1" dirty="0" smtClean="0"/>
              <a:t> </a:t>
            </a:r>
            <a:r>
              <a:rPr lang="en-US" b="1" dirty="0" smtClean="0"/>
              <a:t>(</a:t>
            </a:r>
            <a:r>
              <a:rPr lang="en-US" b="1" dirty="0" err="1" smtClean="0"/>
              <a:t>σ</a:t>
            </a:r>
            <a:r>
              <a:rPr lang="en-US" b="1" dirty="0" smtClean="0"/>
              <a:t> = 0), </a:t>
            </a:r>
            <a:r>
              <a:rPr lang="en-US" dirty="0" smtClean="0"/>
              <a:t>the wave does not suffer any attenuation as it travels and hence the medium is said to be </a:t>
            </a:r>
            <a:r>
              <a:rPr lang="en-US" b="1" i="1" dirty="0" smtClean="0">
                <a:solidFill>
                  <a:srgbClr val="FF0000"/>
                </a:solidFill>
              </a:rPr>
              <a:t>lossless.</a:t>
            </a:r>
            <a:endParaRPr lang="en-US" dirty="0">
              <a:solidFill>
                <a:srgbClr val="FF0000"/>
              </a:solidFill>
            </a:endParaRPr>
          </a:p>
        </p:txBody>
      </p:sp>
      <p:pic>
        <p:nvPicPr>
          <p:cNvPr id="7170" name="Picture 2"/>
          <p:cNvPicPr>
            <a:picLocks noChangeAspect="1" noChangeArrowheads="1"/>
          </p:cNvPicPr>
          <p:nvPr/>
        </p:nvPicPr>
        <p:blipFill>
          <a:blip r:embed="rId2" cstate="print"/>
          <a:srcRect/>
          <a:stretch>
            <a:fillRect/>
          </a:stretch>
        </p:blipFill>
        <p:spPr bwMode="auto">
          <a:xfrm>
            <a:off x="533400" y="3200399"/>
            <a:ext cx="5943600" cy="312821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152400"/>
            <a:ext cx="8153400" cy="990600"/>
          </a:xfrm>
        </p:spPr>
        <p:txBody>
          <a:bodyPr/>
          <a:lstStyle/>
          <a:p>
            <a:r>
              <a:rPr lang="en-US" dirty="0" smtClean="0"/>
              <a:t>Uniform Plane Wave</a:t>
            </a:r>
            <a:endParaRPr lang="en-US" dirty="0"/>
          </a:p>
        </p:txBody>
      </p:sp>
      <p:sp>
        <p:nvSpPr>
          <p:cNvPr id="6" name="TextBox 5"/>
          <p:cNvSpPr txBox="1"/>
          <p:nvPr/>
        </p:nvSpPr>
        <p:spPr>
          <a:xfrm>
            <a:off x="4724400" y="1524000"/>
            <a:ext cx="184666" cy="369332"/>
          </a:xfrm>
          <a:prstGeom prst="rect">
            <a:avLst/>
          </a:prstGeom>
          <a:noFill/>
        </p:spPr>
        <p:txBody>
          <a:bodyPr wrap="none" rtlCol="0">
            <a:spAutoFit/>
          </a:bodyPr>
          <a:lstStyle/>
          <a:p>
            <a:r>
              <a:rPr lang="en-US" dirty="0" smtClean="0">
                <a:solidFill>
                  <a:srgbClr val="FF0000"/>
                </a:solidFill>
              </a:rPr>
              <a:t> </a:t>
            </a:r>
            <a:endParaRPr lang="en-US" dirty="0">
              <a:solidFill>
                <a:srgbClr val="FF0000"/>
              </a:solidFill>
            </a:endParaRPr>
          </a:p>
        </p:txBody>
      </p:sp>
      <p:sp>
        <p:nvSpPr>
          <p:cNvPr id="8" name="TextBox 7"/>
          <p:cNvSpPr txBox="1"/>
          <p:nvPr/>
        </p:nvSpPr>
        <p:spPr>
          <a:xfrm>
            <a:off x="4724400" y="2438400"/>
            <a:ext cx="184666" cy="369332"/>
          </a:xfrm>
          <a:prstGeom prst="rect">
            <a:avLst/>
          </a:prstGeom>
          <a:noFill/>
        </p:spPr>
        <p:txBody>
          <a:bodyPr wrap="none" rtlCol="0">
            <a:spAutoFit/>
          </a:bodyPr>
          <a:lstStyle/>
          <a:p>
            <a:r>
              <a:rPr lang="en-US" dirty="0" smtClean="0">
                <a:solidFill>
                  <a:srgbClr val="FF0000"/>
                </a:solidFill>
              </a:rPr>
              <a:t>  </a:t>
            </a:r>
            <a:endParaRPr lang="en-US" dirty="0">
              <a:solidFill>
                <a:srgbClr val="FF0000"/>
              </a:solidFill>
            </a:endParaRPr>
          </a:p>
        </p:txBody>
      </p:sp>
      <p:sp>
        <p:nvSpPr>
          <p:cNvPr id="10" name="TextBox 9"/>
          <p:cNvSpPr txBox="1"/>
          <p:nvPr/>
        </p:nvSpPr>
        <p:spPr>
          <a:xfrm>
            <a:off x="4572000" y="3429000"/>
            <a:ext cx="184666" cy="369332"/>
          </a:xfrm>
          <a:prstGeom prst="rect">
            <a:avLst/>
          </a:prstGeom>
          <a:noFill/>
        </p:spPr>
        <p:txBody>
          <a:bodyPr wrap="none" rtlCol="0">
            <a:spAutoFit/>
          </a:bodyPr>
          <a:lstStyle/>
          <a:p>
            <a:r>
              <a:rPr lang="en-US" dirty="0" smtClean="0"/>
              <a:t> </a:t>
            </a:r>
            <a:endParaRPr lang="en-US" dirty="0"/>
          </a:p>
        </p:txBody>
      </p:sp>
      <p:sp>
        <p:nvSpPr>
          <p:cNvPr id="11" name="TextBox 10"/>
          <p:cNvSpPr txBox="1"/>
          <p:nvPr/>
        </p:nvSpPr>
        <p:spPr>
          <a:xfrm>
            <a:off x="7772400" y="3429000"/>
            <a:ext cx="184666" cy="369332"/>
          </a:xfrm>
          <a:prstGeom prst="rect">
            <a:avLst/>
          </a:prstGeom>
          <a:noFill/>
        </p:spPr>
        <p:txBody>
          <a:bodyPr wrap="none" rtlCol="0">
            <a:spAutoFit/>
          </a:bodyPr>
          <a:lstStyle/>
          <a:p>
            <a:r>
              <a:rPr lang="en-US" dirty="0" smtClean="0"/>
              <a:t> </a:t>
            </a:r>
            <a:endParaRPr lang="en-US" dirty="0"/>
          </a:p>
        </p:txBody>
      </p:sp>
      <p:sp>
        <p:nvSpPr>
          <p:cNvPr id="14" name="TextBox 13"/>
          <p:cNvSpPr txBox="1"/>
          <p:nvPr/>
        </p:nvSpPr>
        <p:spPr>
          <a:xfrm>
            <a:off x="5029200" y="4495800"/>
            <a:ext cx="184666" cy="369332"/>
          </a:xfrm>
          <a:prstGeom prst="rect">
            <a:avLst/>
          </a:prstGeom>
          <a:noFill/>
        </p:spPr>
        <p:txBody>
          <a:bodyPr wrap="none" rtlCol="0">
            <a:spAutoFit/>
          </a:bodyPr>
          <a:lstStyle/>
          <a:p>
            <a:r>
              <a:rPr lang="en-US" dirty="0" smtClean="0">
                <a:solidFill>
                  <a:srgbClr val="FF0000"/>
                </a:solidFill>
              </a:rPr>
              <a:t> </a:t>
            </a:r>
            <a:endParaRPr lang="en-US" dirty="0"/>
          </a:p>
        </p:txBody>
      </p:sp>
      <p:sp>
        <p:nvSpPr>
          <p:cNvPr id="17" name="TextBox 16"/>
          <p:cNvSpPr txBox="1"/>
          <p:nvPr/>
        </p:nvSpPr>
        <p:spPr>
          <a:xfrm>
            <a:off x="5162107" y="6248400"/>
            <a:ext cx="184666" cy="369332"/>
          </a:xfrm>
          <a:prstGeom prst="rect">
            <a:avLst/>
          </a:prstGeom>
          <a:noFill/>
        </p:spPr>
        <p:txBody>
          <a:bodyPr wrap="none" rtlCol="0">
            <a:spAutoFit/>
          </a:bodyPr>
          <a:lstStyle/>
          <a:p>
            <a:r>
              <a:rPr lang="en-US" dirty="0" smtClean="0"/>
              <a:t> </a:t>
            </a:r>
            <a:endParaRPr lang="en-US" dirty="0"/>
          </a:p>
        </p:txBody>
      </p:sp>
      <p:pic>
        <p:nvPicPr>
          <p:cNvPr id="8194" name="Picture 2"/>
          <p:cNvPicPr>
            <a:picLocks noGrp="1" noChangeAspect="1" noChangeArrowheads="1"/>
          </p:cNvPicPr>
          <p:nvPr>
            <p:ph sz="quarter" idx="1"/>
          </p:nvPr>
        </p:nvPicPr>
        <p:blipFill>
          <a:blip r:embed="rId2" cstate="print"/>
          <a:srcRect/>
          <a:stretch>
            <a:fillRect/>
          </a:stretch>
        </p:blipFill>
        <p:spPr bwMode="auto">
          <a:xfrm>
            <a:off x="1447800" y="990600"/>
            <a:ext cx="6785143" cy="9113494"/>
          </a:xfrm>
          <a:prstGeom prst="rect">
            <a:avLst/>
          </a:prstGeom>
          <a:noFill/>
          <a:ln w="9525">
            <a:noFill/>
            <a:miter lim="800000"/>
            <a:headEnd/>
            <a:tailEnd/>
          </a:ln>
        </p:spPr>
      </p:pic>
      <p:sp>
        <p:nvSpPr>
          <p:cNvPr id="16" name="TextBox 15"/>
          <p:cNvSpPr txBox="1"/>
          <p:nvPr/>
        </p:nvSpPr>
        <p:spPr>
          <a:xfrm>
            <a:off x="8229600" y="6324600"/>
            <a:ext cx="653770" cy="369332"/>
          </a:xfrm>
          <a:prstGeom prst="rect">
            <a:avLst/>
          </a:prstGeom>
          <a:noFill/>
        </p:spPr>
        <p:txBody>
          <a:bodyPr wrap="none" rtlCol="0">
            <a:spAutoFit/>
          </a:bodyPr>
          <a:lstStyle/>
          <a:p>
            <a:r>
              <a:rPr lang="en-US" dirty="0" smtClean="0">
                <a:solidFill>
                  <a:srgbClr val="FF0000"/>
                </a:solidFill>
              </a:rPr>
              <a:t>Cont.</a:t>
            </a:r>
            <a:endParaRPr lang="en-US" dirty="0">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152400"/>
            <a:ext cx="8153400" cy="990600"/>
          </a:xfrm>
        </p:spPr>
        <p:txBody>
          <a:bodyPr/>
          <a:lstStyle/>
          <a:p>
            <a:r>
              <a:rPr lang="en-US" dirty="0" smtClean="0"/>
              <a:t>Uniform Plane Wave</a:t>
            </a:r>
            <a:endParaRPr lang="en-US" dirty="0"/>
          </a:p>
        </p:txBody>
      </p:sp>
      <p:sp>
        <p:nvSpPr>
          <p:cNvPr id="6" name="TextBox 5"/>
          <p:cNvSpPr txBox="1"/>
          <p:nvPr/>
        </p:nvSpPr>
        <p:spPr>
          <a:xfrm>
            <a:off x="152400" y="4114800"/>
            <a:ext cx="2892664" cy="369332"/>
          </a:xfrm>
          <a:prstGeom prst="rect">
            <a:avLst/>
          </a:prstGeom>
          <a:noFill/>
        </p:spPr>
        <p:txBody>
          <a:bodyPr wrap="none" rtlCol="0">
            <a:spAutoFit/>
          </a:bodyPr>
          <a:lstStyle/>
          <a:p>
            <a:r>
              <a:rPr lang="en-US" dirty="0" smtClean="0">
                <a:solidFill>
                  <a:srgbClr val="FF0000"/>
                </a:solidFill>
              </a:rPr>
              <a:t>General Form of the Solution:</a:t>
            </a:r>
            <a:endParaRPr lang="en-US" dirty="0">
              <a:solidFill>
                <a:srgbClr val="FF0000"/>
              </a:solidFill>
            </a:endParaRPr>
          </a:p>
        </p:txBody>
      </p:sp>
      <p:sp>
        <p:nvSpPr>
          <p:cNvPr id="8" name="TextBox 7"/>
          <p:cNvSpPr txBox="1"/>
          <p:nvPr/>
        </p:nvSpPr>
        <p:spPr>
          <a:xfrm>
            <a:off x="152400" y="5029200"/>
            <a:ext cx="3536019" cy="369332"/>
          </a:xfrm>
          <a:prstGeom prst="rect">
            <a:avLst/>
          </a:prstGeom>
          <a:noFill/>
        </p:spPr>
        <p:txBody>
          <a:bodyPr wrap="none" rtlCol="0">
            <a:spAutoFit/>
          </a:bodyPr>
          <a:lstStyle/>
          <a:p>
            <a:r>
              <a:rPr lang="en-US" dirty="0" smtClean="0">
                <a:solidFill>
                  <a:srgbClr val="FF0000"/>
                </a:solidFill>
              </a:rPr>
              <a:t>For a wave travelling along +</a:t>
            </a:r>
            <a:r>
              <a:rPr lang="en-US" dirty="0" err="1" smtClean="0">
                <a:solidFill>
                  <a:srgbClr val="FF0000"/>
                </a:solidFill>
              </a:rPr>
              <a:t>z</a:t>
            </a:r>
            <a:r>
              <a:rPr lang="en-US" dirty="0" smtClean="0">
                <a:solidFill>
                  <a:srgbClr val="FF0000"/>
                </a:solidFill>
              </a:rPr>
              <a:t> only:</a:t>
            </a:r>
            <a:endParaRPr lang="en-US" dirty="0">
              <a:solidFill>
                <a:srgbClr val="FF0000"/>
              </a:solidFill>
            </a:endParaRPr>
          </a:p>
        </p:txBody>
      </p:sp>
      <p:sp>
        <p:nvSpPr>
          <p:cNvPr id="10" name="TextBox 9"/>
          <p:cNvSpPr txBox="1"/>
          <p:nvPr/>
        </p:nvSpPr>
        <p:spPr>
          <a:xfrm>
            <a:off x="5105400" y="3124200"/>
            <a:ext cx="1481858" cy="369332"/>
          </a:xfrm>
          <a:prstGeom prst="rect">
            <a:avLst/>
          </a:prstGeom>
          <a:noFill/>
        </p:spPr>
        <p:txBody>
          <a:bodyPr wrap="none" rtlCol="0">
            <a:spAutoFit/>
          </a:bodyPr>
          <a:lstStyle/>
          <a:p>
            <a:r>
              <a:rPr lang="en-US" dirty="0" smtClean="0"/>
              <a:t>Application of</a:t>
            </a:r>
            <a:endParaRPr lang="en-US" dirty="0"/>
          </a:p>
        </p:txBody>
      </p:sp>
      <p:sp>
        <p:nvSpPr>
          <p:cNvPr id="11" name="TextBox 10"/>
          <p:cNvSpPr txBox="1"/>
          <p:nvPr/>
        </p:nvSpPr>
        <p:spPr>
          <a:xfrm>
            <a:off x="8284300" y="3124200"/>
            <a:ext cx="783500" cy="369332"/>
          </a:xfrm>
          <a:prstGeom prst="rect">
            <a:avLst/>
          </a:prstGeom>
          <a:noFill/>
        </p:spPr>
        <p:txBody>
          <a:bodyPr wrap="none" rtlCol="0">
            <a:spAutoFit/>
          </a:bodyPr>
          <a:lstStyle/>
          <a:p>
            <a:r>
              <a:rPr lang="en-US" dirty="0" smtClean="0"/>
              <a:t>yields:</a:t>
            </a:r>
            <a:endParaRPr lang="en-US" dirty="0"/>
          </a:p>
        </p:txBody>
      </p:sp>
      <p:sp>
        <p:nvSpPr>
          <p:cNvPr id="14" name="TextBox 13"/>
          <p:cNvSpPr txBox="1"/>
          <p:nvPr/>
        </p:nvSpPr>
        <p:spPr>
          <a:xfrm>
            <a:off x="5029200" y="4495800"/>
            <a:ext cx="3420039" cy="369332"/>
          </a:xfrm>
          <a:prstGeom prst="rect">
            <a:avLst/>
          </a:prstGeom>
          <a:noFill/>
        </p:spPr>
        <p:txBody>
          <a:bodyPr wrap="none" rtlCol="0">
            <a:spAutoFit/>
          </a:bodyPr>
          <a:lstStyle/>
          <a:p>
            <a:r>
              <a:rPr lang="en-US" dirty="0" smtClean="0">
                <a:solidFill>
                  <a:srgbClr val="FF0000"/>
                </a:solidFill>
              </a:rPr>
              <a:t>Summary: </a:t>
            </a:r>
            <a:r>
              <a:rPr lang="en-US" dirty="0" smtClean="0"/>
              <a:t>This is a plane wave with</a:t>
            </a:r>
            <a:endParaRPr lang="en-US" dirty="0"/>
          </a:p>
        </p:txBody>
      </p:sp>
      <p:sp>
        <p:nvSpPr>
          <p:cNvPr id="17" name="TextBox 16"/>
          <p:cNvSpPr txBox="1"/>
          <p:nvPr/>
        </p:nvSpPr>
        <p:spPr>
          <a:xfrm>
            <a:off x="5162107" y="6248400"/>
            <a:ext cx="552893" cy="369332"/>
          </a:xfrm>
          <a:prstGeom prst="rect">
            <a:avLst/>
          </a:prstGeom>
          <a:noFill/>
        </p:spPr>
        <p:txBody>
          <a:bodyPr wrap="none" rtlCol="0">
            <a:spAutoFit/>
          </a:bodyPr>
          <a:lstStyle/>
          <a:p>
            <a:r>
              <a:rPr lang="en-US" dirty="0" smtClean="0"/>
              <a:t>with</a:t>
            </a:r>
            <a:endParaRPr lang="en-US" dirty="0"/>
          </a:p>
        </p:txBody>
      </p:sp>
      <p:pic>
        <p:nvPicPr>
          <p:cNvPr id="8195" name="Picture 3"/>
          <p:cNvPicPr>
            <a:picLocks noChangeAspect="1" noChangeArrowheads="1"/>
          </p:cNvPicPr>
          <p:nvPr/>
        </p:nvPicPr>
        <p:blipFill>
          <a:blip r:embed="rId2" cstate="print"/>
          <a:srcRect/>
          <a:stretch>
            <a:fillRect/>
          </a:stretch>
        </p:blipFill>
        <p:spPr bwMode="auto">
          <a:xfrm>
            <a:off x="76200" y="4495800"/>
            <a:ext cx="4572000" cy="366155"/>
          </a:xfrm>
          <a:prstGeom prst="rect">
            <a:avLst/>
          </a:prstGeom>
          <a:noFill/>
          <a:ln w="9525">
            <a:noFill/>
            <a:miter lim="800000"/>
            <a:headEnd/>
            <a:tailEnd/>
          </a:ln>
        </p:spPr>
      </p:pic>
      <p:pic>
        <p:nvPicPr>
          <p:cNvPr id="8196" name="Picture 4"/>
          <p:cNvPicPr>
            <a:picLocks noChangeAspect="1" noChangeArrowheads="1"/>
          </p:cNvPicPr>
          <p:nvPr/>
        </p:nvPicPr>
        <p:blipFill>
          <a:blip r:embed="rId3" cstate="print"/>
          <a:srcRect/>
          <a:stretch>
            <a:fillRect/>
          </a:stretch>
        </p:blipFill>
        <p:spPr bwMode="auto">
          <a:xfrm>
            <a:off x="609600" y="5486400"/>
            <a:ext cx="2653144" cy="360304"/>
          </a:xfrm>
          <a:prstGeom prst="rect">
            <a:avLst/>
          </a:prstGeom>
          <a:noFill/>
          <a:ln w="9525">
            <a:noFill/>
            <a:miter lim="800000"/>
            <a:headEnd/>
            <a:tailEnd/>
          </a:ln>
        </p:spPr>
      </p:pic>
      <p:pic>
        <p:nvPicPr>
          <p:cNvPr id="8197" name="Picture 5"/>
          <p:cNvPicPr>
            <a:picLocks noChangeAspect="1" noChangeArrowheads="1"/>
          </p:cNvPicPr>
          <p:nvPr/>
        </p:nvPicPr>
        <p:blipFill>
          <a:blip r:embed="rId4" cstate="print"/>
          <a:srcRect/>
          <a:stretch>
            <a:fillRect/>
          </a:stretch>
        </p:blipFill>
        <p:spPr bwMode="auto">
          <a:xfrm>
            <a:off x="6553200" y="3124200"/>
            <a:ext cx="1782341" cy="421187"/>
          </a:xfrm>
          <a:prstGeom prst="rect">
            <a:avLst/>
          </a:prstGeom>
          <a:noFill/>
          <a:ln w="9525">
            <a:noFill/>
            <a:miter lim="800000"/>
            <a:headEnd/>
            <a:tailEnd/>
          </a:ln>
        </p:spPr>
      </p:pic>
      <p:pic>
        <p:nvPicPr>
          <p:cNvPr id="8198" name="Picture 6"/>
          <p:cNvPicPr>
            <a:picLocks noChangeAspect="1" noChangeArrowheads="1"/>
          </p:cNvPicPr>
          <p:nvPr/>
        </p:nvPicPr>
        <p:blipFill>
          <a:blip r:embed="rId5" cstate="print"/>
          <a:srcRect/>
          <a:stretch>
            <a:fillRect/>
          </a:stretch>
        </p:blipFill>
        <p:spPr bwMode="auto">
          <a:xfrm>
            <a:off x="5410200" y="3657600"/>
            <a:ext cx="3437318" cy="609599"/>
          </a:xfrm>
          <a:prstGeom prst="rect">
            <a:avLst/>
          </a:prstGeom>
          <a:noFill/>
          <a:ln w="9525">
            <a:noFill/>
            <a:miter lim="800000"/>
            <a:headEnd/>
            <a:tailEnd/>
          </a:ln>
        </p:spPr>
      </p:pic>
      <p:pic>
        <p:nvPicPr>
          <p:cNvPr id="8199" name="Picture 7"/>
          <p:cNvPicPr>
            <a:picLocks noChangeAspect="1" noChangeArrowheads="1"/>
          </p:cNvPicPr>
          <p:nvPr/>
        </p:nvPicPr>
        <p:blipFill>
          <a:blip r:embed="rId6" cstate="print"/>
          <a:srcRect/>
          <a:stretch>
            <a:fillRect/>
          </a:stretch>
        </p:blipFill>
        <p:spPr bwMode="auto">
          <a:xfrm>
            <a:off x="5791200" y="4876800"/>
            <a:ext cx="3056135" cy="1066800"/>
          </a:xfrm>
          <a:prstGeom prst="rect">
            <a:avLst/>
          </a:prstGeom>
          <a:noFill/>
          <a:ln w="9525">
            <a:noFill/>
            <a:miter lim="800000"/>
            <a:headEnd/>
            <a:tailEnd/>
          </a:ln>
        </p:spPr>
      </p:pic>
      <p:pic>
        <p:nvPicPr>
          <p:cNvPr id="8200" name="Picture 8"/>
          <p:cNvPicPr>
            <a:picLocks noChangeAspect="1" noChangeArrowheads="1"/>
          </p:cNvPicPr>
          <p:nvPr/>
        </p:nvPicPr>
        <p:blipFill>
          <a:blip r:embed="rId7" cstate="print"/>
          <a:srcRect/>
          <a:stretch>
            <a:fillRect/>
          </a:stretch>
        </p:blipFill>
        <p:spPr bwMode="auto">
          <a:xfrm>
            <a:off x="5867400" y="6115946"/>
            <a:ext cx="3033713" cy="665854"/>
          </a:xfrm>
          <a:prstGeom prst="rect">
            <a:avLst/>
          </a:prstGeom>
          <a:noFill/>
          <a:ln w="9525">
            <a:noFill/>
            <a:miter lim="800000"/>
            <a:headEnd/>
            <a:tailEnd/>
          </a:ln>
        </p:spPr>
      </p:pic>
      <p:pic>
        <p:nvPicPr>
          <p:cNvPr id="18" name="Content Placeholder 17" descr="eq7.23.tiff"/>
          <p:cNvPicPr>
            <a:picLocks noGrp="1" noChangeAspect="1"/>
          </p:cNvPicPr>
          <p:nvPr>
            <p:ph sz="quarter" idx="1"/>
          </p:nvPr>
        </p:nvPicPr>
        <p:blipFill>
          <a:blip r:embed="rId8"/>
          <a:srcRect t="-6113" b="-6113"/>
          <a:stretch>
            <a:fillRect/>
          </a:stretch>
        </p:blipFill>
        <p:spPr>
          <a:xfrm>
            <a:off x="0" y="1295400"/>
            <a:ext cx="5113148" cy="2819400"/>
          </a:xfrm>
        </p:spPr>
      </p:pic>
      <p:sp>
        <p:nvSpPr>
          <p:cNvPr id="19" name="Rectangle 18"/>
          <p:cNvSpPr/>
          <p:nvPr/>
        </p:nvSpPr>
        <p:spPr>
          <a:xfrm>
            <a:off x="4953000" y="4495800"/>
            <a:ext cx="4038600" cy="2362200"/>
          </a:xfrm>
          <a:prstGeom prst="rect">
            <a:avLst/>
          </a:prstGeom>
          <a:solidFill>
            <a:schemeClr val="accent1">
              <a:alpha val="0"/>
            </a:schemeClr>
          </a:solidFill>
          <a:ln w="29083"/>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17068</TotalTime>
  <Words>662</Words>
  <Application>Microsoft Office PowerPoint</Application>
  <PresentationFormat>On-screen Show (4:3)</PresentationFormat>
  <Paragraphs>136</Paragraphs>
  <Slides>57</Slides>
  <Notes>2</Notes>
  <HiddenSlides>0</HiddenSlides>
  <MMClips>0</MMClips>
  <ScaleCrop>false</ScaleCrop>
  <HeadingPairs>
    <vt:vector size="4" baseType="variant">
      <vt:variant>
        <vt:lpstr>Design Template</vt:lpstr>
      </vt:variant>
      <vt:variant>
        <vt:i4>1</vt:i4>
      </vt:variant>
      <vt:variant>
        <vt:lpstr>Slide Titles</vt:lpstr>
      </vt:variant>
      <vt:variant>
        <vt:i4>57</vt:i4>
      </vt:variant>
    </vt:vector>
  </HeadingPairs>
  <TitlesOfParts>
    <vt:vector size="58" baseType="lpstr">
      <vt:lpstr>Median</vt:lpstr>
      <vt:lpstr>7. Plane Wave Propagation</vt:lpstr>
      <vt:lpstr>Chapter 7 Overview</vt:lpstr>
      <vt:lpstr>Slide 3</vt:lpstr>
      <vt:lpstr>Maxwell’s Equations</vt:lpstr>
      <vt:lpstr>Complex Permittivity</vt:lpstr>
      <vt:lpstr>Wave Equations</vt:lpstr>
      <vt:lpstr>Lossless Media</vt:lpstr>
      <vt:lpstr>Uniform Plane Wave</vt:lpstr>
      <vt:lpstr>Uniform Plane Wave</vt:lpstr>
      <vt:lpstr>   </vt:lpstr>
      <vt:lpstr>   </vt:lpstr>
      <vt:lpstr>Slide 12</vt:lpstr>
      <vt:lpstr>Slide 13</vt:lpstr>
      <vt:lpstr>Directional Relation Between E and H</vt:lpstr>
      <vt:lpstr> Wave decomposition </vt:lpstr>
      <vt:lpstr>Tech Brief 13:  RFID Tags</vt:lpstr>
      <vt:lpstr>Overall System View</vt:lpstr>
      <vt:lpstr>RFID Tag Communication</vt:lpstr>
      <vt:lpstr>RFID Tag Frequencies</vt:lpstr>
      <vt:lpstr>Slide 20</vt:lpstr>
      <vt:lpstr>Wave Polarization</vt:lpstr>
      <vt:lpstr>Polarization State</vt:lpstr>
      <vt:lpstr>Linear Polarization: </vt:lpstr>
      <vt:lpstr>Polarization Handedness</vt:lpstr>
      <vt:lpstr>LH Circular Polarization:  </vt:lpstr>
      <vt:lpstr>RH Circular Polarization:  </vt:lpstr>
      <vt:lpstr>Slide 27</vt:lpstr>
      <vt:lpstr>Example 7-2 cont.</vt:lpstr>
      <vt:lpstr>Example 7-2 cont.</vt:lpstr>
      <vt:lpstr>Elliptical Polarization: General Case</vt:lpstr>
      <vt:lpstr>Slide 31</vt:lpstr>
      <vt:lpstr>Slide 32</vt:lpstr>
      <vt:lpstr>Slide 33</vt:lpstr>
      <vt:lpstr>Slide 34</vt:lpstr>
      <vt:lpstr>Tech Brief 7:  LCD</vt:lpstr>
      <vt:lpstr>Operation of a Single Pixel</vt:lpstr>
      <vt:lpstr>LCD 2-D Array</vt:lpstr>
      <vt:lpstr>Lossy Media</vt:lpstr>
      <vt:lpstr>Lossy Media</vt:lpstr>
      <vt:lpstr>Attenuation</vt:lpstr>
      <vt:lpstr>Attenuation</vt:lpstr>
      <vt:lpstr>Low and High Frequency Approximations</vt:lpstr>
      <vt:lpstr>Example 7-4:  Plane Wave in Seawater</vt:lpstr>
      <vt:lpstr>Example 7-4:  Plane Wave in Seawater</vt:lpstr>
      <vt:lpstr>Example 7-4:  Plane Wave in Seawater</vt:lpstr>
      <vt:lpstr>Example 7-4:  Plane Wave in Seawater</vt:lpstr>
      <vt:lpstr>Example 7-4:  Plane Wave in Seawater</vt:lpstr>
      <vt:lpstr>Slide 48</vt:lpstr>
      <vt:lpstr>dc vs ac Current Flow in Conductors</vt:lpstr>
      <vt:lpstr>Linear Conductor</vt:lpstr>
      <vt:lpstr>Surface Impedance</vt:lpstr>
      <vt:lpstr>ac Resistance of Coaxial Cable</vt:lpstr>
      <vt:lpstr>Power Density</vt:lpstr>
      <vt:lpstr>Power Density Carried by Plane Wave</vt:lpstr>
      <vt:lpstr>Plane Wave in Lossy Medium</vt:lpstr>
      <vt:lpstr>Slide 56</vt:lpstr>
      <vt:lpstr> Summary</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EECS 215: Introduction to Circuits</dc:title>
  <dc:creator>jphilli</dc:creator>
  <cp:lastModifiedBy>Fawwaz Ulaby</cp:lastModifiedBy>
  <cp:revision>114</cp:revision>
  <dcterms:created xsi:type="dcterms:W3CDTF">2010-03-29T13:07:50Z</dcterms:created>
  <dcterms:modified xsi:type="dcterms:W3CDTF">2010-03-29T14:34:10Z</dcterms:modified>
</cp:coreProperties>
</file>