
<file path=[Content_Types].xml><?xml version="1.0" encoding="utf-8"?>
<Types xmlns="http://schemas.openxmlformats.org/package/2006/content-types">
  <Override PartName="/ppt/slides/slide12.xml" ContentType="application/vnd.openxmlformats-officedocument.presentationml.slide+xml"/>
  <Override PartName="/ppt/slides/slide46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7.xml" ContentType="application/vnd.openxmlformats-officedocument.presentationml.slide+xml"/>
  <Override PartName="/ppt/slides/slide45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s/slide50.xml" ContentType="application/vnd.openxmlformats-officedocument.presentationml.slide+xml"/>
  <Override PartName="/ppt/slides/slide23.xml" ContentType="application/vnd.openxmlformats-officedocument.presentationml.slide+xml"/>
  <Override PartName="/ppt/slides/slide54.xml" ContentType="application/vnd.openxmlformats-officedocument.presentationml.slide+xml"/>
  <Override PartName="/ppt/slides/slide5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52.xml" ContentType="application/vnd.openxmlformats-officedocument.presentationml.slide+xml"/>
  <Override PartName="/ppt/slides/slide1.xml" ContentType="application/vnd.openxmlformats-officedocument.presentationml.slide+xml"/>
  <Override PartName="/ppt/slides/slide51.xml" ContentType="application/vnd.openxmlformats-officedocument.presentationml.slide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8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25.xml" ContentType="application/vnd.openxmlformats-officedocument.presentationml.slid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63.xml" ContentType="application/vnd.openxmlformats-officedocument.presentationml.slide+xml"/>
  <Override PartName="/ppt/slides/slide13.xml" ContentType="application/vnd.openxmlformats-officedocument.presentationml.slide+xml"/>
  <Override PartName="/ppt/slides/slide40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Override PartName="/ppt/slides/slide4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49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61.xml" ContentType="application/vnd.openxmlformats-officedocument.presentationml.slide+xml"/>
  <Override PartName="/ppt/slides/slide43.xml" ContentType="application/vnd.openxmlformats-officedocument.presentationml.slide+xml"/>
  <Override PartName="/ppt/slides/slide48.xml" ContentType="application/vnd.openxmlformats-officedocument.presentationml.slide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s/slide59.xml" ContentType="application/vnd.openxmlformats-officedocument.presentationml.slide+xml"/>
  <Override PartName="/ppt/slides/slide33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56.xml" ContentType="application/vnd.openxmlformats-officedocument.presentationml.slide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53.xml" ContentType="application/vnd.openxmlformats-officedocument.presentationml.slide+xml"/>
  <Override PartName="/ppt/slides/slide60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996" r:id="rId1"/>
  </p:sldMasterIdLst>
  <p:notesMasterIdLst>
    <p:notesMasterId r:id="rId65"/>
  </p:notesMasterIdLst>
  <p:sldIdLst>
    <p:sldId id="256" r:id="rId2"/>
    <p:sldId id="326" r:id="rId3"/>
    <p:sldId id="327" r:id="rId4"/>
    <p:sldId id="329" r:id="rId5"/>
    <p:sldId id="328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83" r:id="rId16"/>
    <p:sldId id="339" r:id="rId17"/>
    <p:sldId id="384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85" r:id="rId34"/>
    <p:sldId id="355" r:id="rId35"/>
    <p:sldId id="356" r:id="rId36"/>
    <p:sldId id="386" r:id="rId37"/>
    <p:sldId id="357" r:id="rId38"/>
    <p:sldId id="358" r:id="rId39"/>
    <p:sldId id="359" r:id="rId40"/>
    <p:sldId id="360" r:id="rId41"/>
    <p:sldId id="361" r:id="rId42"/>
    <p:sldId id="362" r:id="rId43"/>
    <p:sldId id="363" r:id="rId44"/>
    <p:sldId id="364" r:id="rId45"/>
    <p:sldId id="365" r:id="rId46"/>
    <p:sldId id="366" r:id="rId47"/>
    <p:sldId id="367" r:id="rId48"/>
    <p:sldId id="368" r:id="rId49"/>
    <p:sldId id="369" r:id="rId50"/>
    <p:sldId id="370" r:id="rId51"/>
    <p:sldId id="371" r:id="rId52"/>
    <p:sldId id="372" r:id="rId53"/>
    <p:sldId id="373" r:id="rId54"/>
    <p:sldId id="374" r:id="rId55"/>
    <p:sldId id="377" r:id="rId56"/>
    <p:sldId id="375" r:id="rId57"/>
    <p:sldId id="376" r:id="rId58"/>
    <p:sldId id="378" r:id="rId59"/>
    <p:sldId id="379" r:id="rId60"/>
    <p:sldId id="380" r:id="rId61"/>
    <p:sldId id="381" r:id="rId62"/>
    <p:sldId id="387" r:id="rId63"/>
    <p:sldId id="382" r:id="rId6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>
      <p:cViewPr varScale="1">
        <p:scale>
          <a:sx n="150" d="100"/>
          <a:sy n="150" d="100"/>
        </p:scale>
        <p:origin x="-10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64" Type="http://schemas.openxmlformats.org/officeDocument/2006/relationships/slide" Target="slides/slide63.xml"/><Relationship Id="rId60" Type="http://schemas.openxmlformats.org/officeDocument/2006/relationships/slide" Target="slides/slide59.xml"/><Relationship Id="rId39" Type="http://schemas.openxmlformats.org/officeDocument/2006/relationships/slide" Target="slides/slide38.xml"/><Relationship Id="rId70" Type="http://schemas.openxmlformats.org/officeDocument/2006/relationships/tableStyles" Target="tableStyles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slide" Target="slides/slide49.xml"/><Relationship Id="rId63" Type="http://schemas.openxmlformats.org/officeDocument/2006/relationships/slide" Target="slides/slide62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58" Type="http://schemas.openxmlformats.org/officeDocument/2006/relationships/slide" Target="slides/slide57.xml"/><Relationship Id="rId42" Type="http://schemas.openxmlformats.org/officeDocument/2006/relationships/slide" Target="slides/slide41.xml"/><Relationship Id="rId6" Type="http://schemas.openxmlformats.org/officeDocument/2006/relationships/slide" Target="slides/slide5.xml"/><Relationship Id="rId49" Type="http://schemas.openxmlformats.org/officeDocument/2006/relationships/slide" Target="slides/slide48.xml"/><Relationship Id="rId44" Type="http://schemas.openxmlformats.org/officeDocument/2006/relationships/slide" Target="slides/slide43.xml"/><Relationship Id="rId69" Type="http://schemas.openxmlformats.org/officeDocument/2006/relationships/theme" Target="theme/theme1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slide" Target="slides/slide45.xml"/><Relationship Id="rId57" Type="http://schemas.openxmlformats.org/officeDocument/2006/relationships/slide" Target="slides/slide56.xml"/><Relationship Id="rId59" Type="http://schemas.openxmlformats.org/officeDocument/2006/relationships/slide" Target="slides/slide58.xml"/><Relationship Id="rId35" Type="http://schemas.openxmlformats.org/officeDocument/2006/relationships/slide" Target="slides/slide34.xml"/><Relationship Id="rId51" Type="http://schemas.openxmlformats.org/officeDocument/2006/relationships/slide" Target="slides/slide50.xml"/><Relationship Id="rId55" Type="http://schemas.openxmlformats.org/officeDocument/2006/relationships/slide" Target="slides/slide5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62" Type="http://schemas.openxmlformats.org/officeDocument/2006/relationships/slide" Target="slides/slide61.xml"/><Relationship Id="rId66" Type="http://schemas.openxmlformats.org/officeDocument/2006/relationships/printerSettings" Target="printerSettings/printerSettings1.bin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slide" Target="slides/slide46.xml"/><Relationship Id="rId56" Type="http://schemas.openxmlformats.org/officeDocument/2006/relationships/slide" Target="slides/slide55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2" Type="http://schemas.openxmlformats.org/officeDocument/2006/relationships/slide" Target="slides/slide51.xml"/><Relationship Id="rId65" Type="http://schemas.openxmlformats.org/officeDocument/2006/relationships/notesMaster" Target="notesMasters/notesMaster1.xml"/><Relationship Id="rId67" Type="http://schemas.openxmlformats.org/officeDocument/2006/relationships/presProps" Target="presProps.xml"/><Relationship Id="rId54" Type="http://schemas.openxmlformats.org/officeDocument/2006/relationships/slide" Target="slides/slide53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61" Type="http://schemas.openxmlformats.org/officeDocument/2006/relationships/slide" Target="slides/slide60.xml"/><Relationship Id="rId53" Type="http://schemas.openxmlformats.org/officeDocument/2006/relationships/slide" Target="slides/slide52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68" Type="http://schemas.openxmlformats.org/officeDocument/2006/relationships/viewProps" Target="viewProps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3415C-2120-44EA-B4D5-CF87D5787ABA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3/29/10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image" Target="../media/image23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5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8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Relationship Id="rId3" Type="http://schemas.openxmlformats.org/officeDocument/2006/relationships/image" Target="../media/image27.tiff"/><Relationship Id="rId5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5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3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image" Target="../media/image56.png"/><Relationship Id="rId4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Relationship Id="rId5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tiff"/><Relationship Id="rId3" Type="http://schemas.openxmlformats.org/officeDocument/2006/relationships/image" Target="../media/image58.png"/><Relationship Id="rId5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image" Target="../media/image63.png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tiff"/><Relationship Id="rId3" Type="http://schemas.openxmlformats.org/officeDocument/2006/relationships/image" Target="../media/image58.png"/><Relationship Id="rId5" Type="http://schemas.openxmlformats.org/officeDocument/2006/relationships/image" Target="../media/image6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Relationship Id="rId3" Type="http://schemas.openxmlformats.org/officeDocument/2006/relationships/image" Target="../media/image65.png"/><Relationship Id="rId5" Type="http://schemas.openxmlformats.org/officeDocument/2006/relationships/image" Target="../media/image6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3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3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3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tif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Relationship Id="rId3" Type="http://schemas.openxmlformats.org/officeDocument/2006/relationships/image" Target="../media/image7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Relationship Id="rId3" Type="http://schemas.openxmlformats.org/officeDocument/2006/relationships/image" Target="../media/image8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3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Relationship Id="rId3" Type="http://schemas.openxmlformats.org/officeDocument/2006/relationships/image" Target="../media/image93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Relationship Id="rId3" Type="http://schemas.openxmlformats.org/officeDocument/2006/relationships/image" Target="../media/image98.png"/><Relationship Id="rId5" Type="http://schemas.openxmlformats.org/officeDocument/2006/relationships/image" Target="../media/image10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3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3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png"/><Relationship Id="rId3" Type="http://schemas.openxmlformats.org/officeDocument/2006/relationships/image" Target="../media/image10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3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3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Relationship Id="rId3" Type="http://schemas.openxmlformats.org/officeDocument/2006/relationships/image" Target="../media/image11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3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9.png"/><Relationship Id="rId3" Type="http://schemas.openxmlformats.org/officeDocument/2006/relationships/image" Target="../media/image120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3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2.png"/><Relationship Id="rId3" Type="http://schemas.openxmlformats.org/officeDocument/2006/relationships/image" Target="../media/image123.png"/><Relationship Id="rId5" Type="http://schemas.openxmlformats.org/officeDocument/2006/relationships/image" Target="../media/image125.tiff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5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4038600"/>
            <a:ext cx="8610600" cy="18288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8. Wave Reflection &amp; Transmission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APPLIED EM by Ulaby, </a:t>
            </a:r>
            <a:r>
              <a:rPr lang="en-US" dirty="0" err="1" smtClean="0"/>
              <a:t>Michielssen</a:t>
            </a:r>
            <a:r>
              <a:rPr lang="en-US" dirty="0" smtClean="0"/>
              <a:t> and </a:t>
            </a:r>
            <a:r>
              <a:rPr lang="en-US" dirty="0" err="1" smtClean="0"/>
              <a:t>Ravaioli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49840"/>
            <a:ext cx="7924800" cy="4955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76200"/>
            <a:ext cx="8839200" cy="990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Analogy of Normal Incidence to Transmission Lines</a:t>
            </a:r>
            <a:endParaRPr lang="en-US" sz="32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958" y="838201"/>
            <a:ext cx="346404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3006904"/>
            <a:ext cx="8991600" cy="381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5303" y="1447800"/>
            <a:ext cx="4827697" cy="1312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2286000"/>
            <a:ext cx="3460394" cy="2716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3733800" cy="990600"/>
          </a:xfrm>
        </p:spPr>
        <p:txBody>
          <a:bodyPr/>
          <a:lstStyle/>
          <a:p>
            <a:r>
              <a:rPr lang="en-US" dirty="0" smtClean="0"/>
              <a:t>Power Transfer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0"/>
            <a:ext cx="14079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Medium 1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4419600"/>
            <a:ext cx="140795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Medium 2</a:t>
            </a:r>
          </a:p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0"/>
            <a:ext cx="3124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1" y="1913804"/>
            <a:ext cx="3505200" cy="237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4876800"/>
            <a:ext cx="4291012" cy="1837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19475" y="5029200"/>
            <a:ext cx="3795925" cy="16764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926"/>
            <a:ext cx="6910388" cy="3214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3505200"/>
            <a:ext cx="5791200" cy="321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45820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7159752" cy="990600"/>
          </a:xfrm>
        </p:spPr>
        <p:txBody>
          <a:bodyPr/>
          <a:lstStyle/>
          <a:p>
            <a:r>
              <a:rPr lang="en-US" dirty="0" smtClean="0"/>
              <a:t>Example 8-1:  </a:t>
            </a:r>
            <a:r>
              <a:rPr lang="en-US" dirty="0" smtClean="0">
                <a:solidFill>
                  <a:srgbClr val="FF0000"/>
                </a:solidFill>
              </a:rPr>
              <a:t>Radar </a:t>
            </a:r>
            <a:r>
              <a:rPr lang="en-US" dirty="0" err="1" smtClean="0">
                <a:solidFill>
                  <a:srgbClr val="FF0000"/>
                </a:solidFill>
              </a:rPr>
              <a:t>Radome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8.6.tif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-51044" r="-51044"/>
          <a:stretch>
            <a:fillRect/>
          </a:stretch>
        </p:blipFill>
        <p:spPr>
          <a:xfrm>
            <a:off x="2514600" y="1600200"/>
            <a:ext cx="8610600" cy="4747902"/>
          </a:xfrm>
        </p:spPr>
      </p:pic>
      <p:sp>
        <p:nvSpPr>
          <p:cNvPr id="6" name="TextBox 5"/>
          <p:cNvSpPr txBox="1"/>
          <p:nvPr/>
        </p:nvSpPr>
        <p:spPr>
          <a:xfrm>
            <a:off x="228600" y="1752600"/>
            <a:ext cx="4495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From transmission lines, since Media 1 and 3 are the same (air), no net reflection will occur at </a:t>
            </a:r>
            <a:r>
              <a:rPr lang="en-US" sz="2000" i="1" dirty="0" smtClean="0">
                <a:solidFill>
                  <a:srgbClr val="FF0000"/>
                </a:solidFill>
              </a:rPr>
              <a:t>z </a:t>
            </a:r>
            <a:r>
              <a:rPr lang="en-US" sz="2000" dirty="0" smtClean="0">
                <a:solidFill>
                  <a:srgbClr val="FF0000"/>
                </a:solidFill>
              </a:rPr>
              <a:t>= </a:t>
            </a:r>
            <a:r>
              <a:rPr lang="en-US" sz="2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‒</a:t>
            </a:r>
            <a:r>
              <a:rPr lang="en-US" sz="2000" i="1" dirty="0" smtClean="0">
                <a:solidFill>
                  <a:srgbClr val="FF0000"/>
                </a:solidFill>
              </a:rPr>
              <a:t>d</a:t>
            </a:r>
            <a:r>
              <a:rPr lang="en-US" sz="2000" dirty="0" smtClean="0">
                <a:solidFill>
                  <a:srgbClr val="FF0000"/>
                </a:solidFill>
              </a:rPr>
              <a:t> if the </a:t>
            </a:r>
            <a:r>
              <a:rPr lang="en-US" sz="2000" dirty="0" err="1" smtClean="0">
                <a:solidFill>
                  <a:srgbClr val="FF0000"/>
                </a:solidFill>
              </a:rPr>
              <a:t>radome</a:t>
            </a:r>
            <a:r>
              <a:rPr lang="en-US" sz="2000" dirty="0" smtClean="0">
                <a:solidFill>
                  <a:srgbClr val="FF0000"/>
                </a:solidFill>
              </a:rPr>
              <a:t> thickness is an integer  multiple of 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8" name="Picture 7" descr="ex8.1c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3467364"/>
            <a:ext cx="5219333" cy="1866636"/>
          </a:xfrm>
          <a:prstGeom prst="rect">
            <a:avLst/>
          </a:prstGeom>
        </p:spPr>
      </p:pic>
      <p:pic>
        <p:nvPicPr>
          <p:cNvPr id="9" name="Picture 8" descr="blank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280" y="3471512"/>
            <a:ext cx="2895600" cy="228601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7000" y="2743200"/>
            <a:ext cx="304800" cy="299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 descr="ex8.2a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6781799" cy="6800689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077200" y="62484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Example 8-2 cont.</a:t>
            </a:r>
            <a:endParaRPr lang="en-US" dirty="0"/>
          </a:p>
        </p:txBody>
      </p:sp>
      <p:pic>
        <p:nvPicPr>
          <p:cNvPr id="4" name="Content Placeholder 3" descr="ex8.2.tif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-52760" r="-52760"/>
          <a:stretch>
            <a:fillRect/>
          </a:stretch>
        </p:blipFill>
        <p:spPr>
          <a:xfrm>
            <a:off x="-2057400" y="838200"/>
            <a:ext cx="10917264" cy="60198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5943600" cy="6643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924800" y="61722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0"/>
            <a:ext cx="723346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457200"/>
            <a:ext cx="37722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Example 8-3 (cont.)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96200" y="63246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152400"/>
            <a:ext cx="8153400" cy="990600"/>
          </a:xfrm>
        </p:spPr>
        <p:txBody>
          <a:bodyPr/>
          <a:lstStyle/>
          <a:p>
            <a:r>
              <a:rPr lang="en-US" dirty="0" smtClean="0"/>
              <a:t>Example 8-3 (cont.)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914400"/>
            <a:ext cx="2514599" cy="316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202" y="1262094"/>
            <a:ext cx="3134198" cy="231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81400"/>
            <a:ext cx="549103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59329" y="1524000"/>
            <a:ext cx="3684671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Snell’s Laws</a:t>
            </a:r>
            <a:endParaRPr lang="en-U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2040" y="1600200"/>
            <a:ext cx="5962760" cy="5135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21" y="1681919"/>
            <a:ext cx="9034759" cy="4337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9916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Angles of Incidence, Reflection &amp; Refraction</a:t>
            </a:r>
            <a:endParaRPr 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1790404"/>
            <a:ext cx="8153400" cy="4115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Nonmagnetic Media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95400" y="1752600"/>
            <a:ext cx="2764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Index of refraction </a:t>
            </a:r>
            <a:r>
              <a:rPr lang="en-US" sz="2400" i="1" dirty="0" err="1" smtClean="0">
                <a:solidFill>
                  <a:srgbClr val="FF0000"/>
                </a:solidFill>
              </a:rPr>
              <a:t>n</a:t>
            </a:r>
            <a:r>
              <a:rPr lang="en-US" sz="2400" dirty="0" smtClean="0">
                <a:solidFill>
                  <a:srgbClr val="FF0000"/>
                </a:solidFill>
              </a:rPr>
              <a:t>: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2328" y="2362200"/>
            <a:ext cx="653934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148008"/>
            <a:ext cx="5105400" cy="656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Refraction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3048000"/>
            <a:ext cx="3962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When the refraction angle is 90 degrees, the corresponding incidence angle is called the </a:t>
            </a:r>
            <a:r>
              <a:rPr lang="en-US" sz="2400" dirty="0" smtClean="0">
                <a:solidFill>
                  <a:srgbClr val="FF0000"/>
                </a:solidFill>
              </a:rPr>
              <a:t>critical angle.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932029"/>
            <a:ext cx="3886200" cy="1544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69908"/>
            <a:ext cx="5943599" cy="1079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9200"/>
            <a:ext cx="6020554" cy="471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2286000"/>
            <a:ext cx="4038600" cy="290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Fiber</a:t>
            </a:r>
            <a:endParaRPr lang="en-US" dirty="0"/>
          </a:p>
        </p:txBody>
      </p:sp>
      <p:pic>
        <p:nvPicPr>
          <p:cNvPr id="21508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1"/>
            <a:ext cx="8975112" cy="2441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4495800"/>
            <a:ext cx="705494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Modal Dispersion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4343400"/>
            <a:ext cx="2419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Highest data rate: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1690887"/>
            <a:ext cx="9067800" cy="222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5105400"/>
            <a:ext cx="6530037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3830" y="190500"/>
            <a:ext cx="6550970" cy="6633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Oblique Incidence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524000"/>
            <a:ext cx="6172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</a:rPr>
              <a:t>Plane of incidence </a:t>
            </a:r>
            <a:r>
              <a:rPr lang="en-US" sz="2400" b="1" i="1" dirty="0" smtClean="0">
                <a:solidFill>
                  <a:schemeClr val="tx2"/>
                </a:solidFill>
              </a:rPr>
              <a:t>is defined as the plane containing the normal to the boundary and the  direction of propagation of the incident wave (x-y plane in the figure).  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76600"/>
            <a:ext cx="5791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 wave of arbitrary polarization may be described as the superposition of two orthogonally polarized waves, one with its electric field parallel to the plane of incidence (</a:t>
            </a:r>
            <a:r>
              <a:rPr lang="en-US" sz="2400" b="1" i="1" dirty="0" smtClean="0">
                <a:solidFill>
                  <a:srgbClr val="FF0000"/>
                </a:solidFill>
              </a:rPr>
              <a:t>parallel polarization</a:t>
            </a:r>
            <a:r>
              <a:rPr lang="en-US" sz="2400" dirty="0" smtClean="0"/>
              <a:t>)</a:t>
            </a:r>
            <a:r>
              <a:rPr lang="en-US" sz="2400" b="1" i="1" dirty="0" smtClean="0"/>
              <a:t> </a:t>
            </a:r>
            <a:r>
              <a:rPr lang="en-US" sz="2400" dirty="0" smtClean="0"/>
              <a:t>and the other with its electric field perpendicular to the plane of incidence (</a:t>
            </a:r>
            <a:r>
              <a:rPr lang="en-US" sz="2400" b="1" i="1" dirty="0" smtClean="0">
                <a:solidFill>
                  <a:srgbClr val="FF0000"/>
                </a:solidFill>
              </a:rPr>
              <a:t>perpendicular polarization</a:t>
            </a:r>
            <a:r>
              <a:rPr lang="en-US" sz="2400" dirty="0" smtClean="0"/>
              <a:t>).</a:t>
            </a:r>
            <a:endParaRPr lang="en-US" sz="24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970" y="88871"/>
            <a:ext cx="2691430" cy="676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766048" cy="990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Perpendicular </a:t>
            </a:r>
            <a:br>
              <a:rPr lang="en-US" sz="3200" dirty="0" smtClean="0"/>
            </a:br>
            <a:r>
              <a:rPr lang="en-US" sz="3200" dirty="0" smtClean="0"/>
              <a:t>Polarization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886200"/>
            <a:ext cx="21747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For a wave incident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3505200"/>
            <a:ext cx="16526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/>
                </a:solidFill>
              </a:rPr>
              <a:t>Incident Wave</a:t>
            </a:r>
            <a:endParaRPr lang="en-US" sz="2000" i="1" dirty="0">
              <a:solidFill>
                <a:schemeClr val="accen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5726668"/>
            <a:ext cx="1630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From the figure: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14800" y="4648200"/>
            <a:ext cx="795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Hence: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052" y="0"/>
            <a:ext cx="665994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4267200"/>
            <a:ext cx="2828925" cy="244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4572000"/>
            <a:ext cx="2133600" cy="110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9" y="6096001"/>
            <a:ext cx="259976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3399" y="5100898"/>
            <a:ext cx="3429001" cy="165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766048" cy="990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Perpendicular </a:t>
            </a:r>
            <a:br>
              <a:rPr lang="en-US" sz="3200" dirty="0" smtClean="0"/>
            </a:br>
            <a:r>
              <a:rPr lang="en-US" sz="3200" dirty="0" smtClean="0"/>
              <a:t>Polarization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038600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3657600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/>
                </a:solidFill>
              </a:rPr>
              <a:t> </a:t>
            </a:r>
            <a:endParaRPr lang="en-US" sz="2000" i="1" dirty="0">
              <a:solidFill>
                <a:schemeClr val="accen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5791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14800" y="4648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" name="Picture 14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7000" y="4038600"/>
            <a:ext cx="2209800" cy="533400"/>
          </a:xfrm>
          <a:prstGeom prst="rect">
            <a:avLst/>
          </a:prstGeom>
        </p:spPr>
      </p:pic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0"/>
            <a:ext cx="6705600" cy="4100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53637" y="3886200"/>
            <a:ext cx="339036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962400"/>
            <a:ext cx="38545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575" y="1600200"/>
            <a:ext cx="5816963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Signal Refraction at Boundaries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57400" y="1905000"/>
            <a:ext cx="327378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Radiation by antenna </a:t>
            </a:r>
            <a:r>
              <a:rPr lang="en-US" dirty="0" smtClean="0"/>
              <a:t>(Chapter 9)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rot="10800000" flipV="1">
            <a:off x="1600200" y="2286000"/>
            <a:ext cx="4572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78104" y="2362200"/>
            <a:ext cx="477931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Wave propagation in lossless medium </a:t>
            </a:r>
            <a:r>
              <a:rPr lang="en-US" dirty="0" smtClean="0"/>
              <a:t>(Chapter 7)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rot="10800000" flipV="1">
            <a:off x="2971800" y="2743200"/>
            <a:ext cx="3048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85800" y="4230469"/>
            <a:ext cx="266700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Wave propagation in lossy medium</a:t>
            </a:r>
            <a:r>
              <a:rPr lang="en-US" dirty="0" smtClean="0"/>
              <a:t> (Chapter 7)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3429000" y="4191006"/>
            <a:ext cx="1219200" cy="30925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09600" y="5105400"/>
            <a:ext cx="297709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Antenna reception </a:t>
            </a:r>
            <a:r>
              <a:rPr lang="en-US" dirty="0" smtClean="0"/>
              <a:t>(Chapter 9)</a:t>
            </a:r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3581400" y="4800600"/>
            <a:ext cx="15240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019800" y="2819400"/>
            <a:ext cx="2590800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Wave refraction </a:t>
            </a:r>
            <a:r>
              <a:rPr lang="en-US" dirty="0" smtClean="0"/>
              <a:t>across a boundary (</a:t>
            </a:r>
            <a:r>
              <a:rPr lang="en-US" dirty="0" smtClean="0">
                <a:solidFill>
                  <a:srgbClr val="FF0000"/>
                </a:solidFill>
              </a:rPr>
              <a:t>this chapter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 rot="10800000" flipV="1">
            <a:off x="4267200" y="2895600"/>
            <a:ext cx="1676400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766048" cy="990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Perpendicular </a:t>
            </a:r>
            <a:br>
              <a:rPr lang="en-US" sz="3200" dirty="0" smtClean="0"/>
            </a:br>
            <a:r>
              <a:rPr lang="en-US" sz="3200" dirty="0" smtClean="0"/>
              <a:t>Polarization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038600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3657600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/>
                </a:solidFill>
              </a:rPr>
              <a:t> </a:t>
            </a:r>
            <a:endParaRPr lang="en-US" sz="2000" i="1" dirty="0">
              <a:solidFill>
                <a:schemeClr val="accen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5791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14800" y="4648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" name="Picture 14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7000" y="4038600"/>
            <a:ext cx="2209800" cy="5334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-51332" y="3124200"/>
            <a:ext cx="2557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Applying Boundary Conditions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19" name="Picture 18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5600" y="4114799"/>
            <a:ext cx="1981200" cy="381001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 rot="5400000">
            <a:off x="3353594" y="5257006"/>
            <a:ext cx="27432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3338" y="4278868"/>
            <a:ext cx="25002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1"/>
                </a:solidFill>
              </a:rPr>
              <a:t>Tangential </a:t>
            </a:r>
            <a:r>
              <a:rPr lang="en-US" sz="2000" i="1" dirty="0" smtClean="0">
                <a:solidFill>
                  <a:schemeClr val="accent1"/>
                </a:solidFill>
              </a:rPr>
              <a:t>E</a:t>
            </a:r>
            <a:r>
              <a:rPr lang="en-US" sz="2000" dirty="0" smtClean="0">
                <a:solidFill>
                  <a:schemeClr val="accent1"/>
                </a:solidFill>
              </a:rPr>
              <a:t> continuous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55783" y="4038600"/>
            <a:ext cx="23070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Tangential </a:t>
            </a:r>
            <a:r>
              <a:rPr lang="en-US" i="1" dirty="0" smtClean="0">
                <a:solidFill>
                  <a:schemeClr val="accent1"/>
                </a:solidFill>
              </a:rPr>
              <a:t>H</a:t>
            </a:r>
            <a:r>
              <a:rPr lang="en-US" dirty="0" smtClean="0">
                <a:solidFill>
                  <a:schemeClr val="accent1"/>
                </a:solidFill>
              </a:rPr>
              <a:t> continuous</a:t>
            </a:r>
          </a:p>
          <a:p>
            <a:endParaRPr lang="en-US" dirty="0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-1"/>
            <a:ext cx="6781800" cy="4146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8" y="4724130"/>
            <a:ext cx="2844560" cy="533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738" y="5688718"/>
            <a:ext cx="4513262" cy="40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69678" y="4419600"/>
            <a:ext cx="415234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of Boundary Equations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6200" y="1905000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1. Exponents have to be equal for all values of </a:t>
            </a:r>
            <a:r>
              <a:rPr lang="en-US" sz="2000" i="1" dirty="0" smtClean="0">
                <a:solidFill>
                  <a:srgbClr val="FF0000"/>
                </a:solidFill>
              </a:rPr>
              <a:t>x</a:t>
            </a:r>
            <a:r>
              <a:rPr lang="en-US" sz="2000" dirty="0" smtClean="0">
                <a:solidFill>
                  <a:srgbClr val="FF0000"/>
                </a:solidFill>
              </a:rPr>
              <a:t>.  Hence,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819" y="3429000"/>
            <a:ext cx="44631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2. Consequently, remaining terms become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76800" y="3429000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3. Solution gives expressions for reflection and transmission coefficients: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2584655"/>
            <a:ext cx="3886200" cy="398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886200"/>
            <a:ext cx="4405311" cy="1296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4314825"/>
            <a:ext cx="3904084" cy="164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6096000"/>
            <a:ext cx="1981198" cy="450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688596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96200" y="60198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4800599" cy="358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657600"/>
            <a:ext cx="4343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 flipH="1">
            <a:off x="9448800" y="1600200"/>
            <a:ext cx="76200" cy="4495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152400"/>
            <a:ext cx="337364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tx2"/>
                </a:solidFill>
              </a:rPr>
              <a:t>Example 8-6 (cont.)</a:t>
            </a:r>
            <a:endParaRPr lang="en-US" sz="3200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58200" y="63246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00928" y="1166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685800"/>
            <a:ext cx="4176083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0049" y="2743200"/>
            <a:ext cx="4933951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85800" y="76200"/>
            <a:ext cx="337364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1F497D"/>
                </a:solidFill>
              </a:rPr>
              <a:t>Example 8-6 (cont.)</a:t>
            </a:r>
            <a:endParaRPr lang="en-US" sz="3200" dirty="0">
              <a:solidFill>
                <a:srgbClr val="1F497D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0100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43400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6200" y="43434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6324600" cy="2737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572000"/>
            <a:ext cx="6400800" cy="5578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57200" y="152400"/>
            <a:ext cx="337364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1F497D"/>
                </a:solidFill>
              </a:rPr>
              <a:t>Example 8-6 (cont.)</a:t>
            </a:r>
            <a:endParaRPr lang="en-US" sz="3200" dirty="0">
              <a:solidFill>
                <a:srgbClr val="1F497D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96200" y="60198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43400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6200" y="43434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152400"/>
            <a:ext cx="337364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1F497D"/>
                </a:solidFill>
              </a:rPr>
              <a:t>Example 8-6 (cont.)</a:t>
            </a:r>
            <a:endParaRPr lang="en-US" sz="3200" dirty="0">
              <a:solidFill>
                <a:srgbClr val="1F497D"/>
              </a:solidFill>
            </a:endParaRPr>
          </a:p>
        </p:txBody>
      </p:sp>
      <p:pic>
        <p:nvPicPr>
          <p:cNvPr id="10" name="Picture 9" descr="ex8-6a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00200"/>
            <a:ext cx="6400800" cy="4762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 Polarization</a:t>
            </a:r>
            <a:endParaRPr lang="en-U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057400"/>
            <a:ext cx="370784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736757"/>
            <a:ext cx="2971800" cy="86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38818" y="990600"/>
            <a:ext cx="5249377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 Coefficient vs. Angle</a:t>
            </a:r>
            <a:endParaRPr lang="en-US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6893" y="1219200"/>
            <a:ext cx="471021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Brewster Angle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2743200"/>
            <a:ext cx="2859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Perpendicular Polarization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4038600"/>
            <a:ext cx="20294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Parallel Polarization</a:t>
            </a:r>
          </a:p>
          <a:p>
            <a:endParaRPr lang="en-US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747494"/>
            <a:ext cx="7013575" cy="67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429000"/>
            <a:ext cx="4495800" cy="263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" y="4495800"/>
            <a:ext cx="3886200" cy="1676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and Oblique Incidence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3" y="2286000"/>
            <a:ext cx="9061297" cy="3592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Power Reflectivity and </a:t>
            </a:r>
            <a:r>
              <a:rPr lang="en-US" dirty="0" err="1" smtClean="0"/>
              <a:t>Transmissivity</a:t>
            </a:r>
            <a:endParaRPr lang="en-US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1308" y="1643062"/>
            <a:ext cx="3280808" cy="323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99" y="1905000"/>
            <a:ext cx="5562601" cy="3900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613648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Summary For Reflection and Transmission</a:t>
            </a:r>
            <a:endParaRPr lang="en-US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3" y="1776821"/>
            <a:ext cx="9120187" cy="4218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053" y="533400"/>
            <a:ext cx="8917894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16:  </a:t>
            </a:r>
            <a:r>
              <a:rPr lang="en-US" dirty="0" smtClean="0">
                <a:solidFill>
                  <a:srgbClr val="FF0000"/>
                </a:solidFill>
              </a:rPr>
              <a:t>Bar-Code Reader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225" y="1731695"/>
            <a:ext cx="8845550" cy="476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16:  </a:t>
            </a:r>
            <a:r>
              <a:rPr lang="en-US" dirty="0" smtClean="0">
                <a:solidFill>
                  <a:srgbClr val="FF0000"/>
                </a:solidFill>
              </a:rPr>
              <a:t>Bar-Code Reader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5537" y="1524000"/>
            <a:ext cx="6592927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Waveguides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600200"/>
            <a:ext cx="4800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buFont typeface="Arial"/>
              <a:buChar char="•"/>
            </a:pPr>
            <a:r>
              <a:rPr lang="en-US" sz="2000" dirty="0" smtClean="0"/>
              <a:t> Examples of non-TEM transmission lines</a:t>
            </a:r>
          </a:p>
          <a:p>
            <a:endParaRPr lang="en-US" sz="2000" dirty="0" smtClean="0"/>
          </a:p>
          <a:p>
            <a:pPr>
              <a:buClr>
                <a:srgbClr val="FF0000"/>
              </a:buClr>
              <a:buFont typeface="Arial"/>
              <a:buChar char="•"/>
            </a:pPr>
            <a:r>
              <a:rPr lang="en-US" sz="2000" dirty="0" smtClean="0"/>
              <a:t> We covered the basics of wave      propagation in an optical fiber earlier</a:t>
            </a:r>
          </a:p>
          <a:p>
            <a:pPr>
              <a:buClr>
                <a:srgbClr val="FF0000"/>
              </a:buClr>
              <a:buFont typeface="Arial"/>
              <a:buChar char="•"/>
            </a:pPr>
            <a:endParaRPr lang="en-US" sz="2000" dirty="0" smtClean="0"/>
          </a:p>
          <a:p>
            <a:pPr>
              <a:buClr>
                <a:srgbClr val="FF0000"/>
              </a:buClr>
              <a:buFont typeface="Arial"/>
              <a:buChar char="•"/>
            </a:pPr>
            <a:r>
              <a:rPr lang="en-US" sz="2000" dirty="0" smtClean="0"/>
              <a:t> We will now examine wave propagation in a rectangular waveguide with metal surfaces</a:t>
            </a:r>
          </a:p>
          <a:p>
            <a:pPr>
              <a:buClr>
                <a:srgbClr val="FF0000"/>
              </a:buClr>
              <a:buFont typeface="Arial"/>
              <a:buChar char="•"/>
            </a:pPr>
            <a:endParaRPr lang="en-US" sz="2000" dirty="0" smtClean="0"/>
          </a:p>
          <a:p>
            <a:pPr>
              <a:buClr>
                <a:srgbClr val="FF0000"/>
              </a:buClr>
              <a:buFont typeface="Arial"/>
              <a:buChar char="•"/>
            </a:pPr>
            <a:r>
              <a:rPr lang="en-US" sz="2000" dirty="0" smtClean="0"/>
              <a:t>The energy is carried by </a:t>
            </a:r>
            <a:r>
              <a:rPr lang="en-US" sz="2000" dirty="0" smtClean="0">
                <a:solidFill>
                  <a:srgbClr val="FF0000"/>
                </a:solidFill>
              </a:rPr>
              <a:t>Transverse Electric </a:t>
            </a:r>
            <a:r>
              <a:rPr lang="en-US" sz="2000" dirty="0" smtClean="0"/>
              <a:t>or </a:t>
            </a:r>
            <a:r>
              <a:rPr lang="en-US" sz="2000" dirty="0" smtClean="0">
                <a:solidFill>
                  <a:srgbClr val="FF0000"/>
                </a:solidFill>
              </a:rPr>
              <a:t>Transverse Magnetic </a:t>
            </a:r>
            <a:r>
              <a:rPr lang="en-US" sz="2000" dirty="0" smtClean="0"/>
              <a:t>modes, or a combination of both</a:t>
            </a:r>
            <a:endParaRPr lang="en-US" sz="2000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5257801"/>
            <a:ext cx="50609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6873" y="152400"/>
            <a:ext cx="3383727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76200" y="5181600"/>
            <a:ext cx="5181600" cy="914400"/>
          </a:xfrm>
          <a:prstGeom prst="rect">
            <a:avLst/>
          </a:prstGeom>
          <a:solidFill>
            <a:schemeClr val="accent1">
              <a:alpha val="0"/>
            </a:schemeClr>
          </a:solidFill>
          <a:ln w="29083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Coax-to-Waveguide Connection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2362200"/>
            <a:ext cx="434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An extended section of the inner conductor of a coaxial cable can serve to couple energy into a waveguide or from the waveguide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0074" y="1093855"/>
            <a:ext cx="3744326" cy="5687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153400" cy="990600"/>
          </a:xfrm>
        </p:spPr>
        <p:txBody>
          <a:bodyPr/>
          <a:lstStyle/>
          <a:p>
            <a:r>
              <a:rPr lang="en-US" dirty="0" smtClean="0"/>
              <a:t>Transverse Magnetic (TM) Mode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447800"/>
            <a:ext cx="434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Applying Maxwell’s equations to a wave propagating in the </a:t>
            </a:r>
            <a:r>
              <a:rPr lang="en-US" i="1" dirty="0" err="1" smtClean="0"/>
              <a:t>z</a:t>
            </a:r>
            <a:r>
              <a:rPr lang="en-US" i="1" dirty="0" smtClean="0"/>
              <a:t>-direction with its Hz = 0 (</a:t>
            </a:r>
            <a:r>
              <a:rPr lang="en-US" b="1" i="1" dirty="0" smtClean="0">
                <a:solidFill>
                  <a:srgbClr val="FF0000"/>
                </a:solidFill>
              </a:rPr>
              <a:t>for the TM Mode</a:t>
            </a:r>
            <a:r>
              <a:rPr lang="en-US" b="1" i="1" dirty="0" smtClean="0"/>
              <a:t>) </a:t>
            </a:r>
            <a:r>
              <a:rPr lang="en-US" i="1" dirty="0" smtClean="0"/>
              <a:t>leads to</a:t>
            </a:r>
            <a:r>
              <a:rPr lang="en-US" b="1" i="1" dirty="0" smtClean="0"/>
              <a:t>: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355083" y="5867400"/>
            <a:ext cx="2874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>
                <a:solidFill>
                  <a:srgbClr val="FF0000"/>
                </a:solidFill>
              </a:rPr>
              <a:t>m</a:t>
            </a:r>
            <a:r>
              <a:rPr lang="en-US" dirty="0" smtClean="0">
                <a:solidFill>
                  <a:srgbClr val="FF0000"/>
                </a:solidFill>
              </a:rPr>
              <a:t> and </a:t>
            </a:r>
            <a:r>
              <a:rPr lang="en-US" i="1" dirty="0" err="1" smtClean="0">
                <a:solidFill>
                  <a:srgbClr val="FF0000"/>
                </a:solidFill>
              </a:rPr>
              <a:t>n</a:t>
            </a:r>
            <a:r>
              <a:rPr lang="en-US" dirty="0" smtClean="0">
                <a:solidFill>
                  <a:srgbClr val="FF0000"/>
                </a:solidFill>
              </a:rPr>
              <a:t> are positive integers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362200"/>
            <a:ext cx="3962399" cy="954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429000"/>
            <a:ext cx="4843344" cy="378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4089" y="1676400"/>
            <a:ext cx="385131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Transverse Magnetic (TM) Mode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6002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 </a:t>
            </a:r>
            <a:endParaRPr lang="en-US" dirty="0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612812"/>
            <a:ext cx="3352800" cy="2852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1" y="1600201"/>
            <a:ext cx="5437828" cy="129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728771"/>
            <a:ext cx="3657600" cy="6100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Properties of TM Modes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388531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1. Phase constant</a:t>
            </a:r>
          </a:p>
          <a:p>
            <a:r>
              <a:rPr lang="en-US" sz="2000" i="1" dirty="0" smtClean="0"/>
              <a:t>For a wave travelling inside the guide along the </a:t>
            </a:r>
            <a:r>
              <a:rPr lang="en-US" sz="2000" i="1" dirty="0" err="1" smtClean="0"/>
              <a:t>z</a:t>
            </a:r>
            <a:r>
              <a:rPr lang="en-US" sz="2000" i="1" dirty="0" smtClean="0"/>
              <a:t>-direction, its phase factor is </a:t>
            </a:r>
            <a:r>
              <a:rPr lang="en-US" sz="2000" i="1" dirty="0" err="1" smtClean="0"/>
              <a:t>e</a:t>
            </a:r>
            <a:r>
              <a:rPr lang="en-US" sz="2000" dirty="0" err="1" smtClean="0"/>
              <a:t>−</a:t>
            </a:r>
            <a:r>
              <a:rPr lang="en-US" sz="2000" i="1" dirty="0" err="1" smtClean="0"/>
              <a:t>jβz</a:t>
            </a:r>
            <a:r>
              <a:rPr lang="en-US" sz="2000" i="1" dirty="0" smtClean="0"/>
              <a:t> with: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3962400"/>
            <a:ext cx="457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2. Cutoff Frequency</a:t>
            </a:r>
          </a:p>
          <a:p>
            <a:r>
              <a:rPr lang="en-US" sz="2000" dirty="0" smtClean="0"/>
              <a:t>Corresponding to each mode (</a:t>
            </a:r>
            <a:r>
              <a:rPr lang="en-US" sz="2000" i="1" dirty="0" smtClean="0"/>
              <a:t>m, n</a:t>
            </a:r>
            <a:r>
              <a:rPr lang="en-US" sz="2000" dirty="0" smtClean="0"/>
              <a:t>)</a:t>
            </a:r>
            <a:r>
              <a:rPr lang="en-US" sz="2000" i="1" dirty="0" smtClean="0"/>
              <a:t>, there is a </a:t>
            </a:r>
            <a:r>
              <a:rPr lang="en-US" sz="2000" b="1" i="1" dirty="0" smtClean="0">
                <a:solidFill>
                  <a:srgbClr val="FF0000"/>
                </a:solidFill>
              </a:rPr>
              <a:t>cutoff frequency </a:t>
            </a:r>
            <a:r>
              <a:rPr lang="en-US" sz="2000" b="1" i="1" dirty="0" err="1" smtClean="0">
                <a:solidFill>
                  <a:srgbClr val="FF0000"/>
                </a:solidFill>
              </a:rPr>
              <a:t>fmn</a:t>
            </a:r>
            <a:r>
              <a:rPr lang="en-US" sz="2000" b="1" i="1" dirty="0" smtClean="0">
                <a:solidFill>
                  <a:srgbClr val="FF0000"/>
                </a:solidFill>
              </a:rPr>
              <a:t> </a:t>
            </a:r>
            <a:r>
              <a:rPr lang="en-US" sz="2000" b="1" i="1" dirty="0" smtClean="0"/>
              <a:t>at which β = 0.  </a:t>
            </a:r>
            <a:r>
              <a:rPr lang="en-US" sz="2000" b="1" i="1" dirty="0" smtClean="0"/>
              <a:t>By </a:t>
            </a:r>
            <a:r>
              <a:rPr lang="en-US" sz="2000" dirty="0" smtClean="0"/>
              <a:t>setting </a:t>
            </a:r>
            <a:r>
              <a:rPr lang="en-US" sz="2000" i="1" dirty="0" err="1" smtClean="0"/>
              <a:t>β</a:t>
            </a:r>
            <a:r>
              <a:rPr lang="en-US" sz="2000" i="1" dirty="0" smtClean="0"/>
              <a:t> = 0 in Eq. (8.105) and then solving for </a:t>
            </a:r>
            <a:r>
              <a:rPr lang="en-US" sz="2000" i="1" dirty="0" err="1" smtClean="0"/>
              <a:t>f</a:t>
            </a:r>
            <a:r>
              <a:rPr lang="en-US" sz="2000" i="1" dirty="0" smtClean="0"/>
              <a:t>, we have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1515070"/>
            <a:ext cx="457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3366FF"/>
                </a:solidFill>
              </a:rPr>
              <a:t>A wave, in a given mode, can propagate through the guide only if its frequency </a:t>
            </a:r>
            <a:r>
              <a:rPr lang="en-US" sz="2000" i="1" dirty="0" err="1" smtClean="0">
                <a:solidFill>
                  <a:srgbClr val="3366FF"/>
                </a:solidFill>
              </a:rPr>
              <a:t>f</a:t>
            </a:r>
            <a:r>
              <a:rPr lang="en-US" sz="2000" i="1" dirty="0" smtClean="0">
                <a:solidFill>
                  <a:srgbClr val="3366FF"/>
                </a:solidFill>
              </a:rPr>
              <a:t> &gt; </a:t>
            </a:r>
            <a:r>
              <a:rPr lang="en-US" sz="2000" i="1" dirty="0" err="1" smtClean="0">
                <a:solidFill>
                  <a:srgbClr val="3366FF"/>
                </a:solidFill>
              </a:rPr>
              <a:t>fmn</a:t>
            </a:r>
            <a:r>
              <a:rPr lang="en-US" sz="2000" i="1" dirty="0" smtClean="0">
                <a:solidFill>
                  <a:srgbClr val="3366FF"/>
                </a:solidFill>
              </a:rPr>
              <a:t>, as only then </a:t>
            </a:r>
            <a:r>
              <a:rPr lang="en-US" sz="2000" i="1" dirty="0" err="1" smtClean="0">
                <a:solidFill>
                  <a:srgbClr val="3366FF"/>
                </a:solidFill>
              </a:rPr>
              <a:t>β</a:t>
            </a:r>
            <a:r>
              <a:rPr lang="en-US" sz="2000" i="1" dirty="0" smtClean="0">
                <a:solidFill>
                  <a:srgbClr val="3366FF"/>
                </a:solidFill>
              </a:rPr>
              <a:t> = real.</a:t>
            </a:r>
            <a:endParaRPr lang="en-US" sz="2000" dirty="0">
              <a:solidFill>
                <a:srgbClr val="3366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0600" y="2602468"/>
            <a:ext cx="1924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3. Phase Velocity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00600" y="4191000"/>
            <a:ext cx="35857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4. Wave Impedance in the Guide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00600" y="5715000"/>
            <a:ext cx="434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3366FF"/>
                </a:solidFill>
              </a:rPr>
              <a:t>Whereas properties 1 to 3 are common to both modes, property 4 is specific to TM modes.</a:t>
            </a:r>
            <a:endParaRPr lang="en-US" sz="2000" dirty="0">
              <a:solidFill>
                <a:srgbClr val="3366FF"/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609257"/>
            <a:ext cx="4495800" cy="11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5956372"/>
            <a:ext cx="4572000" cy="76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048000"/>
            <a:ext cx="4495800" cy="727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9920" y="4648200"/>
            <a:ext cx="437408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Incidence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1" y="2057400"/>
            <a:ext cx="411479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We c</a:t>
            </a:r>
            <a:r>
              <a:rPr lang="en-US" sz="2000" dirty="0" smtClean="0">
                <a:solidFill>
                  <a:srgbClr val="FF0000"/>
                </a:solidFill>
              </a:rPr>
              <a:t>an use all the transmission-line concepts and techniques of Chapter 2 to analyze plane wave reflection and transmission at interfaces between dissimilar media 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066800"/>
            <a:ext cx="4419600" cy="5712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0700" y="0"/>
            <a:ext cx="5562600" cy="380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6777" y="3962400"/>
            <a:ext cx="5410447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525" y="0"/>
            <a:ext cx="4508325" cy="3129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590800" y="0"/>
            <a:ext cx="728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(cont.)</a:t>
            </a:r>
            <a:endParaRPr lang="en-US" dirty="0"/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81000"/>
            <a:ext cx="5867399" cy="6495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8325" cy="3129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514600" y="0"/>
            <a:ext cx="728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(cont.)</a:t>
            </a:r>
            <a:endParaRPr lang="en-US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457200"/>
            <a:ext cx="5486400" cy="1238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28800"/>
            <a:ext cx="5562600" cy="4873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Transverse Electric Mode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1600200"/>
            <a:ext cx="30857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the TE mode with </a:t>
            </a:r>
            <a:r>
              <a:rPr lang="en-US" sz="2000" i="1" dirty="0" err="1" smtClean="0">
                <a:solidFill>
                  <a:srgbClr val="FF0000"/>
                </a:solidFill>
              </a:rPr>
              <a:t>E</a:t>
            </a:r>
            <a:r>
              <a:rPr lang="en-US" sz="2000" i="1" baseline="-25000" dirty="0" err="1" smtClean="0">
                <a:solidFill>
                  <a:srgbClr val="FF0000"/>
                </a:solidFill>
              </a:rPr>
              <a:t>z</a:t>
            </a:r>
            <a:r>
              <a:rPr lang="en-US" sz="2000" i="1" dirty="0" smtClean="0">
                <a:solidFill>
                  <a:srgbClr val="FF0000"/>
                </a:solidFill>
              </a:rPr>
              <a:t> = </a:t>
            </a:r>
            <a:r>
              <a:rPr lang="en-US" sz="2000" dirty="0" smtClean="0">
                <a:solidFill>
                  <a:srgbClr val="FF0000"/>
                </a:solidFill>
              </a:rPr>
              <a:t>0</a:t>
            </a:r>
            <a:r>
              <a:rPr lang="en-US" sz="2000" i="1" dirty="0" smtClean="0">
                <a:solidFill>
                  <a:srgbClr val="FF0000"/>
                </a:solidFill>
              </a:rPr>
              <a:t>,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10200" y="4419600"/>
            <a:ext cx="373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 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4915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800"/>
            <a:ext cx="5419713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2377" y="5867400"/>
            <a:ext cx="399922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486400" y="4876800"/>
            <a:ext cx="3810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TE mode properties are the same as TM</a:t>
            </a:r>
            <a:r>
              <a:rPr lang="en-US" sz="2000" dirty="0" smtClean="0">
                <a:solidFill>
                  <a:srgbClr val="FF0000"/>
                </a:solidFill>
              </a:rPr>
              <a:t>  , </a:t>
            </a:r>
            <a:r>
              <a:rPr lang="en-US" sz="2000" dirty="0" smtClean="0">
                <a:solidFill>
                  <a:srgbClr val="FF0000"/>
                </a:solidFill>
              </a:rPr>
              <a:t>except for wave impedance:</a:t>
            </a:r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876800" y="5867400"/>
            <a:ext cx="4191000" cy="838200"/>
          </a:xfrm>
          <a:prstGeom prst="rect">
            <a:avLst/>
          </a:prstGeom>
          <a:solidFill>
            <a:schemeClr val="accent1">
              <a:alpha val="0"/>
            </a:schemeClr>
          </a:solidFill>
          <a:ln w="32258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9687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36964" y="3429000"/>
            <a:ext cx="504771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Properties of TE and TM Modes</a:t>
            </a:r>
            <a:endParaRPr lang="en-US" dirty="0"/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09" y="1600200"/>
            <a:ext cx="898158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Propagation Velocities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3124200"/>
            <a:ext cx="48006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000" dirty="0" smtClean="0">
                <a:solidFill>
                  <a:srgbClr val="FF0000"/>
                </a:solidFill>
              </a:rPr>
              <a:t>2. Group Velocity</a:t>
            </a:r>
          </a:p>
          <a:p>
            <a:pPr marL="342900" indent="-342900"/>
            <a:r>
              <a:rPr lang="en-US" dirty="0" smtClean="0"/>
              <a:t>The velocity with which the </a:t>
            </a:r>
            <a:r>
              <a:rPr lang="en-US" dirty="0" smtClean="0">
                <a:solidFill>
                  <a:srgbClr val="FF0000"/>
                </a:solidFill>
              </a:rPr>
              <a:t>envelope</a:t>
            </a:r>
            <a:r>
              <a:rPr lang="en-US" dirty="0" smtClean="0"/>
              <a:t>—</a:t>
            </a:r>
          </a:p>
          <a:p>
            <a:pPr marL="342900" indent="-342900"/>
            <a:r>
              <a:rPr lang="en-US" dirty="0" smtClean="0"/>
              <a:t>or equivalently </a:t>
            </a:r>
            <a:r>
              <a:rPr lang="en-US" dirty="0" smtClean="0"/>
              <a:t>the wave group—travels</a:t>
            </a:r>
            <a:r>
              <a:rPr lang="en-US" dirty="0" smtClean="0"/>
              <a:t> </a:t>
            </a:r>
          </a:p>
          <a:p>
            <a:pPr marL="342900" indent="-342900"/>
            <a:r>
              <a:rPr lang="en-US" dirty="0" smtClean="0"/>
              <a:t>through </a:t>
            </a:r>
            <a:r>
              <a:rPr lang="en-US" dirty="0" smtClean="0"/>
              <a:t>the medium is called the </a:t>
            </a:r>
            <a:r>
              <a:rPr lang="en-US" b="1" i="1" dirty="0" smtClean="0">
                <a:solidFill>
                  <a:srgbClr val="FF0000"/>
                </a:solidFill>
              </a:rPr>
              <a:t>group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</a:p>
          <a:p>
            <a:pPr marL="342900" indent="-342900"/>
            <a:r>
              <a:rPr lang="en-US" b="1" i="1" dirty="0" smtClean="0">
                <a:solidFill>
                  <a:srgbClr val="FF0000"/>
                </a:solidFill>
              </a:rPr>
              <a:t>velocity</a:t>
            </a:r>
            <a:r>
              <a:rPr lang="en-US" b="1" i="1" dirty="0" smtClean="0"/>
              <a:t> </a:t>
            </a:r>
            <a:r>
              <a:rPr lang="en-US" i="1" dirty="0" err="1" smtClean="0"/>
              <a:t>u</a:t>
            </a:r>
            <a:r>
              <a:rPr lang="en-US" baseline="-25000" dirty="0" err="1" smtClean="0"/>
              <a:t>g</a:t>
            </a:r>
            <a:r>
              <a:rPr lang="en-US" b="1" i="1" dirty="0" smtClean="0"/>
              <a:t>.  </a:t>
            </a:r>
            <a:r>
              <a:rPr lang="en-US" dirty="0" smtClean="0"/>
              <a:t>As such,</a:t>
            </a:r>
            <a:r>
              <a:rPr lang="en-US" b="1" i="1" dirty="0" smtClean="0"/>
              <a:t> </a:t>
            </a:r>
            <a:r>
              <a:rPr lang="en-US" i="1" dirty="0" err="1" smtClean="0"/>
              <a:t>u</a:t>
            </a:r>
            <a:r>
              <a:rPr lang="en-US" baseline="-25000" dirty="0" err="1" smtClean="0"/>
              <a:t>g</a:t>
            </a:r>
            <a:r>
              <a:rPr lang="en-US" b="1" i="1" dirty="0" smtClean="0"/>
              <a:t> </a:t>
            </a:r>
            <a:r>
              <a:rPr lang="en-US" dirty="0" smtClean="0"/>
              <a:t>is the velocity of</a:t>
            </a:r>
            <a:r>
              <a:rPr lang="en-US" dirty="0" smtClean="0"/>
              <a:t> </a:t>
            </a:r>
          </a:p>
          <a:p>
            <a:pPr marL="342900" indent="-342900"/>
            <a:r>
              <a:rPr lang="en-US" dirty="0" smtClean="0"/>
              <a:t>the </a:t>
            </a:r>
            <a:r>
              <a:rPr lang="en-US" dirty="0" smtClean="0"/>
              <a:t>energy carried by the wave-group,</a:t>
            </a:r>
            <a:r>
              <a:rPr lang="en-US" dirty="0" smtClean="0"/>
              <a:t> </a:t>
            </a:r>
          </a:p>
          <a:p>
            <a:pPr marL="342900" indent="-342900"/>
            <a:r>
              <a:rPr lang="en-US" dirty="0" smtClean="0"/>
              <a:t>and </a:t>
            </a:r>
            <a:r>
              <a:rPr lang="en-US" dirty="0" smtClean="0"/>
              <a:t>of the information encoded in it.</a:t>
            </a:r>
            <a:r>
              <a:rPr lang="en-US" dirty="0" smtClean="0"/>
              <a:t> </a:t>
            </a:r>
          </a:p>
          <a:p>
            <a:pPr marL="342900" indent="-342900"/>
            <a:r>
              <a:rPr lang="en-US" dirty="0" smtClean="0"/>
              <a:t>Depending </a:t>
            </a:r>
            <a:r>
              <a:rPr lang="en-US" dirty="0" smtClean="0"/>
              <a:t>on whether or not the</a:t>
            </a:r>
            <a:r>
              <a:rPr lang="en-US" dirty="0" smtClean="0"/>
              <a:t> </a:t>
            </a:r>
          </a:p>
          <a:p>
            <a:pPr marL="342900" indent="-342900"/>
            <a:r>
              <a:rPr lang="en-US" dirty="0" smtClean="0"/>
              <a:t>propagation </a:t>
            </a:r>
            <a:r>
              <a:rPr lang="en-US" dirty="0" smtClean="0"/>
              <a:t>medium is dispersive, </a:t>
            </a:r>
            <a:r>
              <a:rPr lang="en-US" i="1" dirty="0" err="1" smtClean="0"/>
              <a:t>u</a:t>
            </a:r>
            <a:r>
              <a:rPr lang="en-US" baseline="-25000" dirty="0" err="1" smtClean="0"/>
              <a:t>g</a:t>
            </a:r>
            <a:r>
              <a:rPr lang="en-US" i="1" dirty="0" smtClean="0"/>
              <a:t> </a:t>
            </a:r>
            <a:r>
              <a:rPr lang="en-US" dirty="0" smtClean="0"/>
              <a:t>may</a:t>
            </a:r>
            <a:r>
              <a:rPr lang="en-US" dirty="0" smtClean="0"/>
              <a:t> </a:t>
            </a:r>
          </a:p>
          <a:p>
            <a:pPr marL="342900" indent="-342900"/>
            <a:r>
              <a:rPr lang="en-US" dirty="0" smtClean="0"/>
              <a:t>or </a:t>
            </a:r>
            <a:r>
              <a:rPr lang="en-US" dirty="0" smtClean="0"/>
              <a:t>may not be</a:t>
            </a:r>
            <a:r>
              <a:rPr lang="en-US" i="1" dirty="0" smtClean="0"/>
              <a:t> </a:t>
            </a:r>
            <a:r>
              <a:rPr lang="en-US" dirty="0" smtClean="0"/>
              <a:t>equal to the phase velocity </a:t>
            </a:r>
            <a:r>
              <a:rPr lang="en-US" i="1" dirty="0" smtClean="0"/>
              <a:t>u</a:t>
            </a:r>
            <a:r>
              <a:rPr lang="en-US" baseline="-25000" dirty="0" smtClean="0"/>
              <a:t>p</a:t>
            </a:r>
            <a:r>
              <a:rPr lang="en-US" i="1" dirty="0" smtClean="0"/>
              <a:t>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447800"/>
            <a:ext cx="441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000" dirty="0" smtClean="0">
                <a:solidFill>
                  <a:srgbClr val="FF0000"/>
                </a:solidFill>
              </a:rPr>
              <a:t>Phase Velocity  </a:t>
            </a:r>
          </a:p>
          <a:p>
            <a:pPr marL="342900" indent="-342900"/>
            <a:r>
              <a:rPr lang="en-US" dirty="0" smtClean="0"/>
              <a:t> The phase velocity is defined as the</a:t>
            </a:r>
            <a:r>
              <a:rPr lang="en-US" dirty="0" smtClean="0"/>
              <a:t> </a:t>
            </a:r>
          </a:p>
          <a:p>
            <a:pPr marL="342900" indent="-342900"/>
            <a:r>
              <a:rPr lang="en-US" dirty="0" smtClean="0"/>
              <a:t>velocity </a:t>
            </a:r>
            <a:r>
              <a:rPr lang="en-US" dirty="0" smtClean="0"/>
              <a:t>of the sinusoidal pattern of the wave</a:t>
            </a:r>
            <a:endParaRPr lang="en-US" dirty="0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414683"/>
            <a:ext cx="3411249" cy="86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6048746"/>
            <a:ext cx="3826790" cy="733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011172"/>
            <a:ext cx="4283332" cy="5846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ω-β</a:t>
            </a:r>
            <a:r>
              <a:rPr lang="en-US" dirty="0" smtClean="0"/>
              <a:t> Diagram for TE and TM Modes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41148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800600" y="1981200"/>
            <a:ext cx="4191000" cy="48628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Note cutoff frequencies along vertical axis.</a:t>
            </a:r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/>
            <a:r>
              <a:rPr lang="en-US" dirty="0" smtClean="0"/>
              <a:t>2. 	</a:t>
            </a:r>
            <a:r>
              <a:rPr lang="en-US" sz="2000" dirty="0" smtClean="0"/>
              <a:t>The ratio of the value of ω to that of β defines u</a:t>
            </a:r>
            <a:r>
              <a:rPr lang="en-US" sz="2000" baseline="-25000" dirty="0" smtClean="0"/>
              <a:t>p</a:t>
            </a:r>
            <a:r>
              <a:rPr lang="en-US" sz="2000" dirty="0" smtClean="0"/>
              <a:t> = ω/β, whereas it is the slope </a:t>
            </a:r>
            <a:r>
              <a:rPr lang="en-US" sz="2000" dirty="0" err="1" smtClean="0"/>
              <a:t>dω</a:t>
            </a:r>
            <a:r>
              <a:rPr lang="en-US" sz="2000" dirty="0" smtClean="0"/>
              <a:t>/</a:t>
            </a:r>
            <a:r>
              <a:rPr lang="en-US" sz="2000" dirty="0" err="1" smtClean="0"/>
              <a:t>dβ</a:t>
            </a:r>
            <a:r>
              <a:rPr lang="en-US" sz="2000" dirty="0" smtClean="0"/>
              <a:t> of the curve at that point that defines the group velocity </a:t>
            </a:r>
            <a:r>
              <a:rPr lang="en-US" sz="2000" dirty="0" err="1" smtClean="0"/>
              <a:t>u</a:t>
            </a:r>
            <a:r>
              <a:rPr lang="en-US" sz="2000" baseline="-25000" dirty="0" err="1" smtClean="0"/>
              <a:t>g</a:t>
            </a:r>
            <a:r>
              <a:rPr lang="en-US" sz="2000" dirty="0" smtClean="0"/>
              <a:t>.</a:t>
            </a:r>
          </a:p>
          <a:p>
            <a:endParaRPr lang="en-US" dirty="0" smtClean="0"/>
          </a:p>
          <a:p>
            <a:pPr marL="457200" indent="-457200">
              <a:buAutoNum type="arabicPeriod" startAt="3"/>
            </a:pPr>
            <a:r>
              <a:rPr lang="en-US" sz="2000" dirty="0" smtClean="0"/>
              <a:t>For </a:t>
            </a:r>
            <a:r>
              <a:rPr lang="en-US" sz="2000" dirty="0" smtClean="0"/>
              <a:t>all modes, as f becomes much larger than the cutoff frequency, the ω-β curve approaches the TEM case, for which</a:t>
            </a:r>
            <a:r>
              <a:rPr lang="en-US" sz="2000" dirty="0" smtClean="0"/>
              <a:t> u</a:t>
            </a:r>
            <a:r>
              <a:rPr lang="en-US" sz="2000" baseline="-25000" dirty="0" smtClean="0"/>
              <a:t>p</a:t>
            </a:r>
            <a:r>
              <a:rPr lang="en-US" sz="2000" dirty="0" smtClean="0"/>
              <a:t> </a:t>
            </a:r>
            <a:r>
              <a:rPr lang="en-US" sz="2000" dirty="0" smtClean="0"/>
              <a:t>= </a:t>
            </a:r>
            <a:r>
              <a:rPr lang="en-US" sz="2000" dirty="0" err="1" smtClean="0"/>
              <a:t>u</a:t>
            </a:r>
            <a:r>
              <a:rPr lang="en-US" sz="2000" baseline="-25000" dirty="0" err="1" smtClean="0"/>
              <a:t>g</a:t>
            </a:r>
            <a:r>
              <a:rPr lang="en-US" sz="2000" dirty="0" smtClean="0"/>
              <a:t>.</a:t>
            </a:r>
          </a:p>
          <a:p>
            <a:endParaRPr lang="en-US" i="1" dirty="0" smtClean="0"/>
          </a:p>
          <a:p>
            <a:r>
              <a:rPr lang="en-US" dirty="0" smtClean="0"/>
              <a:t>4</a:t>
            </a:r>
            <a:r>
              <a:rPr lang="en-US" i="1" dirty="0" smtClean="0"/>
              <a:t>. </a:t>
            </a:r>
          </a:p>
          <a:p>
            <a:endParaRPr lang="en-US" dirty="0"/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522" y="1524000"/>
            <a:ext cx="451638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6172200"/>
            <a:ext cx="16002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Zigzag Reflections</a:t>
            </a:r>
            <a:endParaRPr lang="en-US" dirty="0"/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8962" y="1752600"/>
            <a:ext cx="6046076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638" y="0"/>
            <a:ext cx="88227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 Normal Incidence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6754" y="1524000"/>
            <a:ext cx="4670493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Resonant Cavities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676400"/>
            <a:ext cx="518160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 rectangular waveguide has metal walls on four sides. When the two remaining sides are terminated with conducting walls</a:t>
            </a:r>
            <a:r>
              <a:rPr lang="en-US" sz="2000" dirty="0" smtClean="0"/>
              <a:t>, the </a:t>
            </a:r>
            <a:r>
              <a:rPr lang="en-US" sz="2000" dirty="0" smtClean="0">
                <a:solidFill>
                  <a:srgbClr val="FF0000"/>
                </a:solidFill>
              </a:rPr>
              <a:t>waveguide becomes a cavity</a:t>
            </a:r>
            <a:r>
              <a:rPr lang="en-US" sz="2000" dirty="0" smtClean="0"/>
              <a:t>. By designing cavities to </a:t>
            </a:r>
            <a:r>
              <a:rPr lang="en-US" sz="2000" i="1" dirty="0" smtClean="0"/>
              <a:t>resonate at specific frequencies, they can be used as circuit elements in </a:t>
            </a:r>
            <a:r>
              <a:rPr lang="en-US" sz="2000" i="1" dirty="0" smtClean="0">
                <a:solidFill>
                  <a:srgbClr val="FF0000"/>
                </a:solidFill>
              </a:rPr>
              <a:t>microwave oscillators, amplifiers, and </a:t>
            </a:r>
            <a:r>
              <a:rPr lang="en-US" sz="2000" i="1" dirty="0" err="1" smtClean="0">
                <a:solidFill>
                  <a:srgbClr val="FF0000"/>
                </a:solidFill>
              </a:rPr>
              <a:t>bandpass</a:t>
            </a:r>
            <a:r>
              <a:rPr lang="en-US" sz="2000" i="1" dirty="0" smtClean="0">
                <a:solidFill>
                  <a:srgbClr val="FF0000"/>
                </a:solidFill>
              </a:rPr>
              <a:t> filters.</a:t>
            </a:r>
            <a:endParaRPr lang="en-US" sz="2000" i="1" dirty="0" smtClean="0">
              <a:solidFill>
                <a:srgbClr val="FF0000"/>
              </a:solidFill>
            </a:endParaRPr>
          </a:p>
          <a:p>
            <a:endParaRPr lang="en-US" i="1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chemeClr val="tx2"/>
                </a:solidFill>
              </a:rPr>
              <a:t>Resonant </a:t>
            </a:r>
            <a:r>
              <a:rPr lang="en-US" sz="2000" dirty="0" smtClean="0">
                <a:solidFill>
                  <a:schemeClr val="tx2"/>
                </a:solidFill>
              </a:rPr>
              <a:t>Frequency</a:t>
            </a:r>
          </a:p>
          <a:p>
            <a:endParaRPr lang="en-US" sz="2000" dirty="0" smtClean="0">
              <a:solidFill>
                <a:schemeClr val="tx2"/>
              </a:solidFill>
            </a:endParaRPr>
          </a:p>
          <a:p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" y="5543490"/>
            <a:ext cx="1650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1F497D"/>
                </a:solidFill>
              </a:rPr>
              <a:t>Quality factor</a:t>
            </a:r>
            <a:endParaRPr lang="en-US" sz="2000" dirty="0">
              <a:solidFill>
                <a:srgbClr val="1F497D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81201" y="5257800"/>
            <a:ext cx="3429000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The quality factor </a:t>
            </a:r>
            <a:r>
              <a:rPr lang="en-US" i="1" dirty="0" smtClean="0"/>
              <a:t>is defined in terms of the ratio of the energy</a:t>
            </a:r>
          </a:p>
          <a:p>
            <a:r>
              <a:rPr lang="en-US" i="1" dirty="0" smtClean="0"/>
              <a:t>stored in the cavity volume to the energy dissipated in the</a:t>
            </a:r>
          </a:p>
          <a:p>
            <a:r>
              <a:rPr lang="en-US" i="1" dirty="0" smtClean="0"/>
              <a:t>cavity walls through conduction.</a:t>
            </a:r>
            <a:endParaRPr lang="en-US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448343"/>
            <a:ext cx="3733800" cy="704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169" y="5943600"/>
            <a:ext cx="1177289" cy="690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56004" y="68527"/>
            <a:ext cx="3511796" cy="6789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412"/>
            <a:ext cx="5715000" cy="2654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743200"/>
            <a:ext cx="5486400" cy="39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924800" y="63246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412"/>
            <a:ext cx="4658262" cy="216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1" y="2209800"/>
            <a:ext cx="4419600" cy="3189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7200"/>
            <a:ext cx="5644592" cy="8222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ex8-11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00" y="4876800"/>
            <a:ext cx="1834757" cy="1828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486400" y="4800600"/>
            <a:ext cx="1981200" cy="1981200"/>
          </a:xfrm>
          <a:prstGeom prst="rect">
            <a:avLst/>
          </a:prstGeom>
          <a:solidFill>
            <a:schemeClr val="accent1">
              <a:alpha val="0"/>
            </a:schemeClr>
          </a:solidFill>
          <a:ln w="25908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0"/>
            <a:ext cx="8153400" cy="990600"/>
          </a:xfrm>
        </p:spPr>
        <p:txBody>
          <a:bodyPr/>
          <a:lstStyle/>
          <a:p>
            <a:r>
              <a:rPr lang="en-US" dirty="0" smtClean="0"/>
              <a:t>Chapter 8 Summary</a:t>
            </a:r>
            <a:endParaRPr lang="en-US" dirty="0"/>
          </a:p>
        </p:txBody>
      </p:sp>
      <p:pic>
        <p:nvPicPr>
          <p:cNvPr id="5837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8981" y="914400"/>
            <a:ext cx="6746039" cy="59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03" y="1752600"/>
            <a:ext cx="498656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153400" cy="990600"/>
          </a:xfrm>
        </p:spPr>
        <p:txBody>
          <a:bodyPr/>
          <a:lstStyle/>
          <a:p>
            <a:r>
              <a:rPr lang="en-US" dirty="0" smtClean="0"/>
              <a:t>Individual Waves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175349" y="1600200"/>
            <a:ext cx="1244251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Note </a:t>
            </a:r>
            <a:r>
              <a:rPr lang="en-US" dirty="0" smtClean="0">
                <a:latin typeface="Times New Roman"/>
                <a:cs typeface="Times New Roman"/>
              </a:rPr>
              <a:t>‒</a:t>
            </a:r>
            <a:r>
              <a:rPr lang="en-US" dirty="0" smtClean="0"/>
              <a:t> sign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2857500" y="1943100"/>
            <a:ext cx="3048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797552" y="3816096"/>
            <a:ext cx="1298448" cy="37490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Note + sign</a:t>
            </a:r>
          </a:p>
          <a:p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rot="5400000">
            <a:off x="4648200" y="4267200"/>
            <a:ext cx="2286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281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648200" y="5562600"/>
            <a:ext cx="1383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 </a:t>
            </a:r>
            <a:r>
              <a:rPr lang="en-US" dirty="0" smtClean="0">
                <a:latin typeface="Times New Roman"/>
                <a:cs typeface="Times New Roman"/>
              </a:rPr>
              <a:t>‒</a:t>
            </a:r>
            <a:r>
              <a:rPr lang="en-US" dirty="0" smtClean="0"/>
              <a:t> sign</a:t>
            </a:r>
          </a:p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572000" y="5562600"/>
            <a:ext cx="1295400" cy="38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rot="5400000">
            <a:off x="4343400" y="5943600"/>
            <a:ext cx="2286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-228600"/>
            <a:ext cx="8153400" cy="990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Boundary Conditions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 flipH="1">
            <a:off x="8766048" y="1600200"/>
            <a:ext cx="149352" cy="4495800"/>
          </a:xfrm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400" y="762000"/>
            <a:ext cx="13226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Total fields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400" y="5410200"/>
            <a:ext cx="25282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At the boundary </a:t>
            </a:r>
            <a:r>
              <a:rPr lang="en-US" sz="2000" i="1" dirty="0" smtClean="0">
                <a:solidFill>
                  <a:srgbClr val="FF0000"/>
                </a:solidFill>
              </a:rPr>
              <a:t>z</a:t>
            </a:r>
            <a:r>
              <a:rPr lang="en-US" sz="2000" dirty="0" smtClean="0">
                <a:solidFill>
                  <a:srgbClr val="FF0000"/>
                </a:solidFill>
              </a:rPr>
              <a:t> = 0: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34000" y="2819400"/>
            <a:ext cx="16216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Solution gives: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8117" y="0"/>
            <a:ext cx="4295884" cy="2645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9200"/>
            <a:ext cx="484537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785521"/>
            <a:ext cx="3810000" cy="1072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0"/>
            <a:ext cx="4343400" cy="2675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3168380"/>
            <a:ext cx="4267200" cy="3648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Reflection and Transmission Coefficients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248400" y="2209800"/>
            <a:ext cx="2743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Similar </a:t>
            </a:r>
            <a:r>
              <a:rPr lang="en-US" sz="2400" dirty="0" smtClean="0">
                <a:solidFill>
                  <a:srgbClr val="FF0000"/>
                </a:solidFill>
              </a:rPr>
              <a:t>form  </a:t>
            </a:r>
            <a:r>
              <a:rPr lang="en-US" sz="2400" dirty="0" smtClean="0">
                <a:solidFill>
                  <a:srgbClr val="FF0000"/>
                </a:solidFill>
              </a:rPr>
              <a:t>as for transmission lines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828800"/>
            <a:ext cx="51911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623701"/>
            <a:ext cx="3956050" cy="401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5545455"/>
            <a:ext cx="4724400" cy="818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17664</TotalTime>
  <Words>1086</Words>
  <Application>Microsoft Office PowerPoint</Application>
  <PresentationFormat>On-screen Show (4:3)</PresentationFormat>
  <Paragraphs>159</Paragraphs>
  <Slides>63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Median</vt:lpstr>
      <vt:lpstr>8. Wave Reflection &amp; Transmission</vt:lpstr>
      <vt:lpstr>Overview</vt:lpstr>
      <vt:lpstr>Signal Refraction at Boundaries</vt:lpstr>
      <vt:lpstr>Normal and Oblique Incidence</vt:lpstr>
      <vt:lpstr>Normal Incidence</vt:lpstr>
      <vt:lpstr>Modeling Normal Incidence</vt:lpstr>
      <vt:lpstr>Individual Waves</vt:lpstr>
      <vt:lpstr>Boundary Conditions</vt:lpstr>
      <vt:lpstr>Reflection and Transmission Coefficients</vt:lpstr>
      <vt:lpstr>Analogy of Normal Incidence to Transmission Lines</vt:lpstr>
      <vt:lpstr>Power Transfer</vt:lpstr>
      <vt:lpstr>Slide 12</vt:lpstr>
      <vt:lpstr>Example 8-1:  Radar Radome</vt:lpstr>
      <vt:lpstr>Slide 14</vt:lpstr>
      <vt:lpstr>Example 8-2 cont.</vt:lpstr>
      <vt:lpstr>Slide 16</vt:lpstr>
      <vt:lpstr>Slide 17</vt:lpstr>
      <vt:lpstr>Example 8-3 (cont.)</vt:lpstr>
      <vt:lpstr>Snell’s Laws</vt:lpstr>
      <vt:lpstr>Angles of Incidence, Reflection &amp; Refraction</vt:lpstr>
      <vt:lpstr>Nonmagnetic Media</vt:lpstr>
      <vt:lpstr>Refraction</vt:lpstr>
      <vt:lpstr>Slide 23</vt:lpstr>
      <vt:lpstr>Optical Fiber</vt:lpstr>
      <vt:lpstr>Modal Dispersion</vt:lpstr>
      <vt:lpstr>Slide 26</vt:lpstr>
      <vt:lpstr>Oblique Incidence</vt:lpstr>
      <vt:lpstr>Perpendicular  Polarization</vt:lpstr>
      <vt:lpstr>Perpendicular  Polarization</vt:lpstr>
      <vt:lpstr>Perpendicular  Polarization</vt:lpstr>
      <vt:lpstr>Solution of Boundary Equations</vt:lpstr>
      <vt:lpstr>Slide 32</vt:lpstr>
      <vt:lpstr>Slide 33</vt:lpstr>
      <vt:lpstr>Slide 34</vt:lpstr>
      <vt:lpstr>Slide 35</vt:lpstr>
      <vt:lpstr>Slide 36</vt:lpstr>
      <vt:lpstr>Parallel Polarization</vt:lpstr>
      <vt:lpstr>Reflection Coefficient vs. Angle</vt:lpstr>
      <vt:lpstr>Brewster Angle</vt:lpstr>
      <vt:lpstr>Power Reflectivity and Transmissivity</vt:lpstr>
      <vt:lpstr>Summary For Reflection and Transmission</vt:lpstr>
      <vt:lpstr>Slide 42</vt:lpstr>
      <vt:lpstr>Tech Brief 16:  Bar-Code Reader</vt:lpstr>
      <vt:lpstr>Tech Brief 16:  Bar-Code Reader</vt:lpstr>
      <vt:lpstr>Waveguides</vt:lpstr>
      <vt:lpstr>Coax-to-Waveguide Connection</vt:lpstr>
      <vt:lpstr>Transverse Magnetic (TM) Mode</vt:lpstr>
      <vt:lpstr>Transverse Magnetic (TM) Mode</vt:lpstr>
      <vt:lpstr>Properties of TM Modes</vt:lpstr>
      <vt:lpstr>Slide 50</vt:lpstr>
      <vt:lpstr>Slide 51</vt:lpstr>
      <vt:lpstr>Slide 52</vt:lpstr>
      <vt:lpstr>Transverse Electric Mode</vt:lpstr>
      <vt:lpstr>Slide 54</vt:lpstr>
      <vt:lpstr>Properties of TE and TM Modes</vt:lpstr>
      <vt:lpstr>Propagation Velocities</vt:lpstr>
      <vt:lpstr>ω-β Diagram for TE and TM Modes</vt:lpstr>
      <vt:lpstr>Zigzag Reflections</vt:lpstr>
      <vt:lpstr>Slide 59</vt:lpstr>
      <vt:lpstr>Resonant Cavities</vt:lpstr>
      <vt:lpstr>Slide 61</vt:lpstr>
      <vt:lpstr>Slide 62</vt:lpstr>
      <vt:lpstr>Chapter 8 Summary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Fawwaz Ulaby</cp:lastModifiedBy>
  <cp:revision>124</cp:revision>
  <dcterms:created xsi:type="dcterms:W3CDTF">2010-03-29T14:40:03Z</dcterms:created>
  <dcterms:modified xsi:type="dcterms:W3CDTF">2010-03-29T16:07:04Z</dcterms:modified>
</cp:coreProperties>
</file>