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63"/>
  </p:notesMasterIdLst>
  <p:sldIdLst>
    <p:sldId id="256" r:id="rId2"/>
    <p:sldId id="325" r:id="rId3"/>
    <p:sldId id="327" r:id="rId4"/>
    <p:sldId id="326" r:id="rId5"/>
    <p:sldId id="328" r:id="rId6"/>
    <p:sldId id="329" r:id="rId7"/>
    <p:sldId id="330" r:id="rId8"/>
    <p:sldId id="331" r:id="rId9"/>
    <p:sldId id="332" r:id="rId10"/>
    <p:sldId id="334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84" r:id="rId38"/>
    <p:sldId id="360" r:id="rId39"/>
    <p:sldId id="361" r:id="rId40"/>
    <p:sldId id="362" r:id="rId41"/>
    <p:sldId id="363" r:id="rId42"/>
    <p:sldId id="364" r:id="rId43"/>
    <p:sldId id="365" r:id="rId44"/>
    <p:sldId id="367" r:id="rId45"/>
    <p:sldId id="366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80" r:id="rId58"/>
    <p:sldId id="381" r:id="rId59"/>
    <p:sldId id="382" r:id="rId60"/>
    <p:sldId id="383" r:id="rId61"/>
    <p:sldId id="379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10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printerSettings" Target="printerSettings/printerSettings1.bin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notesMaster" Target="notesMasters/notesMaster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viewProps" Target="viewProp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presProps" Target="presProps.xml"/><Relationship Id="rId67" Type="http://schemas.openxmlformats.org/officeDocument/2006/relationships/theme" Target="theme/theme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tableStyles" Target="tableStyles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5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2.tiff"/><Relationship Id="rId5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7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6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35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26.png"/><Relationship Id="rId5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1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5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3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22.tiff"/><Relationship Id="rId5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tiff"/><Relationship Id="rId3" Type="http://schemas.openxmlformats.org/officeDocument/2006/relationships/image" Target="../media/image48.png"/><Relationship Id="rId5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4.png"/><Relationship Id="rId5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7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Relationship Id="rId3" Type="http://schemas.openxmlformats.org/officeDocument/2006/relationships/image" Target="../media/image69.png"/><Relationship Id="rId6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5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3" Type="http://schemas.openxmlformats.org/officeDocument/2006/relationships/image" Target="../media/image22.tiff"/><Relationship Id="rId5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5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image" Target="../media/image89.png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Relationship Id="rId3" Type="http://schemas.openxmlformats.org/officeDocument/2006/relationships/image" Target="../media/image22.tiff"/><Relationship Id="rId5" Type="http://schemas.openxmlformats.org/officeDocument/2006/relationships/image" Target="../media/image8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2.png"/><Relationship Id="rId5" Type="http://schemas.openxmlformats.org/officeDocument/2006/relationships/image" Target="../media/image103.png"/><Relationship Id="rId7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6" Type="http://schemas.openxmlformats.org/officeDocument/2006/relationships/image" Target="../media/image10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3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14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5" Type="http://schemas.openxmlformats.org/officeDocument/2006/relationships/image" Target="../media/image12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3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7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Relationship Id="rId3" Type="http://schemas.openxmlformats.org/officeDocument/2006/relationships/image" Target="../media/image128.tiff"/><Relationship Id="rId6" Type="http://schemas.openxmlformats.org/officeDocument/2006/relationships/image" Target="../media/image13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Relationship Id="rId3" Type="http://schemas.openxmlformats.org/officeDocument/2006/relationships/image" Target="../media/image13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3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6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5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4038600"/>
            <a:ext cx="70866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9. Radiation &amp; Antennas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6172200"/>
            <a:ext cx="64085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Applied EM by Ulaby, </a:t>
            </a:r>
            <a:r>
              <a:rPr lang="en-US" sz="2600" dirty="0" err="1" smtClean="0"/>
              <a:t>Michielssen</a:t>
            </a:r>
            <a:r>
              <a:rPr lang="en-US" sz="2600" dirty="0" smtClean="0"/>
              <a:t> and </a:t>
            </a:r>
            <a:r>
              <a:rPr lang="en-US" sz="2600" dirty="0" err="1" smtClean="0"/>
              <a:t>Ravaioli</a:t>
            </a:r>
            <a:endParaRPr lang="en-US" sz="2600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00" y="136923"/>
            <a:ext cx="5562600" cy="489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/>
          <a:lstStyle/>
          <a:p>
            <a:r>
              <a:rPr lang="en-US" dirty="0" smtClean="0"/>
              <a:t>Radiated Electric Field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140" y="1096963"/>
            <a:ext cx="576772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" y="1999706"/>
            <a:ext cx="4696220" cy="203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Hertzian</a:t>
            </a:r>
            <a:r>
              <a:rPr lang="en-US" dirty="0" smtClean="0"/>
              <a:t> Dipole—Far-Field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1781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any range </a:t>
            </a:r>
            <a:r>
              <a:rPr lang="en-US" sz="2000" i="1" dirty="0" smtClean="0">
                <a:solidFill>
                  <a:srgbClr val="FF0000"/>
                </a:solidFill>
              </a:rPr>
              <a:t>R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572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5950" y="441960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</a:t>
            </a:r>
            <a:endParaRPr lang="en-US" dirty="0"/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8650" y="2070100"/>
            <a:ext cx="895350" cy="120650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9" y="4517033"/>
            <a:ext cx="4572001" cy="28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493342"/>
            <a:ext cx="1905000" cy="30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5105400"/>
            <a:ext cx="4329113" cy="15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7154" y="2286000"/>
            <a:ext cx="260064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828800"/>
            <a:ext cx="375211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Normalized Radiation Intensity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524000"/>
            <a:ext cx="3023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Electric and Magnetic Fields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2548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Average Power Density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1535668"/>
            <a:ext cx="3306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Normalized Radiation Intensity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3329644" cy="123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81401"/>
            <a:ext cx="3429000" cy="54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6" y="4337050"/>
            <a:ext cx="365064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4876800"/>
            <a:ext cx="3060533" cy="15716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pic>
        <p:nvPicPr>
          <p:cNvPr id="8" name="Picture 7" descr="seq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1" y="1618630"/>
            <a:ext cx="3200400" cy="1246909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828799"/>
            <a:ext cx="2819400" cy="495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124200"/>
            <a:ext cx="246529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1" y="3891256"/>
            <a:ext cx="2743199" cy="37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87" y="4572001"/>
            <a:ext cx="6426013" cy="1519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77666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56738"/>
            <a:ext cx="3911734" cy="34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704323"/>
            <a:ext cx="4267200" cy="308363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5026152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Characteristics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495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By virtue of </a:t>
            </a:r>
            <a:r>
              <a:rPr lang="en-US" sz="2000" dirty="0" smtClean="0">
                <a:solidFill>
                  <a:srgbClr val="FF0000"/>
                </a:solidFill>
              </a:rPr>
              <a:t>reciprocity</a:t>
            </a:r>
            <a:r>
              <a:rPr lang="en-US" sz="2000" dirty="0" smtClean="0">
                <a:solidFill>
                  <a:schemeClr val="tx2"/>
                </a:solidFill>
              </a:rPr>
              <a:t>, a receiving antenna has the same directional antenna pattern as the pattern that it exhibits when operated in the transmission mode.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28890"/>
            <a:ext cx="270118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Total Radiated Power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Differential 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4572000"/>
            <a:ext cx="1241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Solid Angle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63880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radiated through </a:t>
            </a:r>
            <a:r>
              <a:rPr lang="en-US" i="1" dirty="0" err="1" smtClean="0">
                <a:solidFill>
                  <a:srgbClr val="FF0000"/>
                </a:solidFill>
              </a:rPr>
              <a:t>dA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5600" y="6477000"/>
            <a:ext cx="214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Total Radiated Power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080454"/>
            <a:ext cx="2362200" cy="354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1" y="4924340"/>
            <a:ext cx="3505199" cy="638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3613" y="6096000"/>
            <a:ext cx="3249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1808" y="1676400"/>
            <a:ext cx="388188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3-D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1524000"/>
            <a:ext cx="179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 </a:t>
            </a:r>
            <a:r>
              <a:rPr lang="en-US" dirty="0" smtClean="0">
                <a:solidFill>
                  <a:srgbClr val="FF0000"/>
                </a:solidFill>
              </a:rPr>
              <a:t>(dB) = 10 log </a:t>
            </a:r>
            <a:r>
              <a:rPr lang="en-US" i="1" dirty="0" smtClean="0">
                <a:solidFill>
                  <a:srgbClr val="FF0000"/>
                </a:solidFill>
              </a:rPr>
              <a:t>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105400"/>
            <a:ext cx="39702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Principal planes:</a:t>
            </a:r>
          </a:p>
          <a:p>
            <a:pPr marL="457200" indent="-457200"/>
            <a:r>
              <a:rPr lang="en-US" b="1" i="1" dirty="0" smtClean="0">
                <a:solidFill>
                  <a:srgbClr val="FF0000"/>
                </a:solidFill>
              </a:rPr>
              <a:t>1.  </a:t>
            </a:r>
            <a:r>
              <a:rPr lang="en-US" sz="2000" b="1" i="1" dirty="0" smtClean="0">
                <a:solidFill>
                  <a:srgbClr val="FF0000"/>
                </a:solidFill>
              </a:rPr>
              <a:t>Elevation plane </a:t>
            </a:r>
            <a:r>
              <a:rPr lang="en-US" sz="2000" b="1" i="1" dirty="0" smtClean="0"/>
              <a:t>(x-z and y-z planes)</a:t>
            </a:r>
          </a:p>
          <a:p>
            <a:pPr marL="457200" indent="-457200"/>
            <a:r>
              <a:rPr lang="en-US" sz="2000" b="1" i="1" dirty="0" smtClean="0">
                <a:solidFill>
                  <a:srgbClr val="FF0000"/>
                </a:solidFill>
              </a:rPr>
              <a:t>2.  Azimuth plane </a:t>
            </a:r>
            <a:r>
              <a:rPr lang="en-US" sz="2000" b="1" i="1" dirty="0" smtClean="0">
                <a:solidFill>
                  <a:srgbClr val="000000"/>
                </a:solidFill>
              </a:rPr>
              <a:t>(x-y plane)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97" y="1219200"/>
            <a:ext cx="4398603" cy="382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 and Rectangular Plots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093" y="1524000"/>
            <a:ext cx="778381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64" y="4953000"/>
            <a:ext cx="5805736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Dimensions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9004" y="1752600"/>
            <a:ext cx="2431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04" y="4267200"/>
            <a:ext cx="2888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Half-power beamwidth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5943600"/>
            <a:ext cx="1643063" cy="38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" y="64008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Since 0.5 corresponds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dirty="0" smtClean="0">
                <a:solidFill>
                  <a:srgbClr val="FF0000"/>
                </a:solidFill>
              </a:rPr>
              <a:t>3 dB, the half power beamwidth is also called the 3-dB beamwidth.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322248"/>
            <a:ext cx="3048000" cy="84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"/>
            <a:ext cx="431574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Directivity </a:t>
            </a:r>
            <a:r>
              <a:rPr lang="en-US" i="1" dirty="0" smtClean="0"/>
              <a:t>D</a:t>
            </a:r>
            <a:endParaRPr lang="en-US" i="1" dirty="0"/>
          </a:p>
        </p:txBody>
      </p:sp>
      <p:pic>
        <p:nvPicPr>
          <p:cNvPr id="5" name="Picture 4" descr="eq9.21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905000"/>
            <a:ext cx="3124200" cy="91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447800"/>
            <a:ext cx="3056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pattern solid angle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4200" y="4114800"/>
            <a:ext cx="12001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Directivity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" y="2855638"/>
            <a:ext cx="7048500" cy="7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00399"/>
            <a:ext cx="28854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791200"/>
            <a:ext cx="7239000" cy="104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1596677"/>
            <a:ext cx="8982075" cy="404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4419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Antennas with Single Main Lobe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89948" y="2057400"/>
            <a:ext cx="2239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Equivalent Solid Angle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582194" y="5790406"/>
            <a:ext cx="21336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648200" y="4724400"/>
            <a:ext cx="4267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9" y="2590800"/>
            <a:ext cx="4482441" cy="35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2863"/>
            <a:ext cx="4038600" cy="435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95567"/>
            <a:ext cx="4413364" cy="216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4572000" y="4648200"/>
            <a:ext cx="4495800" cy="21336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19599" cy="145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3" y="1498946"/>
            <a:ext cx="4395787" cy="530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524000"/>
            <a:ext cx="41479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058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1000"/>
            <a:ext cx="3124200" cy="33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33438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2554261"/>
            <a:ext cx="3886200" cy="10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3733800"/>
            <a:ext cx="541712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038600" y="0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50" y="514350"/>
            <a:ext cx="75057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53135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Radiation Efficiency and Gain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1524000"/>
            <a:ext cx="2184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efficiency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4252731"/>
            <a:ext cx="1772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Antenna gain </a:t>
            </a:r>
            <a:r>
              <a:rPr lang="en-US" sz="2000" i="1" dirty="0" smtClean="0">
                <a:solidFill>
                  <a:srgbClr val="FF0000"/>
                </a:solidFill>
              </a:rPr>
              <a:t>G</a:t>
            </a:r>
            <a:endParaRPr lang="en-US" sz="2000" i="1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28347"/>
            <a:ext cx="5559425" cy="211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709932"/>
            <a:ext cx="6172200" cy="156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Antenna Radiation and Loss Resistances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4813" y="1700319"/>
            <a:ext cx="6207761" cy="271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101" y="5012161"/>
            <a:ext cx="5205581" cy="85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8583" y="0"/>
            <a:ext cx="480683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05800" y="62484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9-3 (cont.)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762000"/>
            <a:ext cx="1898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any antenna: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676400"/>
            <a:ext cx="2604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</a:t>
            </a:r>
            <a:r>
              <a:rPr lang="en-US" sz="2000" dirty="0" err="1" smtClean="0">
                <a:solidFill>
                  <a:srgbClr val="FF0000"/>
                </a:solidFill>
              </a:rPr>
              <a:t>Hertzian</a:t>
            </a:r>
            <a:r>
              <a:rPr lang="en-US" sz="2000" dirty="0" smtClean="0">
                <a:solidFill>
                  <a:srgbClr val="FF0000"/>
                </a:solidFill>
              </a:rPr>
              <a:t> dipole: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1687514" cy="4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5814"/>
            <a:ext cx="4876800" cy="458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1269" y="5410201"/>
            <a:ext cx="4318557" cy="121919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514600"/>
            <a:ext cx="466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 For Hertzian dipole of length </a:t>
            </a:r>
            <a:r>
              <a:rPr lang="en-US" sz="2000" i="1" dirty="0" smtClean="0">
                <a:solidFill>
                  <a:srgbClr val="FF0000"/>
                </a:solidFill>
              </a:rPr>
              <a:t>l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 is: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762000"/>
            <a:ext cx="3323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 Current in half-wave dipole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886200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 Each length element </a:t>
            </a:r>
            <a:r>
              <a:rPr lang="en-US" sz="2000" i="1" dirty="0" err="1" smtClean="0">
                <a:solidFill>
                  <a:srgbClr val="FF0000"/>
                </a:solidFill>
              </a:rPr>
              <a:t>dz</a:t>
            </a:r>
            <a:r>
              <a:rPr lang="en-US" sz="2000" dirty="0" smtClean="0">
                <a:solidFill>
                  <a:srgbClr val="FF0000"/>
                </a:solidFill>
              </a:rPr>
              <a:t> of half-wave dipole is like a Hertzian dipole, radiating a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486400"/>
            <a:ext cx="5217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4. For the entire dipole, the total radiated field is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4032982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1676400"/>
            <a:ext cx="4140205" cy="77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" y="2971800"/>
            <a:ext cx="3968663" cy="7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800600"/>
            <a:ext cx="3932526" cy="67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5914959"/>
            <a:ext cx="1600200" cy="94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506359"/>
            <a:ext cx="3886201" cy="635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971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52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191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562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1524000"/>
            <a:ext cx="2231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Integration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1" y="879987"/>
            <a:ext cx="3657600" cy="59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429000"/>
            <a:ext cx="336887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742611"/>
            <a:ext cx="4396318" cy="81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Antennas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16" y="1772640"/>
            <a:ext cx="9007169" cy="44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248200"/>
            <a:ext cx="6705600" cy="13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Half-Wave Dipole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00400"/>
            <a:ext cx="518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pattern resembles that of the Hertzian dipole.  Its beamwidth is slightly narrower, 78 degrees compared with 90 degrees for the Hertzian dipole.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5283720"/>
            <a:ext cx="1447800" cy="304800"/>
          </a:xfrm>
          <a:prstGeom prst="rect">
            <a:avLst/>
          </a:prstGeom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79834"/>
            <a:ext cx="4560888" cy="84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1676400"/>
            <a:ext cx="4038600" cy="265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Half-Wave Dipole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1725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 Directivity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114800"/>
            <a:ext cx="27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Numerical integration gives: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1752600"/>
            <a:ext cx="2981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2. Radiation Resistance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4113073"/>
            <a:ext cx="4343399" cy="17543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This is very important, because it makes it easy to match the antenna to a 75-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transmission line.  In contrast, the radiation resistance of a dipole whose length is much shorter than a wavelength is on the order of  1 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or less.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7559"/>
            <a:ext cx="4837113" cy="17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138117"/>
            <a:ext cx="1371600" cy="3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" y="4876800"/>
            <a:ext cx="4362450" cy="136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438400"/>
            <a:ext cx="3624263" cy="73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53400" cy="990600"/>
          </a:xfrm>
        </p:spPr>
        <p:txBody>
          <a:bodyPr/>
          <a:lstStyle/>
          <a:p>
            <a:r>
              <a:rPr lang="en-US" dirty="0" smtClean="0"/>
              <a:t>Quarter-Wave Monopole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600200"/>
            <a:ext cx="487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When placed over a conducting </a:t>
            </a:r>
            <a:r>
              <a:rPr lang="en-US" sz="2000" i="1" dirty="0" smtClean="0">
                <a:solidFill>
                  <a:schemeClr val="tx2"/>
                </a:solidFill>
              </a:rPr>
              <a:t>ground plane</a:t>
            </a:r>
            <a:r>
              <a:rPr lang="en-US" sz="2000" i="1" dirty="0" smtClean="0">
                <a:solidFill>
                  <a:srgbClr val="FF0000"/>
                </a:solidFill>
              </a:rPr>
              <a:t>, a quarter-wave monopole antenna excited by a source at its base [Fig.9-15(a)] exhibits the same radiation pattern in the region above the ground plane as a half-wave dipole in free</a:t>
            </a:r>
          </a:p>
          <a:p>
            <a:r>
              <a:rPr lang="en-US" sz="2000" i="1" dirty="0" smtClean="0">
                <a:solidFill>
                  <a:srgbClr val="FF0000"/>
                </a:solidFill>
              </a:rPr>
              <a:t>space.</a:t>
            </a:r>
          </a:p>
          <a:p>
            <a:endParaRPr lang="en-US" sz="2000" i="1" dirty="0" smtClean="0">
              <a:solidFill>
                <a:srgbClr val="FF0000"/>
              </a:solidFill>
            </a:endParaRPr>
          </a:p>
          <a:p>
            <a:r>
              <a:rPr lang="en-US" sz="2000" i="1" dirty="0" smtClean="0">
                <a:solidFill>
                  <a:srgbClr val="1F497D"/>
                </a:solidFill>
              </a:rPr>
              <a:t>However, its radiation resistance if only half of that of a half-wave dipole, namely 36.5 </a:t>
            </a:r>
            <a:r>
              <a:rPr lang="el-GR" sz="2000" i="1" dirty="0" smtClean="0">
                <a:solidFill>
                  <a:srgbClr val="1F497D"/>
                </a:solidFill>
              </a:rPr>
              <a:t>Ω</a:t>
            </a:r>
            <a:r>
              <a:rPr lang="en-US" sz="2000" i="1" dirty="0" smtClean="0">
                <a:solidFill>
                  <a:srgbClr val="1F497D"/>
                </a:solidFill>
              </a:rPr>
              <a:t>.</a:t>
            </a:r>
            <a:endParaRPr lang="en-US" sz="2000" dirty="0">
              <a:solidFill>
                <a:srgbClr val="1F497D"/>
              </a:solidFill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644" y="1600200"/>
            <a:ext cx="382975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052" y="1306650"/>
            <a:ext cx="6101897" cy="55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3727373" cy="123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43146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Effective Area</a:t>
            </a:r>
            <a:endParaRPr lang="en-US" dirty="0"/>
          </a:p>
        </p:txBody>
      </p:sp>
      <p:pic>
        <p:nvPicPr>
          <p:cNvPr id="16" name="Picture 15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600199"/>
            <a:ext cx="2057399" cy="304801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828800"/>
            <a:ext cx="481229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114800"/>
            <a:ext cx="3657599" cy="68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257800"/>
            <a:ext cx="3886200" cy="7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19050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Friis</a:t>
            </a:r>
            <a:r>
              <a:rPr lang="en-US" dirty="0" smtClean="0"/>
              <a:t> Transmission Formula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350" y="1845562"/>
            <a:ext cx="5389563" cy="24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648200"/>
            <a:ext cx="7372350" cy="204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9" y="-1"/>
            <a:ext cx="5538921" cy="67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0"/>
            <a:ext cx="492798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789" y="3505200"/>
            <a:ext cx="4684211" cy="314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 flipH="1">
            <a:off x="9250680" y="1600200"/>
            <a:ext cx="45719" cy="4495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"/>
            <a:ext cx="4077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9-4 (cont.)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 flipH="1" flipV="1">
            <a:off x="3391694" y="4457700"/>
            <a:ext cx="2057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4419600" y="3429000"/>
            <a:ext cx="2590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9848" y="2459917"/>
            <a:ext cx="5677952" cy="3331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Radiation by Aperture Antennas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3124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Instead of calculating the radiated fields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and </a:t>
            </a:r>
            <a:r>
              <a:rPr lang="en-US" sz="2000" i="1" dirty="0" smtClean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 at </a:t>
            </a:r>
            <a:r>
              <a:rPr lang="en-US" sz="2000" i="1" dirty="0" smtClean="0">
                <a:solidFill>
                  <a:srgbClr val="FF0000"/>
                </a:solidFill>
              </a:rPr>
              <a:t>Q</a:t>
            </a:r>
            <a:r>
              <a:rPr lang="en-US" sz="2000" dirty="0" smtClean="0">
                <a:solidFill>
                  <a:srgbClr val="FF0000"/>
                </a:solidFill>
              </a:rPr>
              <a:t> due to currents in the antenna, with apertures it is also possible to relate the radiated fields to the electric field distribution across the aperture.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Examples of Aperture Sources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00200"/>
            <a:ext cx="5257800" cy="501675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Computational Approaches</a:t>
            </a:r>
          </a:p>
          <a:p>
            <a:pPr marL="342900" indent="-342900"/>
            <a:r>
              <a:rPr lang="en-US" sz="2000" dirty="0" smtClean="0">
                <a:solidFill>
                  <a:schemeClr val="tx2"/>
                </a:solidFill>
              </a:rPr>
              <a:t>      a.  Vector Formulation</a:t>
            </a:r>
            <a:r>
              <a:rPr lang="en-US" sz="2000" dirty="0" smtClean="0"/>
              <a:t>--accurate, but mathematically involved</a:t>
            </a:r>
          </a:p>
          <a:p>
            <a:pPr marL="342900" indent="-342900"/>
            <a:r>
              <a:rPr lang="en-US" sz="2000" dirty="0" smtClean="0"/>
              <a:t>     </a:t>
            </a:r>
            <a:r>
              <a:rPr lang="en-US" sz="2000" dirty="0" smtClean="0">
                <a:solidFill>
                  <a:srgbClr val="1F497D"/>
                </a:solidFill>
              </a:rPr>
              <a:t> b.  Scalar Formulation—</a:t>
            </a:r>
            <a:r>
              <a:rPr lang="en-US" sz="2000" dirty="0" smtClean="0"/>
              <a:t>easier to implement but restricted to large aperture dimensions (relative to the wavelength)</a:t>
            </a:r>
            <a:endParaRPr lang="en-US" sz="2000" dirty="0" smtClean="0"/>
          </a:p>
          <a:p>
            <a:pPr marL="342900" indent="-342900"/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en-US" sz="2000" dirty="0" smtClean="0">
                <a:solidFill>
                  <a:srgbClr val="FF0000"/>
                </a:solidFill>
              </a:rPr>
              <a:t>Both methods are applicable at all wavelengths</a:t>
            </a:r>
            <a:r>
              <a:rPr lang="en-US" sz="2000" dirty="0" smtClean="0"/>
              <a:t>, including the visible spectrum</a:t>
            </a:r>
            <a:endParaRPr lang="en-US" sz="2000" dirty="0" smtClean="0"/>
          </a:p>
          <a:p>
            <a:r>
              <a:rPr lang="en-US" sz="2000" i="1" dirty="0" smtClean="0">
                <a:solidFill>
                  <a:srgbClr val="FF0000"/>
                </a:solidFill>
              </a:rPr>
              <a:t>3</a:t>
            </a:r>
            <a:r>
              <a:rPr lang="en-US" sz="2000" i="1" dirty="0" smtClean="0">
                <a:solidFill>
                  <a:srgbClr val="FF0000"/>
                </a:solidFill>
              </a:rPr>
              <a:t>. </a:t>
            </a:r>
            <a:r>
              <a:rPr lang="en-US" sz="2000" dirty="0" smtClean="0">
                <a:solidFill>
                  <a:srgbClr val="FF0000"/>
                </a:solidFill>
              </a:rPr>
              <a:t>Validity of Scalar Formulation.  </a:t>
            </a:r>
            <a:r>
              <a:rPr lang="en-US" sz="2000" dirty="0" smtClean="0"/>
              <a:t>The key requirement for the validity of the scalar formulation is that the antenna aperture be at least several wavelengths long along each of its principal dimensions.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chemeClr val="tx2"/>
                </a:solidFill>
              </a:rPr>
              <a:t>We will limit our treatment to the scalar formulation.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857286"/>
            <a:ext cx="3581400" cy="6000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153400" cy="990600"/>
          </a:xfrm>
        </p:spPr>
        <p:txBody>
          <a:bodyPr/>
          <a:lstStyle/>
          <a:p>
            <a:r>
              <a:rPr lang="en-US" dirty="0" smtClean="0"/>
              <a:t>Antenna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" y="1600200"/>
            <a:ext cx="4495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 </a:t>
            </a:r>
            <a:r>
              <a:rPr lang="en-US" sz="2000" dirty="0" smtClean="0">
                <a:solidFill>
                  <a:srgbClr val="1F497D"/>
                </a:solidFill>
              </a:rPr>
              <a:t>An antenna is a </a:t>
            </a:r>
            <a:r>
              <a:rPr lang="en-US" sz="2000" b="1" dirty="0" smtClean="0">
                <a:solidFill>
                  <a:srgbClr val="FF0000"/>
                </a:solidFill>
              </a:rPr>
              <a:t>transducer</a:t>
            </a:r>
            <a:r>
              <a:rPr lang="en-US" sz="2000" b="1" i="1" dirty="0" smtClean="0">
                <a:solidFill>
                  <a:srgbClr val="1F497D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that converts a guided wave propagating on a transmission line into an electromagnetic wave propagating in an unbounded medium (usually free space), or vice versa.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429000"/>
            <a:ext cx="449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2.  Most antennas are </a:t>
            </a:r>
            <a:r>
              <a:rPr lang="en-US" sz="2000" b="1" dirty="0" smtClean="0">
                <a:solidFill>
                  <a:srgbClr val="FF0000"/>
                </a:solidFill>
              </a:rPr>
              <a:t>reciprocal devices, </a:t>
            </a:r>
            <a:r>
              <a:rPr lang="en-US" sz="2000" dirty="0" smtClean="0">
                <a:solidFill>
                  <a:srgbClr val="1F497D"/>
                </a:solidFill>
              </a:rPr>
              <a:t>exhibiting the same radiation pattern for transmission as for reception.</a:t>
            </a:r>
          </a:p>
          <a:p>
            <a:endParaRPr lang="en-US" sz="2000" dirty="0" smtClean="0">
              <a:solidFill>
                <a:srgbClr val="1F497D"/>
              </a:solidFill>
            </a:endParaRPr>
          </a:p>
          <a:p>
            <a:r>
              <a:rPr lang="en-US" sz="2000" dirty="0" smtClean="0">
                <a:solidFill>
                  <a:srgbClr val="1F497D"/>
                </a:solidFill>
              </a:rPr>
              <a:t>3.  </a:t>
            </a:r>
            <a:r>
              <a:rPr lang="en-US" sz="2000" dirty="0" smtClean="0">
                <a:solidFill>
                  <a:schemeClr val="tx2"/>
                </a:solidFill>
              </a:rPr>
              <a:t>Being a reciprocal device, an antenna, when operating in the receiving mode, can extract from an incident wave only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that component of the wave whose electric field matches the </a:t>
            </a:r>
            <a:r>
              <a:rPr lang="en-US" sz="2000" dirty="0" smtClean="0">
                <a:solidFill>
                  <a:srgbClr val="FF0000"/>
                </a:solidFill>
              </a:rPr>
              <a:t>antenna polarization </a:t>
            </a:r>
            <a:r>
              <a:rPr lang="en-US" sz="2000" dirty="0" smtClean="0">
                <a:solidFill>
                  <a:schemeClr val="tx2"/>
                </a:solidFill>
              </a:rPr>
              <a:t>state.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560" y="381000"/>
            <a:ext cx="432630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3" y="3048000"/>
            <a:ext cx="507542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Relating Radiated Field to Aperture Distribution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685800"/>
            <a:ext cx="2117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Far Field Condition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2590800"/>
            <a:ext cx="18710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Radiated </a:t>
            </a:r>
            <a:r>
              <a:rPr lang="en-US" sz="2000" i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Field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4114800"/>
            <a:ext cx="2083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Aperture Distribution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2209800" y="4191000"/>
            <a:ext cx="25908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4038600" cy="1153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4343400" y="64770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94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611104"/>
            <a:ext cx="5306165" cy="342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48006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Rectangular Aperture with Uniform Distribution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1752600"/>
            <a:ext cx="3821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Uniform distribution across aperture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3244334"/>
            <a:ext cx="3007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Scalar formulation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1" y="5562600"/>
            <a:ext cx="3733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The </a:t>
            </a:r>
            <a:r>
              <a:rPr lang="en-US" sz="2000" i="1" dirty="0" err="1" smtClean="0">
                <a:solidFill>
                  <a:schemeClr val="tx2"/>
                </a:solidFill>
              </a:rPr>
              <a:t>sinc</a:t>
            </a:r>
            <a:r>
              <a:rPr lang="en-US" sz="2000" i="1" dirty="0" smtClean="0">
                <a:solidFill>
                  <a:schemeClr val="tx2"/>
                </a:solidFill>
              </a:rPr>
              <a:t> function is maximum when its argument is zero; </a:t>
            </a:r>
            <a:r>
              <a:rPr lang="en-US" sz="2000" dirty="0" smtClean="0">
                <a:solidFill>
                  <a:schemeClr val="tx2"/>
                </a:solidFill>
              </a:rPr>
              <a:t>sinc(0) = 1</a:t>
            </a:r>
            <a:r>
              <a:rPr lang="en-US" sz="2000" i="1" dirty="0" smtClean="0">
                <a:solidFill>
                  <a:schemeClr val="tx2"/>
                </a:solidFill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93" y="2209800"/>
            <a:ext cx="448980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3657600"/>
            <a:ext cx="424404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267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6213" y="4778314"/>
            <a:ext cx="1487805" cy="631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76201"/>
            <a:ext cx="4402434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5867400"/>
            <a:ext cx="4103396" cy="66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Radiation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209800"/>
            <a:ext cx="3813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Circular aperture has circular beam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95800"/>
            <a:ext cx="388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Cylindrical reflector has narrow beam along length direction and wide beam along its width direction 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200400"/>
            <a:ext cx="38862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chemeClr val="tx2"/>
                </a:solidFill>
              </a:rPr>
              <a:t>In each principal plane, </a:t>
            </a:r>
            <a:r>
              <a:rPr lang="en-US" sz="2000" dirty="0" err="1" smtClean="0">
                <a:solidFill>
                  <a:schemeClr val="tx2"/>
                </a:solidFill>
              </a:rPr>
              <a:t>beamwidth</a:t>
            </a:r>
            <a:r>
              <a:rPr lang="en-US" sz="2000" dirty="0" smtClean="0">
                <a:solidFill>
                  <a:schemeClr val="tx2"/>
                </a:solidFill>
              </a:rPr>
              <a:t> is inversely proportional to antenna dimension in that plane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4029" y="1524000"/>
            <a:ext cx="4441371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Directivity &amp; Effective Area</a:t>
            </a:r>
            <a:endParaRPr lang="en-US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349" y="1600200"/>
            <a:ext cx="6201301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723"/>
            <a:ext cx="9144000" cy="683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1752600"/>
            <a:ext cx="9120187" cy="451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1" y="1905000"/>
            <a:ext cx="80771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F497D"/>
                </a:solidFill>
              </a:rPr>
              <a:t>An antenna array to a continuous aperture is analogous to digital data to analog.  By controlling the signals fed into individual array elements, </a:t>
            </a:r>
            <a:r>
              <a:rPr lang="en-US" sz="2400" dirty="0" smtClean="0">
                <a:solidFill>
                  <a:srgbClr val="FF0000"/>
                </a:solidFill>
              </a:rPr>
              <a:t>the pattern can be shaped to suit the desired application.</a:t>
            </a:r>
          </a:p>
          <a:p>
            <a:endParaRPr lang="en-US" sz="2400" i="1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Also, through the use of electronically controlled solid-state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phase shifters, </a:t>
            </a:r>
            <a:r>
              <a:rPr lang="en-US" sz="2400" dirty="0" smtClean="0">
                <a:solidFill>
                  <a:srgbClr val="FF0000"/>
                </a:solidFill>
              </a:rPr>
              <a:t>the beam direction of the antenna array can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be steered electronically </a:t>
            </a:r>
            <a:r>
              <a:rPr lang="en-US" sz="2400" dirty="0" smtClean="0">
                <a:solidFill>
                  <a:schemeClr val="tx2"/>
                </a:solidFill>
              </a:rPr>
              <a:t>by controlling the relative phases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of the array elements.</a:t>
            </a: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rgbClr val="1F497D"/>
                </a:solidFill>
              </a:rPr>
              <a:t>This flexibility of the array antenna has led to numerous</a:t>
            </a:r>
          </a:p>
          <a:p>
            <a:r>
              <a:rPr lang="en-US" sz="2400" dirty="0" smtClean="0">
                <a:solidFill>
                  <a:srgbClr val="1F497D"/>
                </a:solidFill>
              </a:rPr>
              <a:t>applications, including </a:t>
            </a:r>
            <a:r>
              <a:rPr lang="en-US" sz="2400" b="1" i="1" dirty="0" smtClean="0">
                <a:solidFill>
                  <a:srgbClr val="FF0000"/>
                </a:solidFill>
              </a:rPr>
              <a:t>electronic steering and multiple-beam</a:t>
            </a: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generation.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6336" y="152400"/>
            <a:ext cx="379766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Array Pattern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1242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The array factor represents the far-field radiation </a:t>
            </a:r>
            <a:r>
              <a:rPr lang="en-US" sz="2000" i="1" dirty="0" smtClean="0">
                <a:solidFill>
                  <a:srgbClr val="FF0000"/>
                </a:solidFill>
              </a:rPr>
              <a:t>intensity of </a:t>
            </a:r>
            <a:r>
              <a:rPr lang="en-US" sz="2000" i="1" dirty="0" smtClean="0">
                <a:solidFill>
                  <a:srgbClr val="FF0000"/>
                </a:solidFill>
              </a:rPr>
              <a:t>the N elements, had the elements been isotropic radiators.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905000"/>
            <a:ext cx="16764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Power density radiated by the entire array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1524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05000" y="1905000"/>
            <a:ext cx="144780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Power density radiated by an individual element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2286000" y="1751806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57600" y="2057400"/>
            <a:ext cx="135165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Array Factor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4038600" y="17518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4800600" cy="50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537780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510"/>
            <a:ext cx="6934200" cy="338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3429000"/>
            <a:ext cx="846040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077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91121"/>
            <a:ext cx="8991600" cy="309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71873"/>
            <a:ext cx="3581400" cy="204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6096001"/>
            <a:ext cx="2305050" cy="49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Far-Field Approximation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1600200"/>
            <a:ext cx="3581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1.  In close proximity to a radiating source, the wave is </a:t>
            </a:r>
            <a:r>
              <a:rPr lang="en-US" sz="2000" dirty="0" smtClean="0">
                <a:solidFill>
                  <a:srgbClr val="FF0000"/>
                </a:solidFill>
              </a:rPr>
              <a:t>spherical</a:t>
            </a:r>
            <a:r>
              <a:rPr lang="en-US" sz="2000" dirty="0" smtClean="0">
                <a:solidFill>
                  <a:schemeClr val="tx2"/>
                </a:solidFill>
              </a:rPr>
              <a:t> in shape, but at a far distance, it becomes approximately a </a:t>
            </a:r>
            <a:r>
              <a:rPr lang="en-US" sz="2000" dirty="0" smtClean="0">
                <a:solidFill>
                  <a:srgbClr val="FF0000"/>
                </a:solidFill>
              </a:rPr>
              <a:t>plane wave</a:t>
            </a:r>
            <a:r>
              <a:rPr lang="en-US" sz="2000" dirty="0" smtClean="0">
                <a:solidFill>
                  <a:schemeClr val="tx2"/>
                </a:solidFill>
              </a:rPr>
              <a:t> as seen by a receiving antenna. 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2.  The far-field approximation </a:t>
            </a:r>
            <a:r>
              <a:rPr lang="en-US" sz="2000" dirty="0" smtClean="0">
                <a:solidFill>
                  <a:srgbClr val="FF0000"/>
                </a:solidFill>
              </a:rPr>
              <a:t>simplifies the math.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3.  The distance beyond which the far-field approximation is valid is called the </a:t>
            </a:r>
            <a:r>
              <a:rPr lang="en-US" sz="2000" dirty="0" smtClean="0">
                <a:solidFill>
                  <a:srgbClr val="FF0000"/>
                </a:solidFill>
              </a:rPr>
              <a:t>far-field range </a:t>
            </a:r>
            <a:r>
              <a:rPr lang="en-US" sz="2000" dirty="0" smtClean="0">
                <a:solidFill>
                  <a:schemeClr val="tx2"/>
                </a:solidFill>
              </a:rPr>
              <a:t>(will be defined later).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622426"/>
            <a:ext cx="5638800" cy="375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729" y="4114800"/>
            <a:ext cx="4571271" cy="263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838200"/>
            <a:ext cx="7964004" cy="315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4572001" cy="20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 flipH="1" flipV="1">
            <a:off x="3352800" y="5410200"/>
            <a:ext cx="2438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Array Pattern for Uniform Phase Distribution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600200"/>
            <a:ext cx="3706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sz="2000" dirty="0" smtClean="0">
                <a:solidFill>
                  <a:srgbClr val="FF0000"/>
                </a:solidFill>
              </a:rPr>
              <a:t>Any array with identical elements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3276600"/>
            <a:ext cx="2753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4800600"/>
            <a:ext cx="4309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Array with uniform phase and amplitude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114800" y="5715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1"/>
            <a:ext cx="3200400" cy="96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600374"/>
            <a:ext cx="3959225" cy="92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218922"/>
            <a:ext cx="3886200" cy="108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4599" y="3429000"/>
            <a:ext cx="4599401" cy="3382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-1"/>
            <a:ext cx="4876801" cy="561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04168"/>
            <a:ext cx="4864187" cy="365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270" y="76200"/>
            <a:ext cx="863346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800600"/>
            <a:ext cx="2895600" cy="46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Steering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2743200"/>
            <a:ext cx="2078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 linear phase: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648200"/>
            <a:ext cx="650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with: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5638800"/>
            <a:ext cx="1905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Angle at which the steered pattern is a maximum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3771106" y="53721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4800" y="563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" name="Picture 14" descr="theta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5638800"/>
            <a:ext cx="177800" cy="214842"/>
          </a:xfrm>
          <a:prstGeom prst="rect">
            <a:avLst/>
          </a:prstGeom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1600200"/>
            <a:ext cx="5770003" cy="8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" y="3505200"/>
            <a:ext cx="2819401" cy="76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5970978"/>
            <a:ext cx="1447800" cy="27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2135149"/>
            <a:ext cx="3886199" cy="464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Steered Patterns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81200"/>
            <a:ext cx="2514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Note that the pattern widens as it is steered away from broadside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8514" y="1524000"/>
            <a:ext cx="6505486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409" y="2438400"/>
            <a:ext cx="565839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Feeding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1" y="17526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electrical lengths of the lines can be changed by changing the broadside frequency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4024013" cy="9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4752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822401"/>
            <a:ext cx="5257800" cy="91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315" y="381000"/>
            <a:ext cx="381868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724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496858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0" y="5943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8288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600200"/>
            <a:ext cx="4800600" cy="509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" y="1600200"/>
            <a:ext cx="38861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chemeClr val="tx2"/>
                </a:solidFill>
              </a:rPr>
              <a:t>A </a:t>
            </a:r>
            <a:r>
              <a:rPr lang="en-US" sz="2000" i="1" dirty="0" err="1" smtClean="0">
                <a:solidFill>
                  <a:srgbClr val="FF0000"/>
                </a:solidFill>
              </a:rPr>
              <a:t>Hertzian</a:t>
            </a:r>
            <a:r>
              <a:rPr lang="en-US" sz="2000" i="1" dirty="0" smtClean="0">
                <a:solidFill>
                  <a:srgbClr val="FF0000"/>
                </a:solidFill>
              </a:rPr>
              <a:t> dipole </a:t>
            </a:r>
            <a:r>
              <a:rPr lang="en-US" sz="2000" dirty="0" smtClean="0">
                <a:solidFill>
                  <a:schemeClr val="tx2"/>
                </a:solidFill>
              </a:rPr>
              <a:t>is a thin, linear conductor whose length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is very short compared with the wavelength </a:t>
            </a:r>
            <a:r>
              <a:rPr lang="en-US" sz="2000" i="1" dirty="0" err="1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; </a:t>
            </a:r>
            <a:r>
              <a:rPr lang="en-US" sz="2000" i="1" dirty="0" err="1" smtClean="0">
                <a:solidFill>
                  <a:schemeClr val="tx2"/>
                </a:solidFill>
              </a:rPr>
              <a:t>l</a:t>
            </a:r>
            <a:r>
              <a:rPr lang="en-US" sz="2000" dirty="0" smtClean="0">
                <a:solidFill>
                  <a:schemeClr val="tx2"/>
                </a:solidFill>
              </a:rPr>
              <a:t> should not exceed </a:t>
            </a:r>
            <a:r>
              <a:rPr lang="en-US" sz="2000" i="1" dirty="0" smtClean="0">
                <a:solidFill>
                  <a:schemeClr val="tx2"/>
                </a:solidFill>
              </a:rPr>
              <a:t>λ</a:t>
            </a:r>
            <a:r>
              <a:rPr lang="en-US" sz="2000" dirty="0" smtClean="0">
                <a:solidFill>
                  <a:schemeClr val="tx2"/>
                </a:solidFill>
              </a:rPr>
              <a:t>/50.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This restriction allows us to treat the current along the length of the conductor as constant, even though it has to decay to zero at the ends of the wire.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873" y="2133600"/>
            <a:ext cx="5304927" cy="390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490" y="0"/>
            <a:ext cx="59850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2435352" cy="9906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2806" y="762000"/>
            <a:ext cx="619838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214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along dipole: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667000"/>
            <a:ext cx="2588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Magnetic Vector Potential: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With:</a:t>
            </a:r>
            <a:r>
              <a:rPr lang="en-US" dirty="0" smtClean="0"/>
              <a:t> 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486400" y="6096000"/>
            <a:ext cx="346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Given </a:t>
            </a:r>
            <a:r>
              <a:rPr lang="en-US" b="1" i="1" dirty="0" smtClean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0000"/>
                </a:solidFill>
              </a:rPr>
              <a:t>, we can determine </a:t>
            </a:r>
            <a:r>
              <a:rPr lang="en-US" i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smtClean="0">
                <a:solidFill>
                  <a:srgbClr val="FF0000"/>
                </a:solidFill>
              </a:rPr>
              <a:t>H</a:t>
            </a:r>
            <a:endParaRPr lang="en-US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26555"/>
            <a:ext cx="3316288" cy="36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124201"/>
            <a:ext cx="2819400" cy="88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8713" y="4114800"/>
            <a:ext cx="1157287" cy="33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495800"/>
            <a:ext cx="1219200" cy="26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853238"/>
            <a:ext cx="838200" cy="24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4878555"/>
            <a:ext cx="2743200" cy="182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8169" y="1524000"/>
            <a:ext cx="4559632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417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Upon converting </a:t>
            </a:r>
            <a:r>
              <a:rPr lang="en-US" i="1" dirty="0" err="1" smtClean="0">
                <a:solidFill>
                  <a:srgbClr val="FF0000"/>
                </a:solidFill>
              </a:rPr>
              <a:t>z</a:t>
            </a:r>
            <a:r>
              <a:rPr lang="en-US" dirty="0" smtClean="0">
                <a:solidFill>
                  <a:srgbClr val="FF0000"/>
                </a:solidFill>
              </a:rPr>
              <a:t> to spherical coordinates: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004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we have: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2631426" cy="175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3276600"/>
            <a:ext cx="2133600" cy="31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713" y="3962400"/>
            <a:ext cx="3625487" cy="101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9053" y="762000"/>
            <a:ext cx="402634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343400"/>
            <a:ext cx="4486655" cy="24384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762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Fields Radiated by </a:t>
            </a:r>
            <a:r>
              <a:rPr lang="en-US" dirty="0" err="1" smtClean="0"/>
              <a:t>Hertzian</a:t>
            </a:r>
            <a:r>
              <a:rPr lang="en-US" dirty="0" smtClean="0"/>
              <a:t> Dipole (cont.)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2895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800" y="3059668"/>
            <a:ext cx="1682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Application of: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63854" y="5334000"/>
            <a:ext cx="1062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" y="838200"/>
            <a:ext cx="3847592" cy="209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" y="3429001"/>
            <a:ext cx="1855075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762000"/>
            <a:ext cx="4178747" cy="363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4648200"/>
            <a:ext cx="4980176" cy="21621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17936</TotalTime>
  <Words>1274</Words>
  <Application>Microsoft Office PowerPoint</Application>
  <PresentationFormat>On-screen Show (4:3)</PresentationFormat>
  <Paragraphs>165</Paragraphs>
  <Slides>61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Median</vt:lpstr>
      <vt:lpstr>9. Radiation &amp; Antennas</vt:lpstr>
      <vt:lpstr>Overview</vt:lpstr>
      <vt:lpstr>Examples of Antennas</vt:lpstr>
      <vt:lpstr>Antenna Properties</vt:lpstr>
      <vt:lpstr>Far-Field Approximation</vt:lpstr>
      <vt:lpstr>The Hertzian Dipole</vt:lpstr>
      <vt:lpstr>Fields Radiated by Hertzian Dipole</vt:lpstr>
      <vt:lpstr>Fields Radiated by Hertzian Dipole (cont.)</vt:lpstr>
      <vt:lpstr>Fields Radiated by Hertzian Dipole (cont.)</vt:lpstr>
      <vt:lpstr>Radiated Electric Field</vt:lpstr>
      <vt:lpstr>Hertzian Dipole—Far-Field Approximation</vt:lpstr>
      <vt:lpstr>Normalized Radiation Intensity</vt:lpstr>
      <vt:lpstr>Radiation Pattern of Hertzian Dipole</vt:lpstr>
      <vt:lpstr>Slide 14</vt:lpstr>
      <vt:lpstr>Antenna Radiation Characteristics</vt:lpstr>
      <vt:lpstr>Example of 3-D Pattern</vt:lpstr>
      <vt:lpstr>Polar and Rectangular Plots</vt:lpstr>
      <vt:lpstr>Beam Dimensions</vt:lpstr>
      <vt:lpstr>Antenna Directivity D</vt:lpstr>
      <vt:lpstr>Antennas with Single Main Lobe</vt:lpstr>
      <vt:lpstr>Slide 21</vt:lpstr>
      <vt:lpstr>Slide 22</vt:lpstr>
      <vt:lpstr>Slide 23</vt:lpstr>
      <vt:lpstr>Radiation Efficiency and Gain  </vt:lpstr>
      <vt:lpstr>Antenna Radiation and Loss Resistances</vt:lpstr>
      <vt:lpstr>Slide 26</vt:lpstr>
      <vt:lpstr>Example 9-3 (cont.)</vt:lpstr>
      <vt:lpstr>Half-Wave Dipole</vt:lpstr>
      <vt:lpstr>Half-Wave Dipole (cont.)</vt:lpstr>
      <vt:lpstr>Radiation Pattern of Half-Wave Dipole</vt:lpstr>
      <vt:lpstr>Other Half-Wave Dipole Properties</vt:lpstr>
      <vt:lpstr>Quarter-Wave Monopole</vt:lpstr>
      <vt:lpstr>Slide 33</vt:lpstr>
      <vt:lpstr>Antenna Effective Area</vt:lpstr>
      <vt:lpstr>Friis Transmission Formula</vt:lpstr>
      <vt:lpstr>Slide 36</vt:lpstr>
      <vt:lpstr>Slide 37</vt:lpstr>
      <vt:lpstr>Radiation by Aperture Antennas</vt:lpstr>
      <vt:lpstr>Examples of Aperture Sources</vt:lpstr>
      <vt:lpstr>Relating Radiated Field to Aperture Distribution</vt:lpstr>
      <vt:lpstr>Rectangular Aperture with Uniform Distribution</vt:lpstr>
      <vt:lpstr>Examples of Radiation Patterns</vt:lpstr>
      <vt:lpstr>Directivity &amp; Effective Area</vt:lpstr>
      <vt:lpstr>Slide 44</vt:lpstr>
      <vt:lpstr>Antenna Arrays</vt:lpstr>
      <vt:lpstr>Antenna Arrays</vt:lpstr>
      <vt:lpstr>Array Pattern</vt:lpstr>
      <vt:lpstr>Slide 48</vt:lpstr>
      <vt:lpstr>Example 9-5 (cont.)</vt:lpstr>
      <vt:lpstr>Example 9-5 (cont.)</vt:lpstr>
      <vt:lpstr>Array Pattern for Uniform Phase Distribution</vt:lpstr>
      <vt:lpstr>Slide 52</vt:lpstr>
      <vt:lpstr>Slide 53</vt:lpstr>
      <vt:lpstr>Electronic Steering</vt:lpstr>
      <vt:lpstr>Examples of Steered Patterns</vt:lpstr>
      <vt:lpstr>Array Feeding</vt:lpstr>
      <vt:lpstr>Slide 57</vt:lpstr>
      <vt:lpstr>Example 9-8 (cont.)</vt:lpstr>
      <vt:lpstr>Example 9-8 (cont.)</vt:lpstr>
      <vt:lpstr>Slide 60</vt:lpstr>
      <vt:lpstr>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124</cp:revision>
  <dcterms:created xsi:type="dcterms:W3CDTF">2010-03-29T16:07:11Z</dcterms:created>
  <dcterms:modified xsi:type="dcterms:W3CDTF">2010-03-29T19:55:02Z</dcterms:modified>
</cp:coreProperties>
</file>