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96" r:id="rId1"/>
  </p:sldMasterIdLst>
  <p:notesMasterIdLst>
    <p:notesMasterId r:id="rId23"/>
  </p:notesMasterIdLst>
  <p:sldIdLst>
    <p:sldId id="256" r:id="rId2"/>
    <p:sldId id="326" r:id="rId3"/>
    <p:sldId id="327" r:id="rId4"/>
    <p:sldId id="328" r:id="rId5"/>
    <p:sldId id="329" r:id="rId6"/>
    <p:sldId id="330" r:id="rId7"/>
    <p:sldId id="331" r:id="rId8"/>
    <p:sldId id="332" r:id="rId9"/>
    <p:sldId id="333" r:id="rId10"/>
    <p:sldId id="334" r:id="rId11"/>
    <p:sldId id="335" r:id="rId12"/>
    <p:sldId id="336" r:id="rId13"/>
    <p:sldId id="337" r:id="rId14"/>
    <p:sldId id="338" r:id="rId15"/>
    <p:sldId id="339" r:id="rId16"/>
    <p:sldId id="340" r:id="rId17"/>
    <p:sldId id="341" r:id="rId18"/>
    <p:sldId id="342" r:id="rId19"/>
    <p:sldId id="343" r:id="rId20"/>
    <p:sldId id="344" r:id="rId21"/>
    <p:sldId id="324" r:id="rId2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1" d="100"/>
          <a:sy n="101" d="100"/>
        </p:scale>
        <p:origin x="-104" y="-4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notesMaster" Target="notesMasters/notesMaster1.xml"/><Relationship Id="rId24" Type="http://schemas.openxmlformats.org/officeDocument/2006/relationships/printerSettings" Target="printerSettings/printerSettings1.bin"/><Relationship Id="rId25" Type="http://schemas.openxmlformats.org/officeDocument/2006/relationships/presProps" Target="presProps.xml"/><Relationship Id="rId26" Type="http://schemas.openxmlformats.org/officeDocument/2006/relationships/viewProps" Target="viewProps.xml"/><Relationship Id="rId27" Type="http://schemas.openxmlformats.org/officeDocument/2006/relationships/theme" Target="theme/theme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0652889-7E82-4C15-B3F9-FE94BD10B7BD}" type="datetimeFigureOut">
              <a:rPr lang="en-US" smtClean="0"/>
              <a:pPr/>
              <a:t>9/5/14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63415C-2120-44EA-B4D5-CF87D5787AB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34523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63415C-2120-44EA-B4D5-CF87D5787ABA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168CB3A0-8F23-4335-BA18-2F858D2F9CEA}" type="datetimeFigureOut">
              <a:rPr lang="en-US" smtClean="0"/>
              <a:pPr/>
              <a:t>9/5/14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70DCC03-55F8-4B63-9C69-6FF9F41CE20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8CB3A0-8F23-4335-BA18-2F858D2F9CEA}" type="datetimeFigureOut">
              <a:rPr lang="en-US" smtClean="0"/>
              <a:pPr/>
              <a:t>9/5/14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0DCC03-55F8-4B63-9C69-6FF9F41CE20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168CB3A0-8F23-4335-BA18-2F858D2F9CEA}" type="datetimeFigureOut">
              <a:rPr lang="en-US" smtClean="0"/>
              <a:pPr/>
              <a:t>9/5/14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F70DCC03-55F8-4B63-9C69-6FF9F41CE20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8CB3A0-8F23-4335-BA18-2F858D2F9CEA}" type="datetimeFigureOut">
              <a:rPr lang="en-US" smtClean="0"/>
              <a:pPr/>
              <a:t>9/5/14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F70DCC03-55F8-4B63-9C69-6FF9F41CE20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8CB3A0-8F23-4335-BA18-2F858D2F9CEA}" type="datetimeFigureOut">
              <a:rPr lang="en-US" smtClean="0"/>
              <a:pPr/>
              <a:t>9/5/14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F70DCC03-55F8-4B63-9C69-6FF9F41CE20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168CB3A0-8F23-4335-BA18-2F858D2F9CEA}" type="datetimeFigureOut">
              <a:rPr lang="en-US" smtClean="0"/>
              <a:pPr/>
              <a:t>9/5/14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F70DCC03-55F8-4B63-9C69-6FF9F41CE20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168CB3A0-8F23-4335-BA18-2F858D2F9CEA}" type="datetimeFigureOut">
              <a:rPr lang="en-US" smtClean="0"/>
              <a:pPr/>
              <a:t>9/5/14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F70DCC03-55F8-4B63-9C69-6FF9F41CE20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8CB3A0-8F23-4335-BA18-2F858D2F9CEA}" type="datetimeFigureOut">
              <a:rPr lang="en-US" smtClean="0"/>
              <a:pPr/>
              <a:t>9/5/14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F70DCC03-55F8-4B63-9C69-6FF9F41CE20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8CB3A0-8F23-4335-BA18-2F858D2F9CEA}" type="datetimeFigureOut">
              <a:rPr lang="en-US" smtClean="0"/>
              <a:pPr/>
              <a:t>9/5/14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70DCC03-55F8-4B63-9C69-6FF9F41CE20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8CB3A0-8F23-4335-BA18-2F858D2F9CEA}" type="datetimeFigureOut">
              <a:rPr lang="en-US" smtClean="0"/>
              <a:pPr/>
              <a:t>9/5/14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F70DCC03-55F8-4B63-9C69-6FF9F41CE20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168CB3A0-8F23-4335-BA18-2F858D2F9CEA}" type="datetimeFigureOut">
              <a:rPr lang="en-US" smtClean="0"/>
              <a:pPr/>
              <a:t>9/5/14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F70DCC03-55F8-4B63-9C69-6FF9F41CE20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168CB3A0-8F23-4335-BA18-2F858D2F9CEA}" type="datetimeFigureOut">
              <a:rPr lang="en-US" smtClean="0"/>
              <a:pPr/>
              <a:t>9/5/14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F70DCC03-55F8-4B63-9C69-6FF9F41CE20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97" r:id="rId1"/>
    <p:sldLayoutId id="2147483998" r:id="rId2"/>
    <p:sldLayoutId id="2147483999" r:id="rId3"/>
    <p:sldLayoutId id="2147484000" r:id="rId4"/>
    <p:sldLayoutId id="2147484001" r:id="rId5"/>
    <p:sldLayoutId id="2147484002" r:id="rId6"/>
    <p:sldLayoutId id="2147484003" r:id="rId7"/>
    <p:sldLayoutId id="2147484004" r:id="rId8"/>
    <p:sldLayoutId id="2147484005" r:id="rId9"/>
    <p:sldLayoutId id="2147484006" r:id="rId10"/>
    <p:sldLayoutId id="2147484007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png"/><Relationship Id="rId3" Type="http://schemas.openxmlformats.org/officeDocument/2006/relationships/image" Target="../media/image18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png"/><Relationship Id="rId3" Type="http://schemas.openxmlformats.org/officeDocument/2006/relationships/image" Target="../media/image20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tiff"/><Relationship Id="rId4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6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7.png"/><Relationship Id="rId3" Type="http://schemas.openxmlformats.org/officeDocument/2006/relationships/image" Target="../media/image28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9.png"/><Relationship Id="rId3" Type="http://schemas.openxmlformats.org/officeDocument/2006/relationships/image" Target="../media/image30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tiff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2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7.png"/><Relationship Id="rId5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4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" y="4038600"/>
            <a:ext cx="8991600" cy="182880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10. Satellite Communication &amp; Radar Sensors</a:t>
            </a:r>
            <a:endParaRPr lang="en-US" sz="3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 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590800" y="6172200"/>
            <a:ext cx="5632997" cy="8002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7e Applied EM by Ulaby and </a:t>
            </a:r>
            <a:r>
              <a:rPr lang="en-US" sz="2800" dirty="0" err="1"/>
              <a:t>Ravaioli</a:t>
            </a:r>
            <a:endParaRPr lang="en-US" sz="2800" dirty="0"/>
          </a:p>
          <a:p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7700" y="228600"/>
            <a:ext cx="7848600" cy="49570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Radar Sensors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828800" y="5638800"/>
            <a:ext cx="5486400" cy="1015663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000" dirty="0" smtClean="0"/>
              <a:t>The term </a:t>
            </a:r>
            <a:r>
              <a:rPr lang="en-US" sz="2000" b="1" i="1" dirty="0" smtClean="0">
                <a:solidFill>
                  <a:srgbClr val="FF0000"/>
                </a:solidFill>
              </a:rPr>
              <a:t>radar</a:t>
            </a:r>
            <a:r>
              <a:rPr lang="en-US" sz="2000" b="1" i="1" dirty="0" smtClean="0"/>
              <a:t> </a:t>
            </a:r>
            <a:r>
              <a:rPr lang="en-US" sz="2000" dirty="0" smtClean="0"/>
              <a:t>is a contracted form of the phrase </a:t>
            </a:r>
            <a:r>
              <a:rPr lang="en-US" sz="2000" b="1" i="1" dirty="0" smtClean="0">
                <a:solidFill>
                  <a:srgbClr val="FF0000"/>
                </a:solidFill>
              </a:rPr>
              <a:t>radio detection and ranging</a:t>
            </a:r>
            <a:r>
              <a:rPr lang="en-US" sz="2000" b="1" i="1" dirty="0" smtClean="0"/>
              <a:t>, </a:t>
            </a:r>
            <a:r>
              <a:rPr lang="en-US" sz="2000" dirty="0" smtClean="0"/>
              <a:t>which conveys some, but not all, of the features of a modern radar system</a:t>
            </a:r>
            <a:endParaRPr lang="en-US" sz="2000" dirty="0"/>
          </a:p>
        </p:txBody>
      </p:sp>
      <p:pic>
        <p:nvPicPr>
          <p:cNvPr id="10242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5300" y="1593454"/>
            <a:ext cx="8307656" cy="37405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7" name="Picture 3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57600" y="1892414"/>
            <a:ext cx="5242985" cy="31367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Unambiguous Range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04800" y="1524000"/>
            <a:ext cx="419100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accent1"/>
                </a:solidFill>
              </a:rPr>
              <a:t>The range </a:t>
            </a:r>
            <a:r>
              <a:rPr lang="en-US" sz="2000" i="1" dirty="0" err="1" smtClean="0">
                <a:solidFill>
                  <a:schemeClr val="accent1"/>
                </a:solidFill>
              </a:rPr>
              <a:t>R</a:t>
            </a:r>
            <a:r>
              <a:rPr lang="en-US" sz="2000" baseline="-25000" dirty="0" err="1" smtClean="0">
                <a:solidFill>
                  <a:schemeClr val="accent1"/>
                </a:solidFill>
              </a:rPr>
              <a:t>u</a:t>
            </a:r>
            <a:r>
              <a:rPr lang="en-US" sz="2000" i="1" dirty="0" smtClean="0">
                <a:solidFill>
                  <a:schemeClr val="accent1"/>
                </a:solidFill>
              </a:rPr>
              <a:t> corresponds to the </a:t>
            </a:r>
            <a:r>
              <a:rPr lang="en-US" sz="2000" i="1" dirty="0" smtClean="0">
                <a:solidFill>
                  <a:srgbClr val="FF0000"/>
                </a:solidFill>
              </a:rPr>
              <a:t>maximum range </a:t>
            </a:r>
            <a:r>
              <a:rPr lang="en-US" sz="2000" i="1" dirty="0" smtClean="0">
                <a:solidFill>
                  <a:schemeClr val="accent1"/>
                </a:solidFill>
              </a:rPr>
              <a:t>that a target</a:t>
            </a:r>
          </a:p>
          <a:p>
            <a:r>
              <a:rPr lang="en-US" sz="2000" dirty="0" smtClean="0">
                <a:solidFill>
                  <a:schemeClr val="accent1"/>
                </a:solidFill>
              </a:rPr>
              <a:t>can have such that its echo is received before the transmission</a:t>
            </a:r>
          </a:p>
          <a:p>
            <a:r>
              <a:rPr lang="en-US" sz="2000" dirty="0" smtClean="0">
                <a:solidFill>
                  <a:schemeClr val="accent1"/>
                </a:solidFill>
              </a:rPr>
              <a:t>of the next pulse.</a:t>
            </a:r>
            <a:endParaRPr lang="en-US" sz="2000" dirty="0">
              <a:solidFill>
                <a:schemeClr val="accent1"/>
              </a:solidFill>
            </a:endParaRP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3810000"/>
            <a:ext cx="2814637" cy="10929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Range Resolution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52400" y="1676400"/>
            <a:ext cx="7201761" cy="1200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accent1"/>
                </a:solidFill>
              </a:rPr>
              <a:t>The </a:t>
            </a:r>
            <a:r>
              <a:rPr lang="en-US" sz="2400" b="1" i="1" dirty="0" smtClean="0">
                <a:solidFill>
                  <a:srgbClr val="FF0000"/>
                </a:solidFill>
              </a:rPr>
              <a:t>range resolution </a:t>
            </a:r>
            <a:r>
              <a:rPr lang="en-US" sz="2400" dirty="0" smtClean="0">
                <a:solidFill>
                  <a:schemeClr val="accent1"/>
                </a:solidFill>
              </a:rPr>
              <a:t>of the radar, ∆</a:t>
            </a:r>
            <a:r>
              <a:rPr lang="en-US" sz="2400" i="1" dirty="0" smtClean="0">
                <a:solidFill>
                  <a:schemeClr val="accent1"/>
                </a:solidFill>
              </a:rPr>
              <a:t>R,</a:t>
            </a:r>
            <a:r>
              <a:rPr lang="en-US" sz="2400" dirty="0" smtClean="0">
                <a:solidFill>
                  <a:schemeClr val="accent1"/>
                </a:solidFill>
              </a:rPr>
              <a:t> is defined as the</a:t>
            </a:r>
          </a:p>
          <a:p>
            <a:r>
              <a:rPr lang="en-US" sz="2400" dirty="0" smtClean="0">
                <a:solidFill>
                  <a:schemeClr val="accent1"/>
                </a:solidFill>
              </a:rPr>
              <a:t>minimum spacing between two targets necessary to avoid</a:t>
            </a:r>
          </a:p>
          <a:p>
            <a:r>
              <a:rPr lang="en-US" sz="2400" dirty="0" smtClean="0">
                <a:solidFill>
                  <a:schemeClr val="accent1"/>
                </a:solidFill>
              </a:rPr>
              <a:t>overlap between the echoes from the two targets.</a:t>
            </a:r>
            <a:endParaRPr lang="en-US" sz="2400" dirty="0">
              <a:solidFill>
                <a:schemeClr val="accent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6200" y="4267200"/>
            <a:ext cx="3108543" cy="70788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</a:rPr>
              <a:t>For a pulse length of 1 ns,</a:t>
            </a:r>
          </a:p>
          <a:p>
            <a:r>
              <a:rPr lang="en-US" sz="2000" dirty="0" smtClean="0">
                <a:solidFill>
                  <a:srgbClr val="FF0000"/>
                </a:solidFill>
              </a:rPr>
              <a:t>the range resolution is 15 cm</a:t>
            </a:r>
            <a:endParaRPr lang="en-US" sz="2000" dirty="0">
              <a:solidFill>
                <a:srgbClr val="FF0000"/>
              </a:solidFill>
            </a:endParaRPr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1" y="3200400"/>
            <a:ext cx="3429000" cy="49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1" name="Picture 3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44179" y="3959137"/>
            <a:ext cx="5823621" cy="2746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Azimuth Resolution</a:t>
            </a:r>
            <a:endParaRPr lang="en-US" dirty="0"/>
          </a:p>
        </p:txBody>
      </p:sp>
      <p:pic>
        <p:nvPicPr>
          <p:cNvPr id="13314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5300" y="2013605"/>
            <a:ext cx="8153400" cy="33965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-76200"/>
            <a:ext cx="8153400" cy="990600"/>
          </a:xfrm>
        </p:spPr>
        <p:txBody>
          <a:bodyPr/>
          <a:lstStyle/>
          <a:p>
            <a:r>
              <a:rPr lang="en-US" dirty="0" smtClean="0"/>
              <a:t>The Problem with Noise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04800" y="4876800"/>
            <a:ext cx="8534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accent1"/>
                </a:solidFill>
              </a:rPr>
              <a:t>For </a:t>
            </a:r>
            <a:r>
              <a:rPr lang="en-US" sz="2000" dirty="0" smtClean="0">
                <a:solidFill>
                  <a:srgbClr val="FF0000"/>
                </a:solidFill>
              </a:rPr>
              <a:t>threshold detection level 1 </a:t>
            </a:r>
            <a:r>
              <a:rPr lang="en-US" sz="2000" dirty="0" smtClean="0">
                <a:solidFill>
                  <a:schemeClr val="accent1"/>
                </a:solidFill>
              </a:rPr>
              <a:t>indicated in Fig. 10-13, the radar will produce the presence of both targets, but it will also detect a </a:t>
            </a:r>
            <a:r>
              <a:rPr lang="en-US" sz="2000" b="1" i="1" dirty="0" smtClean="0">
                <a:solidFill>
                  <a:srgbClr val="FF0000"/>
                </a:solidFill>
              </a:rPr>
              <a:t>false alarm</a:t>
            </a:r>
            <a:r>
              <a:rPr lang="en-US" sz="2000" b="1" i="1" dirty="0" smtClean="0">
                <a:solidFill>
                  <a:schemeClr val="accent1"/>
                </a:solidFill>
              </a:rPr>
              <a:t>.  </a:t>
            </a:r>
            <a:r>
              <a:rPr lang="en-US" sz="2000" dirty="0" smtClean="0">
                <a:solidFill>
                  <a:schemeClr val="accent1"/>
                </a:solidFill>
              </a:rPr>
              <a:t>The</a:t>
            </a:r>
            <a:r>
              <a:rPr lang="en-US" sz="2000" b="1" i="1" dirty="0" smtClean="0">
                <a:solidFill>
                  <a:schemeClr val="accent1"/>
                </a:solidFill>
              </a:rPr>
              <a:t> </a:t>
            </a:r>
            <a:r>
              <a:rPr lang="en-US" sz="2000" dirty="0" smtClean="0">
                <a:solidFill>
                  <a:schemeClr val="accent1"/>
                </a:solidFill>
              </a:rPr>
              <a:t>chance of this occurring is called the </a:t>
            </a:r>
            <a:r>
              <a:rPr lang="en-US" sz="2000" b="1" i="1" dirty="0" smtClean="0">
                <a:solidFill>
                  <a:srgbClr val="FF0000"/>
                </a:solidFill>
              </a:rPr>
              <a:t>false-alarm probability</a:t>
            </a:r>
            <a:r>
              <a:rPr lang="en-US" sz="2000" b="1" i="1" dirty="0" smtClean="0">
                <a:solidFill>
                  <a:schemeClr val="accent1"/>
                </a:solidFill>
              </a:rPr>
              <a:t>.  </a:t>
            </a:r>
            <a:r>
              <a:rPr lang="en-US" sz="2000" dirty="0" smtClean="0">
                <a:solidFill>
                  <a:schemeClr val="accent1"/>
                </a:solidFill>
              </a:rPr>
              <a:t>On the other hand, if the threshold detection level is raised to </a:t>
            </a:r>
            <a:r>
              <a:rPr lang="en-US" sz="2000" dirty="0" smtClean="0">
                <a:solidFill>
                  <a:srgbClr val="FF0000"/>
                </a:solidFill>
              </a:rPr>
              <a:t>level 2</a:t>
            </a:r>
            <a:r>
              <a:rPr lang="en-US" sz="2000" dirty="0" smtClean="0">
                <a:solidFill>
                  <a:schemeClr val="accent1"/>
                </a:solidFill>
              </a:rPr>
              <a:t> to avoid the false alarm, the radar will not detect the presence of the first target.  A radar’s ability to detect the presence of a target is characterized by a </a:t>
            </a:r>
            <a:r>
              <a:rPr lang="en-US" sz="2000" b="1" i="1" dirty="0" smtClean="0">
                <a:solidFill>
                  <a:srgbClr val="FF0000"/>
                </a:solidFill>
              </a:rPr>
              <a:t>detection probability</a:t>
            </a:r>
            <a:r>
              <a:rPr lang="en-US" sz="2000" b="1" i="1" dirty="0" smtClean="0"/>
              <a:t>.</a:t>
            </a:r>
            <a:endParaRPr lang="en-US" sz="2000" dirty="0"/>
          </a:p>
        </p:txBody>
      </p:sp>
      <p:pic>
        <p:nvPicPr>
          <p:cNvPr id="14338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5300" y="762000"/>
            <a:ext cx="8153400" cy="40288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3" name="Picture 3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43200" y="1524000"/>
            <a:ext cx="6248400" cy="22354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Maximum Detectable Range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0" y="3352800"/>
            <a:ext cx="640080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US" sz="2000" dirty="0" smtClean="0">
                <a:solidFill>
                  <a:schemeClr val="accent1"/>
                </a:solidFill>
              </a:rPr>
              <a:t>Through probability calculations, one can specify the </a:t>
            </a:r>
            <a:r>
              <a:rPr lang="en-US" sz="2000" dirty="0" smtClean="0">
                <a:solidFill>
                  <a:srgbClr val="FF0000"/>
                </a:solidFill>
              </a:rPr>
              <a:t>minimum signal-to-noise ratio</a:t>
            </a:r>
            <a:r>
              <a:rPr lang="en-US" sz="2000" dirty="0" smtClean="0">
                <a:solidFill>
                  <a:schemeClr val="accent1"/>
                </a:solidFill>
              </a:rPr>
              <a:t> </a:t>
            </a:r>
            <a:r>
              <a:rPr lang="en-US" sz="2000" i="1" dirty="0" err="1" smtClean="0">
                <a:solidFill>
                  <a:schemeClr val="accent1"/>
                </a:solidFill>
              </a:rPr>
              <a:t>S</a:t>
            </a:r>
            <a:r>
              <a:rPr lang="en-US" sz="2000" baseline="-25000" dirty="0" err="1" smtClean="0">
                <a:solidFill>
                  <a:schemeClr val="accent1"/>
                </a:solidFill>
              </a:rPr>
              <a:t>min</a:t>
            </a:r>
            <a:r>
              <a:rPr lang="en-US" sz="2000" dirty="0" smtClean="0">
                <a:solidFill>
                  <a:schemeClr val="accent1"/>
                </a:solidFill>
              </a:rPr>
              <a:t> required to assure a desired </a:t>
            </a:r>
            <a:r>
              <a:rPr lang="en-US" sz="2000" dirty="0" smtClean="0">
                <a:solidFill>
                  <a:srgbClr val="FF0000"/>
                </a:solidFill>
              </a:rPr>
              <a:t>probability of detection</a:t>
            </a:r>
            <a:r>
              <a:rPr lang="en-US" sz="2000" dirty="0" smtClean="0">
                <a:solidFill>
                  <a:schemeClr val="accent1"/>
                </a:solidFill>
              </a:rPr>
              <a:t>.</a:t>
            </a:r>
          </a:p>
          <a:p>
            <a:pPr marL="342900" indent="-342900">
              <a:buAutoNum type="arabicPeriod"/>
            </a:pPr>
            <a:endParaRPr lang="en-US" sz="2000" dirty="0" smtClean="0">
              <a:solidFill>
                <a:schemeClr val="accent1"/>
              </a:solidFill>
            </a:endParaRPr>
          </a:p>
          <a:p>
            <a:pPr marL="342900" indent="-342900">
              <a:buAutoNum type="arabicPeriod"/>
            </a:pPr>
            <a:r>
              <a:rPr lang="en-US" sz="2000" dirty="0" smtClean="0">
                <a:solidFill>
                  <a:schemeClr val="accent1"/>
                </a:solidFill>
              </a:rPr>
              <a:t>The corresponding </a:t>
            </a:r>
            <a:r>
              <a:rPr lang="en-US" sz="2000" dirty="0" smtClean="0">
                <a:solidFill>
                  <a:srgbClr val="FF0000"/>
                </a:solidFill>
              </a:rPr>
              <a:t>maximum detectable range </a:t>
            </a:r>
            <a:r>
              <a:rPr lang="en-US" sz="2000" dirty="0" smtClean="0">
                <a:solidFill>
                  <a:schemeClr val="accent1"/>
                </a:solidFill>
              </a:rPr>
              <a:t>is:</a:t>
            </a:r>
            <a:endParaRPr lang="en-US" sz="2000" dirty="0">
              <a:solidFill>
                <a:schemeClr val="accent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81000" y="4572000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876800" y="5029200"/>
            <a:ext cx="4191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>
                <a:sym typeface="Symbol"/>
              </a:rPr>
              <a:t></a:t>
            </a:r>
            <a:r>
              <a:rPr lang="en-US" baseline="-25000" dirty="0" smtClean="0"/>
              <a:t>t</a:t>
            </a:r>
            <a:r>
              <a:rPr lang="en-US" dirty="0" smtClean="0"/>
              <a:t> = radar cross section of target</a:t>
            </a:r>
          </a:p>
          <a:p>
            <a:r>
              <a:rPr lang="en-US" i="1" dirty="0" smtClean="0"/>
              <a:t>K</a:t>
            </a:r>
            <a:r>
              <a:rPr lang="en-US" dirty="0" smtClean="0"/>
              <a:t> =  Boltzmann’s constant</a:t>
            </a:r>
          </a:p>
          <a:p>
            <a:r>
              <a:rPr lang="en-US" i="1" dirty="0" err="1" smtClean="0"/>
              <a:t>T</a:t>
            </a:r>
            <a:r>
              <a:rPr lang="en-US" baseline="-25000" dirty="0" err="1" smtClean="0"/>
              <a:t>sys</a:t>
            </a:r>
            <a:r>
              <a:rPr lang="en-US" dirty="0" smtClean="0"/>
              <a:t> = system noise temperature of receiver</a:t>
            </a:r>
            <a:endParaRPr lang="en-US" dirty="0"/>
          </a:p>
        </p:txBody>
      </p:sp>
      <p:pic>
        <p:nvPicPr>
          <p:cNvPr id="10" name="Picture 9" descr="sig.tif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486400" y="4724400"/>
            <a:ext cx="304800" cy="270934"/>
          </a:xfrm>
          <a:prstGeom prst="rect">
            <a:avLst/>
          </a:prstGeom>
        </p:spPr>
      </p:pic>
      <p:pic>
        <p:nvPicPr>
          <p:cNvPr id="15364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9600" y="5147822"/>
            <a:ext cx="4005264" cy="1024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Doppler Effect</a:t>
            </a:r>
            <a:endParaRPr lang="en-US" dirty="0"/>
          </a:p>
        </p:txBody>
      </p:sp>
      <p:pic>
        <p:nvPicPr>
          <p:cNvPr id="16386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94820" y="109083"/>
            <a:ext cx="4339580" cy="66578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Doppler Radar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762000" y="5486400"/>
            <a:ext cx="1219200" cy="121920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Frequency of received signal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2209800" y="5486400"/>
            <a:ext cx="1447800" cy="92333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Frequency of transmitted signal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4343400" y="5181600"/>
            <a:ext cx="1828800" cy="64633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Doppler frequency shift</a:t>
            </a:r>
            <a:endParaRPr lang="en-US" dirty="0"/>
          </a:p>
        </p:txBody>
      </p:sp>
      <p:cxnSp>
        <p:nvCxnSpPr>
          <p:cNvPr id="12" name="Straight Arrow Connector 11"/>
          <p:cNvCxnSpPr/>
          <p:nvPr/>
        </p:nvCxnSpPr>
        <p:spPr>
          <a:xfrm rot="5400000" flipH="1" flipV="1">
            <a:off x="1637506" y="5219700"/>
            <a:ext cx="381000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rot="5400000" flipH="1" flipV="1">
            <a:off x="2514600" y="5181600"/>
            <a:ext cx="304800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rot="10800000">
            <a:off x="3581400" y="4953000"/>
            <a:ext cx="685800" cy="3048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7410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5300" y="1755553"/>
            <a:ext cx="8153400" cy="23562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05387" y="4572000"/>
            <a:ext cx="1976013" cy="4210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28600"/>
            <a:ext cx="4572000" cy="990600"/>
          </a:xfrm>
        </p:spPr>
        <p:txBody>
          <a:bodyPr>
            <a:normAutofit/>
          </a:bodyPr>
          <a:lstStyle/>
          <a:p>
            <a:r>
              <a:rPr lang="en-US" dirty="0" smtClean="0"/>
              <a:t>Doppler Frequency</a:t>
            </a:r>
            <a:endParaRPr lang="en-US" dirty="0"/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3200400"/>
            <a:ext cx="3276600" cy="8078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5" name="Picture 3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56780" y="226807"/>
            <a:ext cx="4687220" cy="65549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28600"/>
            <a:ext cx="4343400" cy="990600"/>
          </a:xfrm>
        </p:spPr>
        <p:txBody>
          <a:bodyPr>
            <a:normAutofit/>
          </a:bodyPr>
          <a:lstStyle/>
          <a:p>
            <a:r>
              <a:rPr lang="en-US" dirty="0" err="1" smtClean="0"/>
              <a:t>Monopulse</a:t>
            </a:r>
            <a:r>
              <a:rPr lang="en-US" dirty="0" smtClean="0"/>
              <a:t> Radar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76200" y="1676400"/>
            <a:ext cx="46482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accent1"/>
                </a:solidFill>
              </a:rPr>
              <a:t>On the basis of information extracted from the echo due to</a:t>
            </a:r>
          </a:p>
          <a:p>
            <a:r>
              <a:rPr lang="en-US" sz="2400" dirty="0" smtClean="0">
                <a:solidFill>
                  <a:schemeClr val="accent1"/>
                </a:solidFill>
              </a:rPr>
              <a:t>a single pulse, a </a:t>
            </a:r>
            <a:r>
              <a:rPr lang="en-US" sz="2400" b="1" i="1" dirty="0" err="1" smtClean="0">
                <a:solidFill>
                  <a:srgbClr val="FF0000"/>
                </a:solidFill>
              </a:rPr>
              <a:t>monopulse</a:t>
            </a:r>
            <a:r>
              <a:rPr lang="en-US" sz="2400" b="1" i="1" dirty="0" smtClean="0">
                <a:solidFill>
                  <a:srgbClr val="FF0000"/>
                </a:solidFill>
              </a:rPr>
              <a:t> radar can track the direction </a:t>
            </a:r>
            <a:r>
              <a:rPr lang="en-US" sz="2400" dirty="0" smtClean="0">
                <a:solidFill>
                  <a:schemeClr val="accent1"/>
                </a:solidFill>
              </a:rPr>
              <a:t>of a target with an angular accuracy equal to a fraction of its antenna </a:t>
            </a:r>
            <a:r>
              <a:rPr lang="en-US" sz="2400" dirty="0" err="1" smtClean="0">
                <a:solidFill>
                  <a:schemeClr val="accent1"/>
                </a:solidFill>
              </a:rPr>
              <a:t>beamwidth</a:t>
            </a:r>
            <a:r>
              <a:rPr lang="en-US" sz="2400" dirty="0" smtClean="0">
                <a:solidFill>
                  <a:schemeClr val="accent1"/>
                </a:solidFill>
              </a:rPr>
              <a:t>.</a:t>
            </a:r>
            <a:endParaRPr lang="en-US" sz="2400" dirty="0">
              <a:solidFill>
                <a:schemeClr val="accent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28600" y="4572000"/>
            <a:ext cx="4876800" cy="1015663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</a:rPr>
              <a:t>The phasing network is used to combine the backscattered signal in various ways so as to enhance vertical and horizontal resolutions.</a:t>
            </a:r>
            <a:endParaRPr lang="en-US" sz="2000" dirty="0">
              <a:solidFill>
                <a:srgbClr val="FF0000"/>
              </a:solidFill>
            </a:endParaRPr>
          </a:p>
        </p:txBody>
      </p:sp>
      <p:pic>
        <p:nvPicPr>
          <p:cNvPr id="19458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57800" y="457200"/>
            <a:ext cx="3849808" cy="63075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</a:t>
            </a:r>
            <a:endParaRPr lang="en-US" dirty="0"/>
          </a:p>
        </p:txBody>
      </p:sp>
      <p:pic>
        <p:nvPicPr>
          <p:cNvPr id="4" name="Content Placeholder 3" descr="ch10t.tiff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8647" b="-28647"/>
          <a:stretch>
            <a:fillRect/>
          </a:stretch>
        </p:blipFill>
        <p:spPr>
          <a:xfrm>
            <a:off x="149895" y="1143000"/>
            <a:ext cx="8988552" cy="4956304"/>
          </a:xfrm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Monopulse</a:t>
            </a:r>
            <a:r>
              <a:rPr lang="en-US" dirty="0" smtClean="0"/>
              <a:t> Basic Concept</a:t>
            </a:r>
            <a:endParaRPr lang="en-US" dirty="0"/>
          </a:p>
        </p:txBody>
      </p:sp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501" y="1743150"/>
            <a:ext cx="8762999" cy="3586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pic>
        <p:nvPicPr>
          <p:cNvPr id="21506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700" y="1639754"/>
            <a:ext cx="9118600" cy="4802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Geosynchronous Satellites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04800" y="5943600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533400" y="1752600"/>
            <a:ext cx="419099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</a:rPr>
              <a:t>To remain in sync with Earth’s rotation, a satellite has to be at an orbital altitude of 35,786 km above the Earth’s equator. </a:t>
            </a:r>
            <a:endParaRPr lang="en-US" sz="2000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85800" y="4724400"/>
            <a:ext cx="457199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</a:rPr>
              <a:t>Three geosynchronous satellites are sufficient to cover the entire globe (up to 81◦ of latitude on either side of the equator).</a:t>
            </a:r>
            <a:endParaRPr lang="en-US" sz="2000" dirty="0">
              <a:solidFill>
                <a:srgbClr val="FF0000"/>
              </a:solidFill>
            </a:endParaRPr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87516" y="1066800"/>
            <a:ext cx="3071242" cy="563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76200"/>
            <a:ext cx="8153400" cy="990600"/>
          </a:xfrm>
        </p:spPr>
        <p:txBody>
          <a:bodyPr/>
          <a:lstStyle/>
          <a:p>
            <a:r>
              <a:rPr lang="en-US" dirty="0" smtClean="0"/>
              <a:t>Geosynchronous Orbit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228600" y="4419600"/>
            <a:ext cx="2142083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</a:rPr>
              <a:t>Gravitational force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   </a:t>
            </a:r>
            <a:r>
              <a:rPr lang="en-US" dirty="0" smtClean="0"/>
              <a:t>(attractive)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28600" y="5181600"/>
            <a:ext cx="2073170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</a:rPr>
              <a:t>Centrifugal force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   </a:t>
            </a:r>
            <a:r>
              <a:rPr lang="en-US" dirty="0" smtClean="0">
                <a:solidFill>
                  <a:srgbClr val="000000"/>
                </a:solidFill>
              </a:rPr>
              <a:t>(repulsive)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52400" y="6019800"/>
            <a:ext cx="1905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Equating them leads to: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532126" y="5105400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4648200" y="4343400"/>
            <a:ext cx="4495800" cy="1631216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000" dirty="0" smtClean="0"/>
              <a:t>Setting </a:t>
            </a:r>
            <a:r>
              <a:rPr lang="en-US" sz="2000" i="1" dirty="0" smtClean="0"/>
              <a:t>T</a:t>
            </a:r>
            <a:r>
              <a:rPr lang="en-US" sz="2000" dirty="0" smtClean="0"/>
              <a:t> = 23 hours, 56 minutes, and 4.1 seconds, and subtracting 6,378 km for Earth’s mean radius at the equator gives an altitude of </a:t>
            </a:r>
            <a:r>
              <a:rPr lang="en-US" sz="2000" i="1" dirty="0" smtClean="0"/>
              <a:t>h </a:t>
            </a:r>
            <a:r>
              <a:rPr lang="en-US" sz="2000" dirty="0" smtClean="0"/>
              <a:t>= 35, 786 km above Earth’s surface.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" y="999909"/>
            <a:ext cx="8991600" cy="31148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3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310156" y="4282961"/>
            <a:ext cx="2261844" cy="13621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362200" y="5936289"/>
            <a:ext cx="1981200" cy="7237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Frequency Bands</a:t>
            </a:r>
            <a:endParaRPr lang="en-US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58135" y="1600200"/>
            <a:ext cx="5827730" cy="510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Duplexers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52400" y="1905000"/>
            <a:ext cx="3352800" cy="4093428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000" dirty="0" smtClean="0"/>
              <a:t>A </a:t>
            </a:r>
            <a:r>
              <a:rPr lang="en-US" sz="2000" dirty="0" smtClean="0">
                <a:solidFill>
                  <a:srgbClr val="FF0000"/>
                </a:solidFill>
              </a:rPr>
              <a:t>duplexer</a:t>
            </a:r>
            <a:r>
              <a:rPr lang="en-US" sz="2000" dirty="0" smtClean="0"/>
              <a:t> is used to separate the path of the received signal from that of the transmitted signal, thereby making it possible to connect a single antenna to the transmitter and receiver simultaneously.</a:t>
            </a:r>
          </a:p>
          <a:p>
            <a:endParaRPr lang="en-US" sz="2000" dirty="0" smtClean="0"/>
          </a:p>
          <a:p>
            <a:r>
              <a:rPr lang="en-US" sz="2000" dirty="0" smtClean="0"/>
              <a:t>A </a:t>
            </a:r>
            <a:r>
              <a:rPr lang="en-US" sz="2000" dirty="0" smtClean="0">
                <a:solidFill>
                  <a:srgbClr val="FF0000"/>
                </a:solidFill>
              </a:rPr>
              <a:t>ferrite circulator </a:t>
            </a:r>
            <a:r>
              <a:rPr lang="en-US" sz="2000" dirty="0" smtClean="0"/>
              <a:t> is an example of a duplexer; its ferrite material allows waves to travel in only the clockwise direction.</a:t>
            </a:r>
            <a:endParaRPr lang="en-US" sz="2000" dirty="0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33800" y="1678206"/>
            <a:ext cx="5275118" cy="3501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63216" y="1828800"/>
            <a:ext cx="6480784" cy="4598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Transponder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76200" y="1752600"/>
            <a:ext cx="2590800" cy="4708981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000" dirty="0" smtClean="0"/>
              <a:t>A transponder </a:t>
            </a:r>
            <a:r>
              <a:rPr lang="en-US" sz="2000" dirty="0" smtClean="0">
                <a:solidFill>
                  <a:srgbClr val="FF0000"/>
                </a:solidFill>
              </a:rPr>
              <a:t>receives</a:t>
            </a:r>
            <a:r>
              <a:rPr lang="en-US" sz="2000" dirty="0" smtClean="0"/>
              <a:t> an incoming signal (or many signals each occupying a certain bandwidth), </a:t>
            </a:r>
            <a:r>
              <a:rPr lang="en-US" sz="2000" dirty="0" smtClean="0">
                <a:solidFill>
                  <a:srgbClr val="FF0000"/>
                </a:solidFill>
              </a:rPr>
              <a:t>amplifies</a:t>
            </a:r>
            <a:r>
              <a:rPr lang="en-US" sz="2000" dirty="0" smtClean="0"/>
              <a:t> it, </a:t>
            </a:r>
            <a:r>
              <a:rPr lang="en-US" sz="2000" dirty="0" smtClean="0">
                <a:solidFill>
                  <a:srgbClr val="FF0000"/>
                </a:solidFill>
              </a:rPr>
              <a:t>changes its carrier frequency</a:t>
            </a:r>
            <a:r>
              <a:rPr lang="en-US" sz="2000" dirty="0" smtClean="0"/>
              <a:t>, divides the spectrum into channels, </a:t>
            </a:r>
            <a:r>
              <a:rPr lang="en-US" sz="2000" dirty="0" smtClean="0">
                <a:solidFill>
                  <a:srgbClr val="FF0000"/>
                </a:solidFill>
              </a:rPr>
              <a:t>amplifies </a:t>
            </a:r>
            <a:r>
              <a:rPr lang="en-US" sz="2000" dirty="0" smtClean="0"/>
              <a:t>each channel with a high power amplifier, </a:t>
            </a:r>
            <a:r>
              <a:rPr lang="en-US" sz="2000" dirty="0" smtClean="0">
                <a:solidFill>
                  <a:srgbClr val="FF0000"/>
                </a:solidFill>
              </a:rPr>
              <a:t>combines</a:t>
            </a:r>
            <a:r>
              <a:rPr lang="en-US" sz="2000" dirty="0" smtClean="0"/>
              <a:t> all channels and then </a:t>
            </a:r>
            <a:r>
              <a:rPr lang="en-US" sz="2000" dirty="0" smtClean="0">
                <a:solidFill>
                  <a:srgbClr val="FF0000"/>
                </a:solidFill>
              </a:rPr>
              <a:t>transmits</a:t>
            </a:r>
            <a:r>
              <a:rPr lang="en-US" sz="2000" dirty="0" smtClean="0"/>
              <a:t> the full spectrum to the intended destination.</a:t>
            </a:r>
            <a:endParaRPr lang="en-US" sz="2000" dirty="0"/>
          </a:p>
        </p:txBody>
      </p:sp>
      <p:sp>
        <p:nvSpPr>
          <p:cNvPr id="6" name="TextBox 5"/>
          <p:cNvSpPr txBox="1"/>
          <p:nvPr/>
        </p:nvSpPr>
        <p:spPr>
          <a:xfrm>
            <a:off x="1" y="6477000"/>
            <a:ext cx="899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In this example, available bandwidth is 432 MHz, which can accommodate 75-100 TV Channels 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6" name="Picture 4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95443" y="1606343"/>
            <a:ext cx="4848557" cy="4718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1564568"/>
            <a:ext cx="4800600" cy="8519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28600"/>
            <a:ext cx="8610600" cy="990600"/>
          </a:xfrm>
        </p:spPr>
        <p:txBody>
          <a:bodyPr>
            <a:normAutofit/>
          </a:bodyPr>
          <a:lstStyle/>
          <a:p>
            <a:r>
              <a:rPr lang="en-US" dirty="0" smtClean="0"/>
              <a:t>Communication-Link Power Budget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0" y="4343400"/>
            <a:ext cx="42672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The</a:t>
            </a:r>
            <a:r>
              <a:rPr lang="en-US" sz="2000" dirty="0" smtClean="0">
                <a:solidFill>
                  <a:srgbClr val="FF0000"/>
                </a:solidFill>
              </a:rPr>
              <a:t> </a:t>
            </a:r>
            <a:r>
              <a:rPr lang="en-US" sz="2000" b="1" i="1" dirty="0" smtClean="0">
                <a:solidFill>
                  <a:srgbClr val="FF0000"/>
                </a:solidFill>
              </a:rPr>
              <a:t>signal-to-noise ratio</a:t>
            </a:r>
            <a:r>
              <a:rPr lang="en-US" sz="2000" dirty="0" smtClean="0">
                <a:solidFill>
                  <a:srgbClr val="FF0000"/>
                </a:solidFill>
              </a:rPr>
              <a:t> </a:t>
            </a:r>
            <a:r>
              <a:rPr lang="en-US" sz="2000" dirty="0" smtClean="0"/>
              <a:t>is defined as the ratio of the signal power to the noise power at the input of an equivalent noise-free receiver</a:t>
            </a:r>
            <a:endParaRPr lang="en-US" sz="2000" dirty="0"/>
          </a:p>
        </p:txBody>
      </p:sp>
      <p:sp>
        <p:nvSpPr>
          <p:cNvPr id="7" name="TextBox 6"/>
          <p:cNvSpPr txBox="1"/>
          <p:nvPr/>
        </p:nvSpPr>
        <p:spPr>
          <a:xfrm>
            <a:off x="0" y="2690336"/>
            <a:ext cx="1905000" cy="1631216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</a:rPr>
              <a:t>input power </a:t>
            </a:r>
            <a:r>
              <a:rPr lang="en-US" sz="2000" dirty="0" smtClean="0"/>
              <a:t>at the receiver with atmospheric losses taken into account</a:t>
            </a:r>
            <a:endParaRPr lang="en-US" sz="2000" dirty="0"/>
          </a:p>
        </p:txBody>
      </p:sp>
      <p:cxnSp>
        <p:nvCxnSpPr>
          <p:cNvPr id="9" name="Straight Arrow Connector 8"/>
          <p:cNvCxnSpPr/>
          <p:nvPr/>
        </p:nvCxnSpPr>
        <p:spPr>
          <a:xfrm rot="5400000" flipH="1" flipV="1">
            <a:off x="533400" y="2362200"/>
            <a:ext cx="304800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1981200" y="2690336"/>
            <a:ext cx="1981200" cy="1323439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000" dirty="0" smtClean="0"/>
              <a:t>one-way </a:t>
            </a:r>
            <a:r>
              <a:rPr lang="en-US" sz="2000" b="1" i="1" dirty="0" err="1" smtClean="0">
                <a:solidFill>
                  <a:srgbClr val="FF0000"/>
                </a:solidFill>
              </a:rPr>
              <a:t>transmissivity</a:t>
            </a:r>
            <a:r>
              <a:rPr lang="en-US" sz="2000" b="1" i="1" dirty="0" smtClean="0"/>
              <a:t> </a:t>
            </a:r>
            <a:r>
              <a:rPr lang="en-US" sz="2000" dirty="0" smtClean="0"/>
              <a:t>of the atmosphere at </a:t>
            </a:r>
            <a:r>
              <a:rPr lang="en-US" sz="2000" b="1" i="1" dirty="0" smtClean="0">
                <a:solidFill>
                  <a:srgbClr val="FF0000"/>
                </a:solidFill>
              </a:rPr>
              <a:t>zenith angle </a:t>
            </a:r>
            <a:r>
              <a:rPr lang="en-US" sz="2000" b="1" i="1" dirty="0" err="1" smtClean="0"/>
              <a:t>θ</a:t>
            </a:r>
            <a:endParaRPr lang="en-US" sz="2000" dirty="0"/>
          </a:p>
        </p:txBody>
      </p:sp>
      <p:cxnSp>
        <p:nvCxnSpPr>
          <p:cNvPr id="12" name="Straight Arrow Connector 11"/>
          <p:cNvCxnSpPr/>
          <p:nvPr/>
        </p:nvCxnSpPr>
        <p:spPr>
          <a:xfrm rot="5400000" flipH="1" flipV="1">
            <a:off x="2590800" y="2362200"/>
            <a:ext cx="304800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8600" y="5715000"/>
            <a:ext cx="3949012" cy="818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Antenna Beams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457200" y="2438400"/>
            <a:ext cx="37338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</a:rPr>
              <a:t>Antenna feed arrays are used to shape the satellite antenna beam to suit the intended coverage</a:t>
            </a:r>
            <a:endParaRPr lang="en-US" sz="2000" dirty="0">
              <a:solidFill>
                <a:srgbClr val="FF0000"/>
              </a:solidFill>
            </a:endParaRPr>
          </a:p>
        </p:txBody>
      </p:sp>
      <p:pic>
        <p:nvPicPr>
          <p:cNvPr id="9218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13765" y="152401"/>
            <a:ext cx="4169085" cy="662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Media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16730</TotalTime>
  <Words>684</Words>
  <Application>Microsoft Macintosh PowerPoint</Application>
  <PresentationFormat>On-screen Show (4:3)</PresentationFormat>
  <Paragraphs>65</Paragraphs>
  <Slides>21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Median</vt:lpstr>
      <vt:lpstr>10. Satellite Communication &amp; Radar Sensors</vt:lpstr>
      <vt:lpstr>Overview</vt:lpstr>
      <vt:lpstr>Geosynchronous Satellites</vt:lpstr>
      <vt:lpstr>Geosynchronous Orbit</vt:lpstr>
      <vt:lpstr>Frequency Bands</vt:lpstr>
      <vt:lpstr>Duplexers</vt:lpstr>
      <vt:lpstr>Transponder</vt:lpstr>
      <vt:lpstr>Communication-Link Power Budget</vt:lpstr>
      <vt:lpstr>Antenna Beams</vt:lpstr>
      <vt:lpstr>Radar Sensors</vt:lpstr>
      <vt:lpstr>Unambiguous Range</vt:lpstr>
      <vt:lpstr>Range Resolution</vt:lpstr>
      <vt:lpstr>Azimuth Resolution</vt:lpstr>
      <vt:lpstr>The Problem with Noise</vt:lpstr>
      <vt:lpstr>Maximum Detectable Range</vt:lpstr>
      <vt:lpstr>Doppler Effect</vt:lpstr>
      <vt:lpstr>Doppler Radar</vt:lpstr>
      <vt:lpstr>Doppler Frequency</vt:lpstr>
      <vt:lpstr>Monopulse Radar</vt:lpstr>
      <vt:lpstr>Monopulse Basic Concept</vt:lpstr>
      <vt:lpstr>Summary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EECS 215: Introduction to Circuits</dc:title>
  <dc:creator>jphilli</dc:creator>
  <cp:lastModifiedBy>Fawwaz Ulaby</cp:lastModifiedBy>
  <cp:revision>84</cp:revision>
  <dcterms:created xsi:type="dcterms:W3CDTF">2010-03-29T20:19:06Z</dcterms:created>
  <dcterms:modified xsi:type="dcterms:W3CDTF">2014-09-05T16:34:27Z</dcterms:modified>
</cp:coreProperties>
</file>